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6.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81" r:id="rId2"/>
  </p:sldMasterIdLst>
  <p:notesMasterIdLst>
    <p:notesMasterId r:id="rId26"/>
  </p:notesMasterIdLst>
  <p:handoutMasterIdLst>
    <p:handoutMasterId r:id="rId27"/>
  </p:handoutMasterIdLst>
  <p:sldIdLst>
    <p:sldId id="259" r:id="rId3"/>
    <p:sldId id="514" r:id="rId4"/>
    <p:sldId id="515" r:id="rId5"/>
    <p:sldId id="509" r:id="rId6"/>
    <p:sldId id="476" r:id="rId7"/>
    <p:sldId id="477" r:id="rId8"/>
    <p:sldId id="497" r:id="rId9"/>
    <p:sldId id="517" r:id="rId10"/>
    <p:sldId id="510" r:id="rId11"/>
    <p:sldId id="511" r:id="rId12"/>
    <p:sldId id="508" r:id="rId13"/>
    <p:sldId id="496" r:id="rId14"/>
    <p:sldId id="499" r:id="rId15"/>
    <p:sldId id="500" r:id="rId16"/>
    <p:sldId id="501" r:id="rId17"/>
    <p:sldId id="516" r:id="rId18"/>
    <p:sldId id="519" r:id="rId19"/>
    <p:sldId id="520" r:id="rId20"/>
    <p:sldId id="521" r:id="rId21"/>
    <p:sldId id="522" r:id="rId22"/>
    <p:sldId id="523" r:id="rId23"/>
    <p:sldId id="507" r:id="rId24"/>
    <p:sldId id="513" r:id="rId25"/>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FF"/>
    <a:srgbClr val="FFCC66"/>
    <a:srgbClr val="7DAD59"/>
    <a:srgbClr val="52B493"/>
    <a:srgbClr val="FF0000"/>
    <a:srgbClr val="CC3399"/>
    <a:srgbClr val="800080"/>
    <a:srgbClr val="FF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1289" autoAdjust="0"/>
  </p:normalViewPr>
  <p:slideViewPr>
    <p:cSldViewPr>
      <p:cViewPr varScale="1">
        <p:scale>
          <a:sx n="101" d="100"/>
          <a:sy n="101" d="100"/>
        </p:scale>
        <p:origin x="126" y="252"/>
      </p:cViewPr>
      <p:guideLst>
        <p:guide orient="horz" pos="2160"/>
        <p:guide pos="2880"/>
      </p:guideLst>
    </p:cSldViewPr>
  </p:slideViewPr>
  <p:outlineViewPr>
    <p:cViewPr>
      <p:scale>
        <a:sx n="33" d="100"/>
        <a:sy n="33" d="100"/>
      </p:scale>
      <p:origin x="0" y="2970"/>
    </p:cViewPr>
  </p:outlineViewPr>
  <p:notesTextViewPr>
    <p:cViewPr>
      <p:scale>
        <a:sx n="100" d="100"/>
        <a:sy n="100" d="100"/>
      </p:scale>
      <p:origin x="0" y="0"/>
    </p:cViewPr>
  </p:notesTextViewPr>
  <p:notesViewPr>
    <p:cSldViewPr>
      <p:cViewPr varScale="1">
        <p:scale>
          <a:sx n="73" d="100"/>
          <a:sy n="73" d="100"/>
        </p:scale>
        <p:origin x="-2196"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14.xlsx"/><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__15.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8.2479056556286623E-2"/>
          <c:y val="0.20100818740940973"/>
          <c:w val="0.878708158055586"/>
          <c:h val="0.6951770282446037"/>
        </c:manualLayout>
      </c:layout>
      <c:barChart>
        <c:barDir val="col"/>
        <c:grouping val="stacked"/>
        <c:varyColors val="0"/>
        <c:ser>
          <c:idx val="3"/>
          <c:order val="0"/>
          <c:tx>
            <c:strRef>
              <c:f>工作表1!$B$1</c:f>
              <c:strCache>
                <c:ptCount val="1"/>
                <c:pt idx="0">
                  <c:v>女性</c:v>
                </c:pt>
              </c:strCache>
            </c:strRef>
          </c:tx>
          <c:invertIfNegative val="0"/>
          <c:dPt>
            <c:idx val="3"/>
            <c:invertIfNegative val="0"/>
            <c:bubble3D val="0"/>
            <c:spPr/>
            <c:extLst>
              <c:ext xmlns:c16="http://schemas.microsoft.com/office/drawing/2014/chart" uri="{C3380CC4-5D6E-409C-BE32-E72D297353CC}">
                <c16:uniqueId val="{00000001-ECD8-4255-9142-CE627FB35645}"/>
              </c:ext>
            </c:extLst>
          </c:dPt>
          <c:dLbls>
            <c:dLbl>
              <c:idx val="0"/>
              <c:tx>
                <c:rich>
                  <a:bodyPr/>
                  <a:lstStyle/>
                  <a:p>
                    <a:r>
                      <a:rPr lang="en-US" altLang="en-US" smtClean="0"/>
                      <a:t>740</a:t>
                    </a:r>
                    <a:r>
                      <a:rPr lang="en-US" altLang="zh-TW" smtClean="0"/>
                      <a:t>(62.4%)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D8-4255-9142-CE627FB35645}"/>
                </c:ext>
              </c:extLst>
            </c:dLbl>
            <c:dLbl>
              <c:idx val="1"/>
              <c:layout>
                <c:manualLayout>
                  <c:x val="3.803999615302052E-17"/>
                  <c:y val="1.5251792686104989E-2"/>
                </c:manualLayout>
              </c:layout>
              <c:tx>
                <c:rich>
                  <a:bodyPr/>
                  <a:lstStyle/>
                  <a:p>
                    <a:r>
                      <a:rPr lang="en-US" altLang="en-US" dirty="0" smtClean="0"/>
                      <a:t>1,058</a:t>
                    </a:r>
                    <a:r>
                      <a:rPr lang="en-US" altLang="zh-TW" dirty="0" smtClean="0"/>
                      <a:t>(59.0%)</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D8-4255-9142-CE627FB35645}"/>
                </c:ext>
              </c:extLst>
            </c:dLbl>
            <c:dLbl>
              <c:idx val="2"/>
              <c:tx>
                <c:rich>
                  <a:bodyPr/>
                  <a:lstStyle/>
                  <a:p>
                    <a:r>
                      <a:rPr lang="en-US" altLang="en-US" smtClean="0"/>
                      <a:t>1,112</a:t>
                    </a:r>
                    <a:r>
                      <a:rPr lang="en-US" altLang="zh-TW" smtClean="0"/>
                      <a:t>(59.7%)</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D8-4255-9142-CE627FB35645}"/>
                </c:ext>
              </c:extLst>
            </c:dLbl>
            <c:dLbl>
              <c:idx val="3"/>
              <c:tx>
                <c:rich>
                  <a:bodyPr/>
                  <a:lstStyle/>
                  <a:p>
                    <a:r>
                      <a:rPr lang="en-US" altLang="en-US" smtClean="0"/>
                      <a:t>1,358</a:t>
                    </a:r>
                    <a:r>
                      <a:rPr lang="en-US" altLang="zh-TW" smtClean="0"/>
                      <a:t>(60.7%)</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D8-4255-9142-CE627FB35645}"/>
                </c:ext>
              </c:extLst>
            </c:dLbl>
            <c:dLbl>
              <c:idx val="4"/>
              <c:tx>
                <c:rich>
                  <a:bodyPr/>
                  <a:lstStyle/>
                  <a:p>
                    <a:r>
                      <a:rPr lang="en-US" altLang="en-US" dirty="0" smtClean="0"/>
                      <a:t>1,394</a:t>
                    </a:r>
                    <a:r>
                      <a:rPr lang="en-US" altLang="zh-TW" dirty="0" smtClean="0"/>
                      <a:t>(60.9%)</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D8-4255-9142-CE627FB356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740</c:v>
                </c:pt>
                <c:pt idx="1">
                  <c:v>1058</c:v>
                </c:pt>
                <c:pt idx="2">
                  <c:v>1112</c:v>
                </c:pt>
                <c:pt idx="3">
                  <c:v>1358</c:v>
                </c:pt>
                <c:pt idx="4">
                  <c:v>1394</c:v>
                </c:pt>
              </c:numCache>
            </c:numRef>
          </c:val>
          <c:extLst>
            <c:ext xmlns:c16="http://schemas.microsoft.com/office/drawing/2014/chart" uri="{C3380CC4-5D6E-409C-BE32-E72D297353CC}">
              <c16:uniqueId val="{00000006-ECD8-4255-9142-CE627FB35645}"/>
            </c:ext>
          </c:extLst>
        </c:ser>
        <c:ser>
          <c:idx val="1"/>
          <c:order val="1"/>
          <c:tx>
            <c:strRef>
              <c:f>工作表1!$C$1</c:f>
              <c:strCache>
                <c:ptCount val="1"/>
                <c:pt idx="0">
                  <c:v>男性</c:v>
                </c:pt>
              </c:strCache>
            </c:strRef>
          </c:tx>
          <c:invertIfNegative val="0"/>
          <c:dLbls>
            <c:dLbl>
              <c:idx val="0"/>
              <c:layout>
                <c:manualLayout>
                  <c:x val="6.0571272103324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D8-4255-9142-CE627FB35645}"/>
                </c:ext>
              </c:extLst>
            </c:dLbl>
            <c:dLbl>
              <c:idx val="1"/>
              <c:layout>
                <c:manualLayout>
                  <c:x val="5.1663732088129376E-2"/>
                  <c:y val="1.1165183616719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D8-4255-9142-CE627FB35645}"/>
                </c:ext>
              </c:extLst>
            </c:dLbl>
            <c:dLbl>
              <c:idx val="2"/>
              <c:layout>
                <c:manualLayout>
                  <c:x val="5.1663732088129445E-2"/>
                  <c:y val="1.67477754250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D8-4255-9142-CE627FB35645}"/>
                </c:ext>
              </c:extLst>
            </c:dLbl>
            <c:dLbl>
              <c:idx val="3"/>
              <c:layout>
                <c:manualLayout>
                  <c:x val="5.7008256097246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D8-4255-9142-CE627FB35645}"/>
                </c:ext>
              </c:extLst>
            </c:dLbl>
            <c:dLbl>
              <c:idx val="4"/>
              <c:layout>
                <c:manualLayout>
                  <c:x val="6.0571272103324227E-2"/>
                  <c:y val="-5.5825918083597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D8-4255-9142-CE627FB356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446</c:v>
                </c:pt>
                <c:pt idx="1">
                  <c:v>734</c:v>
                </c:pt>
                <c:pt idx="2">
                  <c:v>752</c:v>
                </c:pt>
                <c:pt idx="3">
                  <c:v>879</c:v>
                </c:pt>
                <c:pt idx="4">
                  <c:v>894</c:v>
                </c:pt>
              </c:numCache>
            </c:numRef>
          </c:val>
          <c:extLst>
            <c:ext xmlns:c16="http://schemas.microsoft.com/office/drawing/2014/chart" uri="{C3380CC4-5D6E-409C-BE32-E72D297353CC}">
              <c16:uniqueId val="{0000000C-ECD8-4255-9142-CE627FB35645}"/>
            </c:ext>
          </c:extLst>
        </c:ser>
        <c:dLbls>
          <c:showLegendKey val="0"/>
          <c:showVal val="0"/>
          <c:showCatName val="0"/>
          <c:showSerName val="0"/>
          <c:showPercent val="0"/>
          <c:showBubbleSize val="0"/>
        </c:dLbls>
        <c:gapWidth val="150"/>
        <c:overlap val="100"/>
        <c:axId val="150766336"/>
        <c:axId val="150768256"/>
      </c:barChart>
      <c:lineChart>
        <c:grouping val="standard"/>
        <c:varyColors val="0"/>
        <c:ser>
          <c:idx val="4"/>
          <c:order val="2"/>
          <c:tx>
            <c:strRef>
              <c:f>工作表1!$D$1</c:f>
              <c:strCache>
                <c:ptCount val="1"/>
                <c:pt idx="0">
                  <c:v>總人數</c:v>
                </c:pt>
              </c:strCache>
            </c:strRef>
          </c:tx>
          <c:spPr>
            <a:ln w="22225">
              <a:solidFill>
                <a:schemeClr val="accent2">
                  <a:lumMod val="75000"/>
                </a:schemeClr>
              </a:solidFill>
            </a:ln>
          </c:spPr>
          <c:marker>
            <c:symbol val="circle"/>
            <c:size val="7"/>
            <c:spPr>
              <a:solidFill>
                <a:schemeClr val="accent2">
                  <a:lumMod val="75000"/>
                </a:schemeClr>
              </a:solidFill>
            </c:spPr>
          </c:marker>
          <c:dLbls>
            <c:dLbl>
              <c:idx val="0"/>
              <c:layout>
                <c:manualLayout>
                  <c:x val="-6.8493150684931503E-2"/>
                  <c:y val="-4.5046891526618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D8-4255-9142-CE627FB35645}"/>
                </c:ext>
              </c:extLst>
            </c:dLbl>
            <c:dLbl>
              <c:idx val="1"/>
              <c:layout>
                <c:manualLayout>
                  <c:x val="-5.4794520547945244E-2"/>
                  <c:y val="-4.536623966780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D8-4255-9142-CE627FB35645}"/>
                </c:ext>
              </c:extLst>
            </c:dLbl>
            <c:dLbl>
              <c:idx val="2"/>
              <c:layout>
                <c:manualLayout>
                  <c:x val="-6.1643835616438353E-2"/>
                  <c:y val="-5.3326752066439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D8-4255-9142-CE627FB35645}"/>
                </c:ext>
              </c:extLst>
            </c:dLbl>
            <c:dLbl>
              <c:idx val="3"/>
              <c:layout>
                <c:manualLayout>
                  <c:x val="-5.9360910365656383E-2"/>
                  <c:y val="-5.4603831237513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D8-4255-9142-CE627FB35645}"/>
                </c:ext>
              </c:extLst>
            </c:dLbl>
            <c:dLbl>
              <c:idx val="4"/>
              <c:layout>
                <c:manualLayout>
                  <c:x val="-3.8812785388127852E-2"/>
                  <c:y val="-3.7725388804011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D8-4255-9142-CE627FB35645}"/>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1186</c:v>
                </c:pt>
                <c:pt idx="1">
                  <c:v>1792</c:v>
                </c:pt>
                <c:pt idx="2">
                  <c:v>1864</c:v>
                </c:pt>
                <c:pt idx="3">
                  <c:v>2237</c:v>
                </c:pt>
                <c:pt idx="4">
                  <c:v>2288</c:v>
                </c:pt>
              </c:numCache>
            </c:numRef>
          </c:val>
          <c:smooth val="0"/>
          <c:extLst>
            <c:ext xmlns:c16="http://schemas.microsoft.com/office/drawing/2014/chart" uri="{C3380CC4-5D6E-409C-BE32-E72D297353CC}">
              <c16:uniqueId val="{00000012-ECD8-4255-9142-CE627FB35645}"/>
            </c:ext>
          </c:extLst>
        </c:ser>
        <c:dLbls>
          <c:showLegendKey val="0"/>
          <c:showVal val="0"/>
          <c:showCatName val="0"/>
          <c:showSerName val="0"/>
          <c:showPercent val="0"/>
          <c:showBubbleSize val="0"/>
        </c:dLbls>
        <c:marker val="1"/>
        <c:smooth val="0"/>
        <c:axId val="150766336"/>
        <c:axId val="150768256"/>
      </c:lineChart>
      <c:catAx>
        <c:axId val="150766336"/>
        <c:scaling>
          <c:orientation val="minMax"/>
        </c:scaling>
        <c:delete val="0"/>
        <c:axPos val="b"/>
        <c:title>
          <c:tx>
            <c:rich>
              <a:bodyPr/>
              <a:lstStyle/>
              <a:p>
                <a:pPr>
                  <a:defRPr/>
                </a:pPr>
                <a:r>
                  <a:rPr lang="zh-TW"/>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100"/>
            </a:pPr>
            <a:endParaRPr lang="zh-TW"/>
          </a:p>
        </c:txPr>
        <c:crossAx val="150768256"/>
        <c:crosses val="autoZero"/>
        <c:auto val="1"/>
        <c:lblAlgn val="ctr"/>
        <c:lblOffset val="100"/>
        <c:noMultiLvlLbl val="0"/>
      </c:catAx>
      <c:valAx>
        <c:axId val="150768256"/>
        <c:scaling>
          <c:orientation val="minMax"/>
        </c:scaling>
        <c:delete val="0"/>
        <c:axPos val="l"/>
        <c:title>
          <c:tx>
            <c:rich>
              <a:bodyPr rot="0" vert="horz"/>
              <a:lstStyle/>
              <a:p>
                <a:pPr>
                  <a:defRPr/>
                </a:pPr>
                <a:r>
                  <a:rPr lang="zh-TW" altLang="en-US"/>
                  <a:t>人</a:t>
                </a:r>
                <a:endParaRPr lang="zh-TW"/>
              </a:p>
            </c:rich>
          </c:tx>
          <c:layout>
            <c:manualLayout>
              <c:xMode val="edge"/>
              <c:yMode val="edge"/>
              <c:x val="2.7746197821162784E-2"/>
              <c:y val="7.1552316705397495E-2"/>
            </c:manualLayout>
          </c:layout>
          <c:overlay val="0"/>
        </c:title>
        <c:numFmt formatCode="#,##0" sourceLinked="1"/>
        <c:majorTickMark val="in"/>
        <c:minorTickMark val="none"/>
        <c:tickLblPos val="nextTo"/>
        <c:crossAx val="150766336"/>
        <c:crosses val="autoZero"/>
        <c:crossBetween val="between"/>
      </c:valAx>
    </c:plotArea>
    <c:legend>
      <c:legendPos val="r"/>
      <c:layout>
        <c:manualLayout>
          <c:xMode val="edge"/>
          <c:yMode val="edge"/>
          <c:x val="8.2952755905511766E-2"/>
          <c:y val="2.5559641721002641E-2"/>
          <c:w val="0.86986301369863062"/>
          <c:h val="0.12525270019415993"/>
        </c:manualLayout>
      </c:layout>
      <c:overlay val="0"/>
      <c:txPr>
        <a:bodyPr/>
        <a:lstStyle/>
        <a:p>
          <a:pPr>
            <a:defRPr sz="1200"/>
          </a:pPr>
          <a:endParaRPr lang="zh-TW"/>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29122423554917"/>
          <c:y val="0.12424890142230059"/>
          <c:w val="0.61596990729500856"/>
          <c:h val="0.80548290142702816"/>
        </c:manualLayout>
      </c:layout>
      <c:radarChart>
        <c:radarStyle val="marker"/>
        <c:varyColors val="0"/>
        <c:ser>
          <c:idx val="0"/>
          <c:order val="0"/>
          <c:tx>
            <c:strRef>
              <c:f>工作表1!$B$1</c:f>
              <c:strCache>
                <c:ptCount val="1"/>
                <c:pt idx="0">
                  <c:v>30,000元以下</c:v>
                </c:pt>
              </c:strCache>
            </c:strRef>
          </c:tx>
          <c:spPr>
            <a:ln>
              <a:prstDash val="sysDash"/>
            </a:ln>
          </c:spPr>
          <c:marker>
            <c:symbol val="none"/>
          </c:marker>
          <c:dLbls>
            <c:dLbl>
              <c:idx val="0"/>
              <c:layout>
                <c:manualLayout>
                  <c:x val="6.9444444444444441E-3"/>
                  <c:y val="0.11057982363402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87-4E82-AA03-69D08B7B36DF}"/>
                </c:ext>
              </c:extLst>
            </c:dLbl>
            <c:dLbl>
              <c:idx val="1"/>
              <c:layout>
                <c:manualLayout>
                  <c:x val="-3.9351851851851853E-2"/>
                  <c:y val="9.263285464609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87-4E82-AA03-69D08B7B36DF}"/>
                </c:ext>
              </c:extLst>
            </c:dLbl>
            <c:dLbl>
              <c:idx val="2"/>
              <c:layout>
                <c:manualLayout>
                  <c:x val="-8.1018518518518517E-2"/>
                  <c:y val="6.7693239933681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87-4E82-AA03-69D08B7B36DF}"/>
                </c:ext>
              </c:extLst>
            </c:dLbl>
            <c:dLbl>
              <c:idx val="3"/>
              <c:layout>
                <c:manualLayout>
                  <c:x val="-7.8703703703703706E-2"/>
                  <c:y val="3.56280210177263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87-4E82-AA03-69D08B7B36DF}"/>
                </c:ext>
              </c:extLst>
            </c:dLbl>
            <c:dLbl>
              <c:idx val="4"/>
              <c:layout>
                <c:manualLayout>
                  <c:x val="-6.7129629629629636E-2"/>
                  <c:y val="-4.2753625221272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87-4E82-AA03-69D08B7B36DF}"/>
                </c:ext>
              </c:extLst>
            </c:dLbl>
            <c:dLbl>
              <c:idx val="5"/>
              <c:layout>
                <c:manualLayout>
                  <c:x val="-2.0833333333333332E-2"/>
                  <c:y val="-0.12113527146027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87-4E82-AA03-69D08B7B36DF}"/>
                </c:ext>
              </c:extLst>
            </c:dLbl>
            <c:dLbl>
              <c:idx val="6"/>
              <c:layout>
                <c:manualLayout>
                  <c:x val="2.7777777777777776E-2"/>
                  <c:y val="-9.263285464609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87-4E82-AA03-69D08B7B36DF}"/>
                </c:ext>
              </c:extLst>
            </c:dLbl>
            <c:dLbl>
              <c:idx val="7"/>
              <c:layout>
                <c:manualLayout>
                  <c:x val="4.6296296296296294E-2"/>
                  <c:y val="-7.125604203545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87-4E82-AA03-69D08B7B36DF}"/>
                </c:ext>
              </c:extLst>
            </c:dLbl>
            <c:dLbl>
              <c:idx val="8"/>
              <c:layout>
                <c:manualLayout>
                  <c:x val="6.2499817731116944E-2"/>
                  <c:y val="-6.0567635730135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87-4E82-AA03-69D08B7B36DF}"/>
                </c:ext>
              </c:extLst>
            </c:dLbl>
            <c:dLbl>
              <c:idx val="9"/>
              <c:layout>
                <c:manualLayout>
                  <c:x val="9.4907407407407454E-2"/>
                  <c:y val="-1.7814010508863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87-4E82-AA03-69D08B7B36DF}"/>
                </c:ext>
              </c:extLst>
            </c:dLbl>
            <c:dLbl>
              <c:idx val="10"/>
              <c:layout>
                <c:manualLayout>
                  <c:x val="7.1759259259259259E-2"/>
                  <c:y val="4.9879229424817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87-4E82-AA03-69D08B7B36DF}"/>
                </c:ext>
              </c:extLst>
            </c:dLbl>
            <c:dLbl>
              <c:idx val="11"/>
              <c:layout>
                <c:manualLayout>
                  <c:x val="4.3981481481481483E-2"/>
                  <c:y val="8.56101860392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87-4E82-AA03-69D08B7B36DF}"/>
                </c:ext>
              </c:extLst>
            </c:dLbl>
            <c:spPr>
              <a:noFill/>
              <a:ln>
                <a:noFill/>
              </a:ln>
              <a:effectLst/>
            </c:spPr>
            <c:txPr>
              <a:bodyPr/>
              <a:lstStyle/>
              <a:p>
                <a:pPr>
                  <a:defRPr>
                    <a:solidFill>
                      <a:schemeClr val="accent1">
                        <a:lumMod val="7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 </c:formatCode>
                <c:ptCount val="12"/>
                <c:pt idx="0">
                  <c:v>44.553531726759481</c:v>
                </c:pt>
                <c:pt idx="1">
                  <c:v>36.211895810494653</c:v>
                </c:pt>
                <c:pt idx="2">
                  <c:v>49.019442118768552</c:v>
                </c:pt>
                <c:pt idx="3">
                  <c:v>40.035854153164749</c:v>
                </c:pt>
                <c:pt idx="4">
                  <c:v>62.151239290388972</c:v>
                </c:pt>
                <c:pt idx="5">
                  <c:v>69.378978626890344</c:v>
                </c:pt>
                <c:pt idx="6">
                  <c:v>29.928807396328537</c:v>
                </c:pt>
                <c:pt idx="7">
                  <c:v>13.546335993801117</c:v>
                </c:pt>
                <c:pt idx="8">
                  <c:v>18.649879182215891</c:v>
                </c:pt>
                <c:pt idx="9">
                  <c:v>39.063476355642159</c:v>
                </c:pt>
                <c:pt idx="10">
                  <c:v>37.075056656328179</c:v>
                </c:pt>
                <c:pt idx="11">
                  <c:v>38.562675596674552</c:v>
                </c:pt>
              </c:numCache>
            </c:numRef>
          </c:val>
          <c:extLst>
            <c:ext xmlns:c16="http://schemas.microsoft.com/office/drawing/2014/chart" uri="{C3380CC4-5D6E-409C-BE32-E72D297353CC}">
              <c16:uniqueId val="{0000000C-EB87-4E82-AA03-69D08B7B36DF}"/>
            </c:ext>
          </c:extLst>
        </c:ser>
        <c:ser>
          <c:idx val="1"/>
          <c:order val="1"/>
          <c:tx>
            <c:strRef>
              <c:f>工作表1!$C$1</c:f>
              <c:strCache>
                <c:ptCount val="1"/>
                <c:pt idx="0">
                  <c:v>30,001~50,000元</c:v>
                </c:pt>
              </c:strCache>
            </c:strRef>
          </c:tx>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 </c:formatCode>
                <c:ptCount val="12"/>
                <c:pt idx="0">
                  <c:v>54.381619601572915</c:v>
                </c:pt>
                <c:pt idx="1">
                  <c:v>48.500677112350679</c:v>
                </c:pt>
                <c:pt idx="2">
                  <c:v>52.673424095351074</c:v>
                </c:pt>
                <c:pt idx="3">
                  <c:v>48.319422316679081</c:v>
                </c:pt>
                <c:pt idx="4">
                  <c:v>66.263007800493341</c:v>
                </c:pt>
                <c:pt idx="5">
                  <c:v>82.823319404640614</c:v>
                </c:pt>
                <c:pt idx="6">
                  <c:v>29.064900899168904</c:v>
                </c:pt>
                <c:pt idx="7">
                  <c:v>14.074609570581639</c:v>
                </c:pt>
                <c:pt idx="8">
                  <c:v>19.149386587106385</c:v>
                </c:pt>
                <c:pt idx="9">
                  <c:v>47.24966956130212</c:v>
                </c:pt>
                <c:pt idx="10">
                  <c:v>45.27638397543901</c:v>
                </c:pt>
                <c:pt idx="11">
                  <c:v>45.308639524501686</c:v>
                </c:pt>
              </c:numCache>
            </c:numRef>
          </c:val>
          <c:extLst>
            <c:ext xmlns:c16="http://schemas.microsoft.com/office/drawing/2014/chart" uri="{C3380CC4-5D6E-409C-BE32-E72D297353CC}">
              <c16:uniqueId val="{0000000D-EB87-4E82-AA03-69D08B7B36DF}"/>
            </c:ext>
          </c:extLst>
        </c:ser>
        <c:ser>
          <c:idx val="2"/>
          <c:order val="2"/>
          <c:tx>
            <c:strRef>
              <c:f>工作表1!$D$1</c:f>
              <c:strCache>
                <c:ptCount val="1"/>
                <c:pt idx="0">
                  <c:v>50,001元以上</c:v>
                </c:pt>
              </c:strCache>
            </c:strRef>
          </c:tx>
          <c:marker>
            <c:symbol val="none"/>
          </c:marker>
          <c:dLbls>
            <c:dLbl>
              <c:idx val="0"/>
              <c:layout>
                <c:manualLayout>
                  <c:x val="-6.9444444444444441E-3"/>
                  <c:y val="1.4156857634305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87-4E82-AA03-69D08B7B36DF}"/>
                </c:ext>
              </c:extLst>
            </c:dLbl>
            <c:dLbl>
              <c:idx val="1"/>
              <c:layout>
                <c:manualLayout>
                  <c:x val="-1.1574074074074073E-2"/>
                  <c:y val="3.5628021017727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87-4E82-AA03-69D08B7B36DF}"/>
                </c:ext>
              </c:extLst>
            </c:dLbl>
            <c:dLbl>
              <c:idx val="2"/>
              <c:layout>
                <c:manualLayout>
                  <c:x val="-3.4722222222222224E-2"/>
                  <c:y val="2.8502416814181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87-4E82-AA03-69D08B7B36DF}"/>
                </c:ext>
              </c:extLst>
            </c:dLbl>
            <c:dLbl>
              <c:idx val="3"/>
              <c:layout>
                <c:manualLayout>
                  <c:x val="-2.7777777777777776E-2"/>
                  <c:y val="-3.5628021017727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87-4E82-AA03-69D08B7B36DF}"/>
                </c:ext>
              </c:extLst>
            </c:dLbl>
            <c:dLbl>
              <c:idx val="4"/>
              <c:layout>
                <c:manualLayout>
                  <c:x val="-6.9444444444444441E-3"/>
                  <c:y val="-4.9879229424817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B87-4E82-AA03-69D08B7B36DF}"/>
                </c:ext>
              </c:extLst>
            </c:dLbl>
            <c:dLbl>
              <c:idx val="5"/>
              <c:layout>
                <c:manualLayout>
                  <c:x val="-3.2407407407407406E-2"/>
                  <c:y val="-4.2753625221272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B87-4E82-AA03-69D08B7B36DF}"/>
                </c:ext>
              </c:extLst>
            </c:dLbl>
            <c:dLbl>
              <c:idx val="6"/>
              <c:layout>
                <c:manualLayout>
                  <c:x val="2.3148148148148147E-3"/>
                  <c:y val="-4.2753625221272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B87-4E82-AA03-69D08B7B36DF}"/>
                </c:ext>
              </c:extLst>
            </c:dLbl>
            <c:dLbl>
              <c:idx val="7"/>
              <c:layout>
                <c:manualLayout>
                  <c:x val="9.2592592592592171E-3"/>
                  <c:y val="-3.9190823119499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B87-4E82-AA03-69D08B7B36DF}"/>
                </c:ext>
              </c:extLst>
            </c:dLbl>
            <c:dLbl>
              <c:idx val="8"/>
              <c:layout>
                <c:manualLayout>
                  <c:x val="2.7777777777777776E-2"/>
                  <c:y val="-1.4251208407090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B87-4E82-AA03-69D08B7B36DF}"/>
                </c:ext>
              </c:extLst>
            </c:dLbl>
            <c:dLbl>
              <c:idx val="9"/>
              <c:layout>
                <c:manualLayout>
                  <c:x val="2.3148148148148147E-2"/>
                  <c:y val="1.4251208407090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87-4E82-AA03-69D08B7B36DF}"/>
                </c:ext>
              </c:extLst>
            </c:dLbl>
            <c:dLbl>
              <c:idx val="10"/>
              <c:layout>
                <c:manualLayout>
                  <c:x val="2.0833333333333332E-2"/>
                  <c:y val="1.0688406305318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B87-4E82-AA03-69D08B7B36DF}"/>
                </c:ext>
              </c:extLst>
            </c:dLbl>
            <c:dLbl>
              <c:idx val="11"/>
              <c:layout>
                <c:manualLayout>
                  <c:x val="9.2592592592592587E-3"/>
                  <c:y val="4.9879229424817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B87-4E82-AA03-69D08B7B36DF}"/>
                </c:ext>
              </c:extLst>
            </c:dLbl>
            <c:spPr>
              <a:noFill/>
              <a:ln>
                <a:noFill/>
              </a:ln>
              <a:effectLst/>
            </c:spPr>
            <c:txPr>
              <a:bodyPr/>
              <a:lstStyle/>
              <a:p>
                <a:pPr>
                  <a:defRPr b="1">
                    <a:solidFill>
                      <a:schemeClr val="accent3">
                        <a:lumMod val="50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 </c:formatCode>
                <c:ptCount val="12"/>
                <c:pt idx="0">
                  <c:v>48.295538058143642</c:v>
                </c:pt>
                <c:pt idx="1">
                  <c:v>53.569469371494591</c:v>
                </c:pt>
                <c:pt idx="2">
                  <c:v>53.680191323335045</c:v>
                </c:pt>
                <c:pt idx="3">
                  <c:v>56.335555434524977</c:v>
                </c:pt>
                <c:pt idx="4">
                  <c:v>75.318910052679442</c:v>
                </c:pt>
                <c:pt idx="5">
                  <c:v>83.292519996255393</c:v>
                </c:pt>
                <c:pt idx="6">
                  <c:v>33.334805161316119</c:v>
                </c:pt>
                <c:pt idx="7">
                  <c:v>17.643743234752392</c:v>
                </c:pt>
                <c:pt idx="8">
                  <c:v>18.419325857465079</c:v>
                </c:pt>
                <c:pt idx="9">
                  <c:v>54.647537865701509</c:v>
                </c:pt>
                <c:pt idx="10">
                  <c:v>50.617733600105055</c:v>
                </c:pt>
                <c:pt idx="11">
                  <c:v>46.0582299561013</c:v>
                </c:pt>
              </c:numCache>
            </c:numRef>
          </c:val>
          <c:extLst>
            <c:ext xmlns:c16="http://schemas.microsoft.com/office/drawing/2014/chart" uri="{C3380CC4-5D6E-409C-BE32-E72D297353CC}">
              <c16:uniqueId val="{0000001A-EB87-4E82-AA03-69D08B7B36DF}"/>
            </c:ext>
          </c:extLst>
        </c:ser>
        <c:dLbls>
          <c:showLegendKey val="0"/>
          <c:showVal val="0"/>
          <c:showCatName val="0"/>
          <c:showSerName val="0"/>
          <c:showPercent val="0"/>
          <c:showBubbleSize val="0"/>
        </c:dLbls>
        <c:axId val="121975552"/>
        <c:axId val="121977088"/>
      </c:radarChart>
      <c:catAx>
        <c:axId val="121975552"/>
        <c:scaling>
          <c:orientation val="minMax"/>
        </c:scaling>
        <c:delete val="0"/>
        <c:axPos val="b"/>
        <c:majorGridlines/>
        <c:numFmt formatCode="General" sourceLinked="0"/>
        <c:majorTickMark val="out"/>
        <c:minorTickMark val="none"/>
        <c:tickLblPos val="nextTo"/>
        <c:txPr>
          <a:bodyPr/>
          <a:lstStyle/>
          <a:p>
            <a:pPr>
              <a:defRPr sz="1050"/>
            </a:pPr>
            <a:endParaRPr lang="zh-TW"/>
          </a:p>
        </c:txPr>
        <c:crossAx val="121977088"/>
        <c:crosses val="autoZero"/>
        <c:auto val="1"/>
        <c:lblAlgn val="ctr"/>
        <c:lblOffset val="100"/>
        <c:noMultiLvlLbl val="0"/>
      </c:catAx>
      <c:valAx>
        <c:axId val="121977088"/>
        <c:scaling>
          <c:orientation val="minMax"/>
        </c:scaling>
        <c:delete val="0"/>
        <c:axPos val="l"/>
        <c:majorGridlines>
          <c:spPr>
            <a:ln>
              <a:solidFill>
                <a:schemeClr val="accent1">
                  <a:lumMod val="40000"/>
                  <a:lumOff val="60000"/>
                  <a:alpha val="80000"/>
                </a:schemeClr>
              </a:solidFill>
            </a:ln>
          </c:spPr>
        </c:majorGridlines>
        <c:numFmt formatCode="0.0_ " sourceLinked="1"/>
        <c:majorTickMark val="cross"/>
        <c:minorTickMark val="none"/>
        <c:tickLblPos val="none"/>
        <c:spPr>
          <a:ln>
            <a:solidFill>
              <a:schemeClr val="bg1">
                <a:lumMod val="85000"/>
              </a:schemeClr>
            </a:solidFill>
          </a:ln>
        </c:spPr>
        <c:crossAx val="121975552"/>
        <c:crosses val="autoZero"/>
        <c:crossBetween val="between"/>
      </c:valAx>
    </c:plotArea>
    <c:legend>
      <c:legendPos val="r"/>
      <c:layout>
        <c:manualLayout>
          <c:xMode val="edge"/>
          <c:yMode val="edge"/>
          <c:x val="0"/>
          <c:y val="2.4774729521778904E-2"/>
          <c:w val="0.98877411306767171"/>
          <c:h val="8.189515585738702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6948330192193"/>
          <c:y val="0.16273112545353347"/>
          <c:w val="0.72788157612544946"/>
          <c:h val="0.73633485945696708"/>
        </c:manualLayout>
      </c:layout>
      <c:radarChart>
        <c:radarStyle val="marker"/>
        <c:varyColors val="0"/>
        <c:ser>
          <c:idx val="0"/>
          <c:order val="0"/>
          <c:tx>
            <c:strRef>
              <c:f>工作表1!$B$1</c:f>
              <c:strCache>
                <c:ptCount val="1"/>
                <c:pt idx="0">
                  <c:v>北部地區</c:v>
                </c:pt>
              </c:strCache>
            </c:strRef>
          </c:tx>
          <c:marker>
            <c:symbol val="none"/>
          </c:marker>
          <c:dLbls>
            <c:dLbl>
              <c:idx val="0"/>
              <c:layout>
                <c:manualLayout>
                  <c:x val="-4.6296296296296294E-3"/>
                  <c:y val="5.0788205186230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2-4672-BA62-325145667EDF}"/>
                </c:ext>
              </c:extLst>
            </c:dLbl>
            <c:dLbl>
              <c:idx val="1"/>
              <c:layout>
                <c:manualLayout>
                  <c:x val="-4.1666666666666664E-2"/>
                  <c:y val="8.663870296474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B2-4672-BA62-325145667EDF}"/>
                </c:ext>
              </c:extLst>
            </c:dLbl>
            <c:dLbl>
              <c:idx val="2"/>
              <c:layout>
                <c:manualLayout>
                  <c:x val="-8.3333333333333412E-2"/>
                  <c:y val="5.377574666777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B2-4672-BA62-325145667EDF}"/>
                </c:ext>
              </c:extLst>
            </c:dLbl>
            <c:dLbl>
              <c:idx val="3"/>
              <c:layout>
                <c:manualLayout>
                  <c:x val="-2.5462962962962962E-2"/>
                  <c:y val="-1.1950165926171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2-4672-BA62-325145667EDF}"/>
                </c:ext>
              </c:extLst>
            </c:dLbl>
            <c:dLbl>
              <c:idx val="4"/>
              <c:layout>
                <c:manualLayout>
                  <c:x val="-2.0833333333333419E-2"/>
                  <c:y val="-4.182558074160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B2-4672-BA62-325145667EDF}"/>
                </c:ext>
              </c:extLst>
            </c:dLbl>
            <c:dLbl>
              <c:idx val="5"/>
              <c:layout>
                <c:manualLayout>
                  <c:x val="-6.0185185185185182E-2"/>
                  <c:y val="-6.2738371112402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B2-4672-BA62-325145667EDF}"/>
                </c:ext>
              </c:extLst>
            </c:dLbl>
            <c:dLbl>
              <c:idx val="6"/>
              <c:layout>
                <c:manualLayout>
                  <c:x val="3.0092592592592591E-2"/>
                  <c:y val="-9.5601327409375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B2-4672-BA62-325145667EDF}"/>
                </c:ext>
              </c:extLst>
            </c:dLbl>
            <c:dLbl>
              <c:idx val="7"/>
              <c:delete val="1"/>
              <c:extLst>
                <c:ext xmlns:c15="http://schemas.microsoft.com/office/drawing/2012/chart" uri="{CE6537A1-D6FC-4f65-9D91-7224C49458BB}"/>
                <c:ext xmlns:c16="http://schemas.microsoft.com/office/drawing/2014/chart" uri="{C3380CC4-5D6E-409C-BE32-E72D297353CC}">
                  <c16:uniqueId val="{00000007-D0B2-4672-BA62-325145667EDF}"/>
                </c:ext>
              </c:extLst>
            </c:dLbl>
            <c:dLbl>
              <c:idx val="8"/>
              <c:delete val="1"/>
              <c:extLst>
                <c:ext xmlns:c15="http://schemas.microsoft.com/office/drawing/2012/chart" uri="{CE6537A1-D6FC-4f65-9D91-7224C49458BB}"/>
                <c:ext xmlns:c16="http://schemas.microsoft.com/office/drawing/2014/chart" uri="{C3380CC4-5D6E-409C-BE32-E72D297353CC}">
                  <c16:uniqueId val="{00000008-D0B2-4672-BA62-325145667EDF}"/>
                </c:ext>
              </c:extLst>
            </c:dLbl>
            <c:dLbl>
              <c:idx val="9"/>
              <c:delete val="1"/>
              <c:extLst>
                <c:ext xmlns:c15="http://schemas.microsoft.com/office/drawing/2012/chart" uri="{CE6537A1-D6FC-4f65-9D91-7224C49458BB}"/>
                <c:ext xmlns:c16="http://schemas.microsoft.com/office/drawing/2014/chart" uri="{C3380CC4-5D6E-409C-BE32-E72D297353CC}">
                  <c16:uniqueId val="{00000009-D0B2-4672-BA62-325145667EDF}"/>
                </c:ext>
              </c:extLst>
            </c:dLbl>
            <c:dLbl>
              <c:idx val="10"/>
              <c:delete val="1"/>
              <c:extLst>
                <c:ext xmlns:c15="http://schemas.microsoft.com/office/drawing/2012/chart" uri="{CE6537A1-D6FC-4f65-9D91-7224C49458BB}"/>
                <c:ext xmlns:c16="http://schemas.microsoft.com/office/drawing/2014/chart" uri="{C3380CC4-5D6E-409C-BE32-E72D297353CC}">
                  <c16:uniqueId val="{0000000A-D0B2-4672-BA62-325145667EDF}"/>
                </c:ext>
              </c:extLst>
            </c:dLbl>
            <c:dLbl>
              <c:idx val="11"/>
              <c:layout>
                <c:manualLayout>
                  <c:x val="5.0925925925925923E-2"/>
                  <c:y val="8.365116148320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B2-4672-BA62-325145667EDF}"/>
                </c:ext>
              </c:extLst>
            </c:dLbl>
            <c:spPr>
              <a:noFill/>
              <a:ln>
                <a:noFill/>
              </a:ln>
              <a:effectLst/>
            </c:spPr>
            <c:txPr>
              <a:bodyPr/>
              <a:lstStyle/>
              <a:p>
                <a:pPr>
                  <a:defRPr>
                    <a:solidFill>
                      <a:schemeClr val="accent1">
                        <a:lumMod val="7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0.0_);[Red]\(0.0\)</c:formatCode>
                <c:ptCount val="12"/>
                <c:pt idx="0">
                  <c:v>50.623674273521516</c:v>
                </c:pt>
                <c:pt idx="1">
                  <c:v>39.685756796998255</c:v>
                </c:pt>
                <c:pt idx="2">
                  <c:v>48.957849956784393</c:v>
                </c:pt>
                <c:pt idx="3">
                  <c:v>46.45022802560684</c:v>
                </c:pt>
                <c:pt idx="4">
                  <c:v>66.974084826703759</c:v>
                </c:pt>
                <c:pt idx="5">
                  <c:v>78.089516657234512</c:v>
                </c:pt>
                <c:pt idx="6">
                  <c:v>28.887558656390393</c:v>
                </c:pt>
                <c:pt idx="7">
                  <c:v>14.282710269156185</c:v>
                </c:pt>
                <c:pt idx="8">
                  <c:v>19.522621217686613</c:v>
                </c:pt>
                <c:pt idx="9">
                  <c:v>43.808059906701395</c:v>
                </c:pt>
                <c:pt idx="10">
                  <c:v>39.604396713084803</c:v>
                </c:pt>
                <c:pt idx="11">
                  <c:v>37.670724414538874</c:v>
                </c:pt>
              </c:numCache>
            </c:numRef>
          </c:val>
          <c:extLst>
            <c:ext xmlns:c16="http://schemas.microsoft.com/office/drawing/2014/chart" uri="{C3380CC4-5D6E-409C-BE32-E72D297353CC}">
              <c16:uniqueId val="{0000000C-D0B2-4672-BA62-325145667EDF}"/>
            </c:ext>
          </c:extLst>
        </c:ser>
        <c:ser>
          <c:idx val="1"/>
          <c:order val="1"/>
          <c:tx>
            <c:strRef>
              <c:f>工作表1!$C$1</c:f>
              <c:strCache>
                <c:ptCount val="1"/>
                <c:pt idx="0">
                  <c:v>中部地區</c:v>
                </c:pt>
              </c:strCache>
            </c:strRef>
          </c:tx>
          <c:spPr>
            <a:ln>
              <a:solidFill>
                <a:schemeClr val="accent3">
                  <a:lumMod val="50000"/>
                </a:schemeClr>
              </a:solidFill>
            </a:ln>
          </c:spPr>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0.0_);[Red]\(0.0\)</c:formatCode>
                <c:ptCount val="12"/>
                <c:pt idx="0">
                  <c:v>44.475384581737522</c:v>
                </c:pt>
                <c:pt idx="1">
                  <c:v>47.039570203916853</c:v>
                </c:pt>
                <c:pt idx="2">
                  <c:v>51.658695037811633</c:v>
                </c:pt>
                <c:pt idx="3">
                  <c:v>44.293550817326505</c:v>
                </c:pt>
                <c:pt idx="4">
                  <c:v>63.31926895378691</c:v>
                </c:pt>
                <c:pt idx="5">
                  <c:v>73.290003947177993</c:v>
                </c:pt>
                <c:pt idx="6">
                  <c:v>31.060997854119947</c:v>
                </c:pt>
                <c:pt idx="7">
                  <c:v>14.525739107770388</c:v>
                </c:pt>
                <c:pt idx="8">
                  <c:v>17.257727365208687</c:v>
                </c:pt>
                <c:pt idx="9">
                  <c:v>44.337688500319288</c:v>
                </c:pt>
                <c:pt idx="10">
                  <c:v>41.991371191195469</c:v>
                </c:pt>
                <c:pt idx="11">
                  <c:v>47.022131576026801</c:v>
                </c:pt>
              </c:numCache>
            </c:numRef>
          </c:val>
          <c:extLst>
            <c:ext xmlns:c16="http://schemas.microsoft.com/office/drawing/2014/chart" uri="{C3380CC4-5D6E-409C-BE32-E72D297353CC}">
              <c16:uniqueId val="{0000000D-D0B2-4672-BA62-325145667EDF}"/>
            </c:ext>
          </c:extLst>
        </c:ser>
        <c:ser>
          <c:idx val="2"/>
          <c:order val="2"/>
          <c:tx>
            <c:strRef>
              <c:f>工作表1!$D$1</c:f>
              <c:strCache>
                <c:ptCount val="1"/>
                <c:pt idx="0">
                  <c:v>南部地區</c:v>
                </c:pt>
              </c:strCache>
            </c:strRef>
          </c:tx>
          <c:spPr>
            <a:ln w="34925">
              <a:solidFill>
                <a:schemeClr val="accent2">
                  <a:lumMod val="75000"/>
                </a:schemeClr>
              </a:solidFill>
              <a:prstDash val="sysDash"/>
            </a:ln>
          </c:spPr>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0.0_);[Red]\(0.0\)</c:formatCode>
                <c:ptCount val="12"/>
                <c:pt idx="0">
                  <c:v>42.810464033367467</c:v>
                </c:pt>
                <c:pt idx="1">
                  <c:v>42.244495126993989</c:v>
                </c:pt>
                <c:pt idx="2">
                  <c:v>50.908967238100225</c:v>
                </c:pt>
                <c:pt idx="3">
                  <c:v>42.604889393307204</c:v>
                </c:pt>
                <c:pt idx="4">
                  <c:v>63.132830786214868</c:v>
                </c:pt>
                <c:pt idx="5">
                  <c:v>69.44798881694912</c:v>
                </c:pt>
                <c:pt idx="6">
                  <c:v>30.228438823565991</c:v>
                </c:pt>
                <c:pt idx="7">
                  <c:v>13.728225912499568</c:v>
                </c:pt>
                <c:pt idx="8">
                  <c:v>17.573947948447046</c:v>
                </c:pt>
                <c:pt idx="9">
                  <c:v>41.106315989844752</c:v>
                </c:pt>
                <c:pt idx="10">
                  <c:v>43.02403149636833</c:v>
                </c:pt>
                <c:pt idx="11">
                  <c:v>40.923056251274119</c:v>
                </c:pt>
              </c:numCache>
            </c:numRef>
          </c:val>
          <c:extLst>
            <c:ext xmlns:c16="http://schemas.microsoft.com/office/drawing/2014/chart" uri="{C3380CC4-5D6E-409C-BE32-E72D297353CC}">
              <c16:uniqueId val="{0000000E-D0B2-4672-BA62-325145667EDF}"/>
            </c:ext>
          </c:extLst>
        </c:ser>
        <c:ser>
          <c:idx val="3"/>
          <c:order val="3"/>
          <c:tx>
            <c:strRef>
              <c:f>工作表1!$E$1</c:f>
              <c:strCache>
                <c:ptCount val="1"/>
                <c:pt idx="0">
                  <c:v>東部及其他地區</c:v>
                </c:pt>
              </c:strCache>
            </c:strRef>
          </c:tx>
          <c:spPr>
            <a:ln>
              <a:prstDash val="sysDot"/>
            </a:ln>
          </c:spPr>
          <c:marker>
            <c:symbol val="none"/>
          </c:marker>
          <c:dLbls>
            <c:dLbl>
              <c:idx val="0"/>
              <c:layout>
                <c:manualLayout>
                  <c:x val="-4.6296296296296294E-3"/>
                  <c:y val="9.5601327409375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B2-4672-BA62-325145667EDF}"/>
                </c:ext>
              </c:extLst>
            </c:dLbl>
            <c:dLbl>
              <c:idx val="1"/>
              <c:layout>
                <c:manualLayout>
                  <c:x val="-2.3148148148148147E-3"/>
                  <c:y val="1.7925248889257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B2-4672-BA62-325145667EDF}"/>
                </c:ext>
              </c:extLst>
            </c:dLbl>
            <c:dLbl>
              <c:idx val="2"/>
              <c:layout>
                <c:manualLayout>
                  <c:x val="-2.5462962962962962E-2"/>
                  <c:y val="2.0912790370800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B2-4672-BA62-325145667EDF}"/>
                </c:ext>
              </c:extLst>
            </c:dLbl>
            <c:dLbl>
              <c:idx val="3"/>
              <c:layout>
                <c:manualLayout>
                  <c:x val="-0.10185185185185185"/>
                  <c:y val="2.9875414815429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B2-4672-BA62-325145667EDF}"/>
                </c:ext>
              </c:extLst>
            </c:dLbl>
            <c:dLbl>
              <c:idx val="4"/>
              <c:layout>
                <c:manualLayout>
                  <c:x val="-8.3333333333333329E-2"/>
                  <c:y val="-4.182558074160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B2-4672-BA62-325145667EDF}"/>
                </c:ext>
              </c:extLst>
            </c:dLbl>
            <c:dLbl>
              <c:idx val="5"/>
              <c:layout>
                <c:manualLayout>
                  <c:x val="-3.4722222222222224E-2"/>
                  <c:y val="-0.107551493335547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0B2-4672-BA62-325145667EDF}"/>
                </c:ext>
              </c:extLst>
            </c:dLbl>
            <c:dLbl>
              <c:idx val="6"/>
              <c:layout>
                <c:manualLayout>
                  <c:x val="-1.6203703703703703E-2"/>
                  <c:y val="-6.87134540754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0B2-4672-BA62-325145667EDF}"/>
                </c:ext>
              </c:extLst>
            </c:dLbl>
            <c:dLbl>
              <c:idx val="7"/>
              <c:layout>
                <c:manualLayout>
                  <c:x val="4.6296296296296294E-3"/>
                  <c:y val="-4.182558074160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B2-4672-BA62-325145667EDF}"/>
                </c:ext>
              </c:extLst>
            </c:dLbl>
            <c:dLbl>
              <c:idx val="8"/>
              <c:layout>
                <c:manualLayout>
                  <c:x val="6.25E-2"/>
                  <c:y val="-6.5725912593945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0B2-4672-BA62-325145667EDF}"/>
                </c:ext>
              </c:extLst>
            </c:dLbl>
            <c:dLbl>
              <c:idx val="9"/>
              <c:layout>
                <c:manualLayout>
                  <c:x val="0.10648148148148144"/>
                  <c:y val="-1.7925248889257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0B2-4672-BA62-325145667EDF}"/>
                </c:ext>
              </c:extLst>
            </c:dLbl>
            <c:dLbl>
              <c:idx val="10"/>
              <c:layout>
                <c:manualLayout>
                  <c:x val="8.7962962962962965E-2"/>
                  <c:y val="4.780066370468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0B2-4672-BA62-325145667EDF}"/>
                </c:ext>
              </c:extLst>
            </c:dLbl>
            <c:dLbl>
              <c:idx val="11"/>
              <c:layout>
                <c:manualLayout>
                  <c:x val="4.6296296296295869E-3"/>
                  <c:y val="3.5850497778515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0B2-4672-BA62-325145667EDF}"/>
                </c:ext>
              </c:extLst>
            </c:dLbl>
            <c:spPr>
              <a:noFill/>
              <a:ln>
                <a:noFill/>
              </a:ln>
              <a:effectLst/>
            </c:spPr>
            <c:txPr>
              <a:bodyPr/>
              <a:lstStyle/>
              <a:p>
                <a:pPr>
                  <a:defRPr b="1">
                    <a:solidFill>
                      <a:schemeClr val="accent4">
                        <a:lumMod val="7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工作表1!$E$2:$E$13</c:f>
              <c:numCache>
                <c:formatCode>0.0_);[Red]\(0.0\)</c:formatCode>
                <c:ptCount val="12"/>
                <c:pt idx="0">
                  <c:v>35.691801935488591</c:v>
                </c:pt>
                <c:pt idx="1">
                  <c:v>40.324565675735315</c:v>
                </c:pt>
                <c:pt idx="2">
                  <c:v>57.884499481225802</c:v>
                </c:pt>
                <c:pt idx="3">
                  <c:v>40.916128713260719</c:v>
                </c:pt>
                <c:pt idx="4">
                  <c:v>60.569742055549305</c:v>
                </c:pt>
                <c:pt idx="5">
                  <c:v>64.79759963295021</c:v>
                </c:pt>
                <c:pt idx="6">
                  <c:v>33.474707838874423</c:v>
                </c:pt>
                <c:pt idx="7">
                  <c:v>15.883505394602967</c:v>
                </c:pt>
                <c:pt idx="8">
                  <c:v>17.104700796260307</c:v>
                </c:pt>
                <c:pt idx="9">
                  <c:v>42.490174237903119</c:v>
                </c:pt>
                <c:pt idx="10">
                  <c:v>30.222447861009101</c:v>
                </c:pt>
                <c:pt idx="11">
                  <c:v>43.909020013982563</c:v>
                </c:pt>
              </c:numCache>
            </c:numRef>
          </c:val>
          <c:extLst>
            <c:ext xmlns:c16="http://schemas.microsoft.com/office/drawing/2014/chart" uri="{C3380CC4-5D6E-409C-BE32-E72D297353CC}">
              <c16:uniqueId val="{0000001B-D0B2-4672-BA62-325145667EDF}"/>
            </c:ext>
          </c:extLst>
        </c:ser>
        <c:dLbls>
          <c:showLegendKey val="0"/>
          <c:showVal val="0"/>
          <c:showCatName val="0"/>
          <c:showSerName val="0"/>
          <c:showPercent val="0"/>
          <c:showBubbleSize val="0"/>
        </c:dLbls>
        <c:axId val="122090624"/>
        <c:axId val="122092160"/>
      </c:radarChart>
      <c:catAx>
        <c:axId val="122090624"/>
        <c:scaling>
          <c:orientation val="minMax"/>
        </c:scaling>
        <c:delete val="0"/>
        <c:axPos val="b"/>
        <c:majorGridlines/>
        <c:numFmt formatCode="General" sourceLinked="0"/>
        <c:majorTickMark val="out"/>
        <c:minorTickMark val="none"/>
        <c:tickLblPos val="nextTo"/>
        <c:crossAx val="122092160"/>
        <c:crosses val="autoZero"/>
        <c:auto val="1"/>
        <c:lblAlgn val="ctr"/>
        <c:lblOffset val="100"/>
        <c:noMultiLvlLbl val="0"/>
      </c:catAx>
      <c:valAx>
        <c:axId val="122092160"/>
        <c:scaling>
          <c:orientation val="minMax"/>
          <c:max val="80"/>
          <c:min val="0"/>
        </c:scaling>
        <c:delete val="0"/>
        <c:axPos val="l"/>
        <c:majorGridlines/>
        <c:numFmt formatCode="0.0_);[Red]\(0.0\)" sourceLinked="1"/>
        <c:majorTickMark val="cross"/>
        <c:minorTickMark val="none"/>
        <c:tickLblPos val="none"/>
        <c:crossAx val="122090624"/>
        <c:crosses val="autoZero"/>
        <c:crossBetween val="between"/>
        <c:majorUnit val="20"/>
      </c:valAx>
    </c:plotArea>
    <c:legend>
      <c:legendPos val="r"/>
      <c:layout>
        <c:manualLayout>
          <c:xMode val="edge"/>
          <c:yMode val="edge"/>
          <c:x val="1.1574074074074073E-2"/>
          <c:y val="1.4140746218877339E-2"/>
          <c:w val="0.98842592592592593"/>
          <c:h val="8.5936108815127379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15537384254742"/>
          <c:y val="8.2428981444702648E-2"/>
          <c:w val="0.62262291369335032"/>
          <c:h val="0.83672394710285058"/>
        </c:manualLayout>
      </c:layout>
      <c:radarChart>
        <c:radarStyle val="marker"/>
        <c:varyColors val="0"/>
        <c:ser>
          <c:idx val="0"/>
          <c:order val="0"/>
          <c:tx>
            <c:strRef>
              <c:f>工作表1!$B$1</c:f>
              <c:strCache>
                <c:ptCount val="1"/>
                <c:pt idx="0">
                  <c:v>農林漁牧礦業</c:v>
                </c:pt>
              </c:strCache>
            </c:strRef>
          </c:tx>
          <c:spPr>
            <a:ln>
              <a:prstDash val="sysDash"/>
            </a:ln>
          </c:spPr>
          <c:marker>
            <c:symbol val="none"/>
          </c:marker>
          <c:dLbls>
            <c:dLbl>
              <c:idx val="0"/>
              <c:layout>
                <c:manualLayout>
                  <c:x val="7.4731823342311298E-3"/>
                  <c:y val="9.1370527282392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B3-4E18-A33B-1440EA89180B}"/>
                </c:ext>
              </c:extLst>
            </c:dLbl>
            <c:dLbl>
              <c:idx val="1"/>
              <c:layout>
                <c:manualLayout>
                  <c:x val="-2.9906542056074768E-2"/>
                  <c:y val="0.101522842639593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B3-4E18-A33B-1440EA89180B}"/>
                </c:ext>
              </c:extLst>
            </c:dLbl>
            <c:dLbl>
              <c:idx val="2"/>
              <c:delete val="1"/>
              <c:extLst>
                <c:ext xmlns:c15="http://schemas.microsoft.com/office/drawing/2012/chart" uri="{CE6537A1-D6FC-4f65-9D91-7224C49458BB}"/>
                <c:ext xmlns:c16="http://schemas.microsoft.com/office/drawing/2014/chart" uri="{C3380CC4-5D6E-409C-BE32-E72D297353CC}">
                  <c16:uniqueId val="{00000002-A5B3-4E18-A33B-1440EA89180B}"/>
                </c:ext>
              </c:extLst>
            </c:dLbl>
            <c:dLbl>
              <c:idx val="3"/>
              <c:layout>
                <c:manualLayout>
                  <c:x val="-8.7227414330218064E-2"/>
                  <c:y val="-3.38436121880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B3-4E18-A33B-1440EA89180B}"/>
                </c:ext>
              </c:extLst>
            </c:dLbl>
            <c:dLbl>
              <c:idx val="4"/>
              <c:layout>
                <c:manualLayout>
                  <c:x val="-7.7258566978193152E-2"/>
                  <c:y val="-6.0913705583756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B3-4E18-A33B-1440EA89180B}"/>
                </c:ext>
              </c:extLst>
            </c:dLbl>
            <c:dLbl>
              <c:idx val="5"/>
              <c:layout>
                <c:manualLayout>
                  <c:x val="-3.2398753894080999E-2"/>
                  <c:y val="-9.8138747884940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B3-4E18-A33B-1440EA89180B}"/>
                </c:ext>
              </c:extLst>
            </c:dLbl>
            <c:dLbl>
              <c:idx val="6"/>
              <c:delete val="1"/>
              <c:extLst>
                <c:ext xmlns:c15="http://schemas.microsoft.com/office/drawing/2012/chart" uri="{CE6537A1-D6FC-4f65-9D91-7224C49458BB}"/>
                <c:ext xmlns:c16="http://schemas.microsoft.com/office/drawing/2014/chart" uri="{C3380CC4-5D6E-409C-BE32-E72D297353CC}">
                  <c16:uniqueId val="{00000006-A5B3-4E18-A33B-1440EA89180B}"/>
                </c:ext>
              </c:extLst>
            </c:dLbl>
            <c:dLbl>
              <c:idx val="7"/>
              <c:layout>
                <c:manualLayout>
                  <c:x val="5.73208722741433E-2"/>
                  <c:y val="-6.4297800338409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B3-4E18-A33B-1440EA89180B}"/>
                </c:ext>
              </c:extLst>
            </c:dLbl>
            <c:dLbl>
              <c:idx val="8"/>
              <c:delete val="1"/>
              <c:extLst>
                <c:ext xmlns:c15="http://schemas.microsoft.com/office/drawing/2012/chart" uri="{CE6537A1-D6FC-4f65-9D91-7224C49458BB}"/>
                <c:ext xmlns:c16="http://schemas.microsoft.com/office/drawing/2014/chart" uri="{C3380CC4-5D6E-409C-BE32-E72D297353CC}">
                  <c16:uniqueId val="{00000008-A5B3-4E18-A33B-1440EA89180B}"/>
                </c:ext>
              </c:extLst>
            </c:dLbl>
            <c:dLbl>
              <c:idx val="9"/>
              <c:layout>
                <c:manualLayout>
                  <c:x val="9.719626168224299E-2"/>
                  <c:y val="-3.38409475465319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B3-4E18-A33B-1440EA89180B}"/>
                </c:ext>
              </c:extLst>
            </c:dLbl>
            <c:dLbl>
              <c:idx val="10"/>
              <c:layout>
                <c:manualLayout>
                  <c:x val="6.9781931464174454E-2"/>
                  <c:y val="3.3840947546531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B3-4E18-A33B-1440EA89180B}"/>
                </c:ext>
              </c:extLst>
            </c:dLbl>
            <c:dLbl>
              <c:idx val="11"/>
              <c:delete val="1"/>
              <c:extLst>
                <c:ext xmlns:c15="http://schemas.microsoft.com/office/drawing/2012/chart" uri="{CE6537A1-D6FC-4f65-9D91-7224C49458BB}"/>
                <c:ext xmlns:c16="http://schemas.microsoft.com/office/drawing/2014/chart" uri="{C3380CC4-5D6E-409C-BE32-E72D297353CC}">
                  <c16:uniqueId val="{0000000B-A5B3-4E18-A33B-1440EA8918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0.0_);[Red]\(0.0\)</c:formatCode>
                <c:ptCount val="12"/>
                <c:pt idx="0">
                  <c:v>20.450609779482356</c:v>
                </c:pt>
                <c:pt idx="1">
                  <c:v>44.208183025926267</c:v>
                </c:pt>
                <c:pt idx="2">
                  <c:v>47.922722860693924</c:v>
                </c:pt>
                <c:pt idx="3">
                  <c:v>32.198147701007173</c:v>
                </c:pt>
                <c:pt idx="4">
                  <c:v>41.5316167624405</c:v>
                </c:pt>
                <c:pt idx="5">
                  <c:v>43.373014622391878</c:v>
                </c:pt>
                <c:pt idx="6">
                  <c:v>30.475625361307131</c:v>
                </c:pt>
                <c:pt idx="7">
                  <c:v>10.113487894757311</c:v>
                </c:pt>
                <c:pt idx="8">
                  <c:v>10.521472816698854</c:v>
                </c:pt>
                <c:pt idx="9">
                  <c:v>26.963193022941002</c:v>
                </c:pt>
                <c:pt idx="10">
                  <c:v>23.006993985156583</c:v>
                </c:pt>
                <c:pt idx="11">
                  <c:v>42.643469654304688</c:v>
                </c:pt>
              </c:numCache>
            </c:numRef>
          </c:val>
          <c:extLst>
            <c:ext xmlns:c16="http://schemas.microsoft.com/office/drawing/2014/chart" uri="{C3380CC4-5D6E-409C-BE32-E72D297353CC}">
              <c16:uniqueId val="{0000000C-A5B3-4E18-A33B-1440EA89180B}"/>
            </c:ext>
          </c:extLst>
        </c:ser>
        <c:ser>
          <c:idx val="1"/>
          <c:order val="1"/>
          <c:tx>
            <c:strRef>
              <c:f>工作表1!$C$1</c:f>
              <c:strCache>
                <c:ptCount val="1"/>
                <c:pt idx="0">
                  <c:v>工業與營造業</c:v>
                </c:pt>
              </c:strCache>
            </c:strRef>
          </c:tx>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0.0_);[Red]\(0.0\)</c:formatCode>
                <c:ptCount val="12"/>
                <c:pt idx="0">
                  <c:v>50.631068458503407</c:v>
                </c:pt>
                <c:pt idx="1">
                  <c:v>51.126832347198828</c:v>
                </c:pt>
                <c:pt idx="2">
                  <c:v>52.527316074631123</c:v>
                </c:pt>
                <c:pt idx="3">
                  <c:v>43.922005786907121</c:v>
                </c:pt>
                <c:pt idx="4">
                  <c:v>61.280501154345998</c:v>
                </c:pt>
                <c:pt idx="5">
                  <c:v>78.458928989629641</c:v>
                </c:pt>
                <c:pt idx="6">
                  <c:v>27.931440497955933</c:v>
                </c:pt>
                <c:pt idx="7">
                  <c:v>12.67143212154194</c:v>
                </c:pt>
                <c:pt idx="8">
                  <c:v>15.883670426457929</c:v>
                </c:pt>
                <c:pt idx="9">
                  <c:v>42.050357137062285</c:v>
                </c:pt>
                <c:pt idx="10">
                  <c:v>38.881714401655998</c:v>
                </c:pt>
                <c:pt idx="11">
                  <c:v>42.467475513122494</c:v>
                </c:pt>
              </c:numCache>
            </c:numRef>
          </c:val>
          <c:extLst>
            <c:ext xmlns:c16="http://schemas.microsoft.com/office/drawing/2014/chart" uri="{C3380CC4-5D6E-409C-BE32-E72D297353CC}">
              <c16:uniqueId val="{0000000D-A5B3-4E18-A33B-1440EA89180B}"/>
            </c:ext>
          </c:extLst>
        </c:ser>
        <c:ser>
          <c:idx val="2"/>
          <c:order val="2"/>
          <c:tx>
            <c:strRef>
              <c:f>工作表1!$D$1</c:f>
              <c:strCache>
                <c:ptCount val="1"/>
                <c:pt idx="0">
                  <c:v>服務業</c:v>
                </c:pt>
              </c:strCache>
            </c:strRef>
          </c:tx>
          <c:marker>
            <c:symbol val="none"/>
          </c:marker>
          <c:dLbls>
            <c:dLbl>
              <c:idx val="0"/>
              <c:layout>
                <c:manualLayout>
                  <c:x val="0"/>
                  <c:y val="5.4116301044295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B3-4E18-A33B-1440EA89180B}"/>
                </c:ext>
              </c:extLst>
            </c:dLbl>
            <c:dLbl>
              <c:idx val="2"/>
              <c:layout>
                <c:manualLayout>
                  <c:x val="-1.4949111224330248E-2"/>
                  <c:y val="2.0293612891610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B3-4E18-A33B-1440EA89180B}"/>
                </c:ext>
              </c:extLst>
            </c:dLbl>
            <c:dLbl>
              <c:idx val="3"/>
              <c:layout>
                <c:manualLayout>
                  <c:x val="-2.4915185373883746E-2"/>
                  <c:y val="-2.7058150522147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B3-4E18-A33B-1440EA89180B}"/>
                </c:ext>
              </c:extLst>
            </c:dLbl>
            <c:dLbl>
              <c:idx val="4"/>
              <c:layout>
                <c:manualLayout>
                  <c:x val="-2.2423666836495371E-2"/>
                  <c:y val="-4.3969494598490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B3-4E18-A33B-1440EA89180B}"/>
                </c:ext>
              </c:extLst>
            </c:dLbl>
            <c:dLbl>
              <c:idx val="5"/>
              <c:layout>
                <c:manualLayout>
                  <c:x val="-5.2321889285155868E-2"/>
                  <c:y val="-4.7351763413758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5B3-4E18-A33B-1440EA89180B}"/>
                </c:ext>
              </c:extLst>
            </c:dLbl>
            <c:dLbl>
              <c:idx val="6"/>
              <c:layout>
                <c:manualLayout>
                  <c:x val="-7.4745556121651241E-3"/>
                  <c:y val="-3.3822688152684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B3-4E18-A33B-1440EA89180B}"/>
                </c:ext>
              </c:extLst>
            </c:dLbl>
            <c:dLbl>
              <c:idx val="7"/>
              <c:layout>
                <c:manualLayout>
                  <c:x val="7.4745556121651241E-3"/>
                  <c:y val="-1.6911344076342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5B3-4E18-A33B-1440EA89180B}"/>
                </c:ext>
              </c:extLst>
            </c:dLbl>
            <c:dLbl>
              <c:idx val="8"/>
              <c:layout>
                <c:manualLayout>
                  <c:x val="2.9898222448660496E-2"/>
                  <c:y val="-6.7645376305369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5B3-4E18-A33B-1440EA89180B}"/>
                </c:ext>
              </c:extLst>
            </c:dLbl>
            <c:dLbl>
              <c:idx val="9"/>
              <c:layout>
                <c:manualLayout>
                  <c:x val="3.2389740986048868E-2"/>
                  <c:y val="-3.3822688152684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5B3-4E18-A33B-1440EA89180B}"/>
                </c:ext>
              </c:extLst>
            </c:dLbl>
            <c:dLbl>
              <c:idx val="11"/>
              <c:layout>
                <c:manualLayout>
                  <c:x val="1.4949111224330248E-2"/>
                  <c:y val="3.7204956967953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5B3-4E18-A33B-1440EA89180B}"/>
                </c:ext>
              </c:extLst>
            </c:dLbl>
            <c:spPr>
              <a:noFill/>
              <a:ln>
                <a:noFill/>
              </a:ln>
              <a:effectLst/>
            </c:spPr>
            <c:txPr>
              <a:bodyPr/>
              <a:lstStyle/>
              <a:p>
                <a:pPr>
                  <a:defRPr>
                    <a:solidFill>
                      <a:srgbClr val="00B05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0.0_);[Red]\(0.0\)</c:formatCode>
                <c:ptCount val="12"/>
                <c:pt idx="0">
                  <c:v>54.78555391562697</c:v>
                </c:pt>
                <c:pt idx="1">
                  <c:v>47.440510652488719</c:v>
                </c:pt>
                <c:pt idx="2">
                  <c:v>52.871828679900887</c:v>
                </c:pt>
                <c:pt idx="3">
                  <c:v>48.621107318585125</c:v>
                </c:pt>
                <c:pt idx="4">
                  <c:v>68.40119467634112</c:v>
                </c:pt>
                <c:pt idx="5">
                  <c:v>83.495214841557669</c:v>
                </c:pt>
                <c:pt idx="6">
                  <c:v>29.839217450523726</c:v>
                </c:pt>
                <c:pt idx="7">
                  <c:v>14.464356227369496</c:v>
                </c:pt>
                <c:pt idx="8">
                  <c:v>20.109054591624027</c:v>
                </c:pt>
                <c:pt idx="9">
                  <c:v>47.301493394805725</c:v>
                </c:pt>
                <c:pt idx="10">
                  <c:v>45.060926868319783</c:v>
                </c:pt>
                <c:pt idx="11">
                  <c:v>44.885851946451382</c:v>
                </c:pt>
              </c:numCache>
            </c:numRef>
          </c:val>
          <c:extLst>
            <c:ext xmlns:c16="http://schemas.microsoft.com/office/drawing/2014/chart" uri="{C3380CC4-5D6E-409C-BE32-E72D297353CC}">
              <c16:uniqueId val="{00000018-A5B3-4E18-A33B-1440EA89180B}"/>
            </c:ext>
          </c:extLst>
        </c:ser>
        <c:ser>
          <c:idx val="3"/>
          <c:order val="3"/>
          <c:tx>
            <c:strRef>
              <c:f>工作表1!$E$1</c:f>
              <c:strCache>
                <c:ptCount val="1"/>
                <c:pt idx="0">
                  <c:v>學生</c:v>
                </c:pt>
              </c:strCache>
            </c:strRef>
          </c:tx>
          <c:spPr>
            <a:ln cmpd="dbl">
              <a:solidFill>
                <a:schemeClr val="accent6">
                  <a:lumMod val="75000"/>
                </a:schemeClr>
              </a:solidFill>
            </a:ln>
          </c:spPr>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工作表1!$E$2:$E$13</c:f>
              <c:numCache>
                <c:formatCode>0.0_);[Red]\(0.0\)</c:formatCode>
                <c:ptCount val="12"/>
                <c:pt idx="0">
                  <c:v>30.979435205572571</c:v>
                </c:pt>
                <c:pt idx="1">
                  <c:v>35.970275773913798</c:v>
                </c:pt>
                <c:pt idx="2">
                  <c:v>45.509790137086448</c:v>
                </c:pt>
                <c:pt idx="3">
                  <c:v>39.12592180880015</c:v>
                </c:pt>
                <c:pt idx="4">
                  <c:v>53.918212693032274</c:v>
                </c:pt>
                <c:pt idx="5">
                  <c:v>62.410409389866409</c:v>
                </c:pt>
                <c:pt idx="6">
                  <c:v>27.021613490290093</c:v>
                </c:pt>
                <c:pt idx="7">
                  <c:v>13.639828511377655</c:v>
                </c:pt>
                <c:pt idx="8">
                  <c:v>14.104448591521694</c:v>
                </c:pt>
                <c:pt idx="9">
                  <c:v>34.633410259255065</c:v>
                </c:pt>
                <c:pt idx="10">
                  <c:v>34.082177303525626</c:v>
                </c:pt>
                <c:pt idx="11">
                  <c:v>36.131342622616309</c:v>
                </c:pt>
              </c:numCache>
            </c:numRef>
          </c:val>
          <c:extLst>
            <c:ext xmlns:c16="http://schemas.microsoft.com/office/drawing/2014/chart" uri="{C3380CC4-5D6E-409C-BE32-E72D297353CC}">
              <c16:uniqueId val="{00000019-A5B3-4E18-A33B-1440EA89180B}"/>
            </c:ext>
          </c:extLst>
        </c:ser>
        <c:dLbls>
          <c:showLegendKey val="0"/>
          <c:showVal val="0"/>
          <c:showCatName val="0"/>
          <c:showSerName val="0"/>
          <c:showPercent val="0"/>
          <c:showBubbleSize val="0"/>
        </c:dLbls>
        <c:axId val="122446592"/>
        <c:axId val="122448128"/>
      </c:radarChart>
      <c:catAx>
        <c:axId val="122446592"/>
        <c:scaling>
          <c:orientation val="minMax"/>
        </c:scaling>
        <c:delete val="0"/>
        <c:axPos val="b"/>
        <c:majorGridlines/>
        <c:numFmt formatCode="General" sourceLinked="0"/>
        <c:majorTickMark val="out"/>
        <c:minorTickMark val="none"/>
        <c:tickLblPos val="nextTo"/>
        <c:crossAx val="122448128"/>
        <c:crosses val="autoZero"/>
        <c:auto val="1"/>
        <c:lblAlgn val="ctr"/>
        <c:lblOffset val="100"/>
        <c:noMultiLvlLbl val="0"/>
      </c:catAx>
      <c:valAx>
        <c:axId val="122448128"/>
        <c:scaling>
          <c:orientation val="minMax"/>
        </c:scaling>
        <c:delete val="0"/>
        <c:axPos val="l"/>
        <c:majorGridlines>
          <c:spPr>
            <a:ln>
              <a:solidFill>
                <a:schemeClr val="accent1">
                  <a:lumMod val="40000"/>
                  <a:lumOff val="60000"/>
                </a:schemeClr>
              </a:solidFill>
            </a:ln>
          </c:spPr>
        </c:majorGridlines>
        <c:numFmt formatCode="0.0_);[Red]\(0.0\)" sourceLinked="1"/>
        <c:majorTickMark val="cross"/>
        <c:minorTickMark val="none"/>
        <c:tickLblPos val="none"/>
        <c:crossAx val="122446592"/>
        <c:crosses val="autoZero"/>
        <c:crossBetween val="between"/>
      </c:valAx>
    </c:plotArea>
    <c:legend>
      <c:legendPos val="r"/>
      <c:layout>
        <c:manualLayout>
          <c:xMode val="edge"/>
          <c:yMode val="edge"/>
          <c:x val="8.4228910638506641E-2"/>
          <c:y val="1.6147727726927518E-3"/>
          <c:w val="0.84254068241469815"/>
          <c:h val="7.8552100179396747E-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07382664718972"/>
          <c:y val="0.12842925993892484"/>
          <c:w val="0.62263574090839391"/>
          <c:h val="0.78651881670287715"/>
        </c:manualLayout>
      </c:layout>
      <c:radarChart>
        <c:radarStyle val="marker"/>
        <c:varyColors val="0"/>
        <c:ser>
          <c:idx val="0"/>
          <c:order val="0"/>
          <c:tx>
            <c:strRef>
              <c:f>工作表1!$B$1</c:f>
              <c:strCache>
                <c:ptCount val="1"/>
                <c:pt idx="0">
                  <c:v>學生</c:v>
                </c:pt>
              </c:strCache>
            </c:strRef>
          </c:tx>
          <c:marker>
            <c:symbol val="none"/>
          </c:marker>
          <c:dLbls>
            <c:dLbl>
              <c:idx val="0"/>
              <c:layout>
                <c:manualLayout>
                  <c:x val="-2.3148148148148147E-3"/>
                  <c:y val="5.16321329588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A-4395-8AC1-EF5E27BB39D7}"/>
                </c:ext>
              </c:extLst>
            </c:dLbl>
            <c:dLbl>
              <c:idx val="1"/>
              <c:delete val="1"/>
              <c:extLst>
                <c:ext xmlns:c15="http://schemas.microsoft.com/office/drawing/2012/chart" uri="{CE6537A1-D6FC-4f65-9D91-7224C49458BB}"/>
                <c:ext xmlns:c16="http://schemas.microsoft.com/office/drawing/2014/chart" uri="{C3380CC4-5D6E-409C-BE32-E72D297353CC}">
                  <c16:uniqueId val="{00000001-49EA-4395-8AC1-EF5E27BB39D7}"/>
                </c:ext>
              </c:extLst>
            </c:dLbl>
            <c:dLbl>
              <c:idx val="2"/>
              <c:delete val="1"/>
              <c:extLst>
                <c:ext xmlns:c15="http://schemas.microsoft.com/office/drawing/2012/chart" uri="{CE6537A1-D6FC-4f65-9D91-7224C49458BB}"/>
                <c:ext xmlns:c16="http://schemas.microsoft.com/office/drawing/2014/chart" uri="{C3380CC4-5D6E-409C-BE32-E72D297353CC}">
                  <c16:uniqueId val="{00000002-49EA-4395-8AC1-EF5E27BB39D7}"/>
                </c:ext>
              </c:extLst>
            </c:dLbl>
            <c:dLbl>
              <c:idx val="3"/>
              <c:delete val="1"/>
              <c:extLst>
                <c:ext xmlns:c15="http://schemas.microsoft.com/office/drawing/2012/chart" uri="{CE6537A1-D6FC-4f65-9D91-7224C49458BB}"/>
                <c:ext xmlns:c16="http://schemas.microsoft.com/office/drawing/2014/chart" uri="{C3380CC4-5D6E-409C-BE32-E72D297353CC}">
                  <c16:uniqueId val="{00000003-49EA-4395-8AC1-EF5E27BB39D7}"/>
                </c:ext>
              </c:extLst>
            </c:dLbl>
            <c:dLbl>
              <c:idx val="4"/>
              <c:delete val="1"/>
              <c:extLst>
                <c:ext xmlns:c15="http://schemas.microsoft.com/office/drawing/2012/chart" uri="{CE6537A1-D6FC-4f65-9D91-7224C49458BB}"/>
                <c:ext xmlns:c16="http://schemas.microsoft.com/office/drawing/2014/chart" uri="{C3380CC4-5D6E-409C-BE32-E72D297353CC}">
                  <c16:uniqueId val="{00000004-49EA-4395-8AC1-EF5E27BB39D7}"/>
                </c:ext>
              </c:extLst>
            </c:dLbl>
            <c:dLbl>
              <c:idx val="5"/>
              <c:layout>
                <c:manualLayout>
                  <c:x val="9.2592592592592587E-3"/>
                  <c:y val="-5.16321329588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EA-4395-8AC1-EF5E27BB39D7}"/>
                </c:ext>
              </c:extLst>
            </c:dLbl>
            <c:dLbl>
              <c:idx val="6"/>
              <c:delete val="1"/>
              <c:extLst>
                <c:ext xmlns:c15="http://schemas.microsoft.com/office/drawing/2012/chart" uri="{CE6537A1-D6FC-4f65-9D91-7224C49458BB}"/>
                <c:ext xmlns:c16="http://schemas.microsoft.com/office/drawing/2014/chart" uri="{C3380CC4-5D6E-409C-BE32-E72D297353CC}">
                  <c16:uniqueId val="{00000006-49EA-4395-8AC1-EF5E27BB39D7}"/>
                </c:ext>
              </c:extLst>
            </c:dLbl>
            <c:dLbl>
              <c:idx val="7"/>
              <c:delete val="1"/>
              <c:extLst>
                <c:ext xmlns:c15="http://schemas.microsoft.com/office/drawing/2012/chart" uri="{CE6537A1-D6FC-4f65-9D91-7224C49458BB}"/>
                <c:ext xmlns:c16="http://schemas.microsoft.com/office/drawing/2014/chart" uri="{C3380CC4-5D6E-409C-BE32-E72D297353CC}">
                  <c16:uniqueId val="{00000007-49EA-4395-8AC1-EF5E27BB39D7}"/>
                </c:ext>
              </c:extLst>
            </c:dLbl>
            <c:dLbl>
              <c:idx val="8"/>
              <c:delete val="1"/>
              <c:extLst>
                <c:ext xmlns:c15="http://schemas.microsoft.com/office/drawing/2012/chart" uri="{CE6537A1-D6FC-4f65-9D91-7224C49458BB}"/>
                <c:ext xmlns:c16="http://schemas.microsoft.com/office/drawing/2014/chart" uri="{C3380CC4-5D6E-409C-BE32-E72D297353CC}">
                  <c16:uniqueId val="{00000008-49EA-4395-8AC1-EF5E27BB39D7}"/>
                </c:ext>
              </c:extLst>
            </c:dLbl>
            <c:dLbl>
              <c:idx val="9"/>
              <c:delete val="1"/>
              <c:extLst>
                <c:ext xmlns:c15="http://schemas.microsoft.com/office/drawing/2012/chart" uri="{CE6537A1-D6FC-4f65-9D91-7224C49458BB}"/>
                <c:ext xmlns:c16="http://schemas.microsoft.com/office/drawing/2014/chart" uri="{C3380CC4-5D6E-409C-BE32-E72D297353CC}">
                  <c16:uniqueId val="{00000009-49EA-4395-8AC1-EF5E27BB39D7}"/>
                </c:ext>
              </c:extLst>
            </c:dLbl>
            <c:dLbl>
              <c:idx val="10"/>
              <c:delete val="1"/>
              <c:extLst>
                <c:ext xmlns:c15="http://schemas.microsoft.com/office/drawing/2012/chart" uri="{CE6537A1-D6FC-4f65-9D91-7224C49458BB}"/>
                <c:ext xmlns:c16="http://schemas.microsoft.com/office/drawing/2014/chart" uri="{C3380CC4-5D6E-409C-BE32-E72D297353CC}">
                  <c16:uniqueId val="{0000000A-49EA-4395-8AC1-EF5E27BB39D7}"/>
                </c:ext>
              </c:extLst>
            </c:dLbl>
            <c:dLbl>
              <c:idx val="11"/>
              <c:delete val="1"/>
              <c:extLst>
                <c:ext xmlns:c15="http://schemas.microsoft.com/office/drawing/2012/chart" uri="{CE6537A1-D6FC-4f65-9D91-7224C49458BB}"/>
                <c:ext xmlns:c16="http://schemas.microsoft.com/office/drawing/2014/chart" uri="{C3380CC4-5D6E-409C-BE32-E72D297353CC}">
                  <c16:uniqueId val="{0000000B-49EA-4395-8AC1-EF5E27BB39D7}"/>
                </c:ext>
              </c:extLst>
            </c:dLbl>
            <c:spPr>
              <a:noFill/>
              <a:ln>
                <a:noFill/>
              </a:ln>
              <a:effectLst/>
            </c:spPr>
            <c:txPr>
              <a:bodyPr/>
              <a:lstStyle/>
              <a:p>
                <a:pPr>
                  <a:defRPr>
                    <a:solidFill>
                      <a:srgbClr val="0070C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0.0_);[Red]\(0.0\)</c:formatCode>
                <c:ptCount val="12"/>
                <c:pt idx="0">
                  <c:v>30.979435205572571</c:v>
                </c:pt>
                <c:pt idx="1">
                  <c:v>35.970275773913798</c:v>
                </c:pt>
                <c:pt idx="2">
                  <c:v>45.509790137086448</c:v>
                </c:pt>
                <c:pt idx="3">
                  <c:v>39.12592180880015</c:v>
                </c:pt>
                <c:pt idx="4">
                  <c:v>53.918212693032274</c:v>
                </c:pt>
                <c:pt idx="5">
                  <c:v>62.410409389866409</c:v>
                </c:pt>
                <c:pt idx="6">
                  <c:v>27.021613490290093</c:v>
                </c:pt>
                <c:pt idx="7">
                  <c:v>13.639828511377655</c:v>
                </c:pt>
                <c:pt idx="8">
                  <c:v>14.104448591521694</c:v>
                </c:pt>
                <c:pt idx="9">
                  <c:v>34.633410259255065</c:v>
                </c:pt>
                <c:pt idx="10">
                  <c:v>34.082177303525626</c:v>
                </c:pt>
                <c:pt idx="11">
                  <c:v>36.131342622616309</c:v>
                </c:pt>
              </c:numCache>
            </c:numRef>
          </c:val>
          <c:extLst>
            <c:ext xmlns:c16="http://schemas.microsoft.com/office/drawing/2014/chart" uri="{C3380CC4-5D6E-409C-BE32-E72D297353CC}">
              <c16:uniqueId val="{0000000C-49EA-4395-8AC1-EF5E27BB39D7}"/>
            </c:ext>
          </c:extLst>
        </c:ser>
        <c:ser>
          <c:idx val="1"/>
          <c:order val="1"/>
          <c:tx>
            <c:strRef>
              <c:f>工作表1!$C$1</c:f>
              <c:strCache>
                <c:ptCount val="1"/>
                <c:pt idx="0">
                  <c:v>家管及無業</c:v>
                </c:pt>
              </c:strCache>
            </c:strRef>
          </c:tx>
          <c:spPr>
            <a:ln>
              <a:solidFill>
                <a:schemeClr val="accent3">
                  <a:lumMod val="50000"/>
                </a:schemeClr>
              </a:solidFill>
            </a:ln>
          </c:spPr>
          <c:marker>
            <c:symbol val="none"/>
          </c:marker>
          <c:dLbls>
            <c:dLbl>
              <c:idx val="0"/>
              <c:layout>
                <c:manualLayout>
                  <c:x val="0"/>
                  <c:y val="3.319208547354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EA-4395-8AC1-EF5E27BB39D7}"/>
                </c:ext>
              </c:extLst>
            </c:dLbl>
            <c:dLbl>
              <c:idx val="1"/>
              <c:delete val="1"/>
              <c:extLst>
                <c:ext xmlns:c15="http://schemas.microsoft.com/office/drawing/2012/chart" uri="{CE6537A1-D6FC-4f65-9D91-7224C49458BB}"/>
                <c:ext xmlns:c16="http://schemas.microsoft.com/office/drawing/2014/chart" uri="{C3380CC4-5D6E-409C-BE32-E72D297353CC}">
                  <c16:uniqueId val="{0000000E-49EA-4395-8AC1-EF5E27BB39D7}"/>
                </c:ext>
              </c:extLst>
            </c:dLbl>
            <c:dLbl>
              <c:idx val="2"/>
              <c:delete val="1"/>
              <c:extLst>
                <c:ext xmlns:c15="http://schemas.microsoft.com/office/drawing/2012/chart" uri="{CE6537A1-D6FC-4f65-9D91-7224C49458BB}"/>
                <c:ext xmlns:c16="http://schemas.microsoft.com/office/drawing/2014/chart" uri="{C3380CC4-5D6E-409C-BE32-E72D297353CC}">
                  <c16:uniqueId val="{0000000F-49EA-4395-8AC1-EF5E27BB39D7}"/>
                </c:ext>
              </c:extLst>
            </c:dLbl>
            <c:dLbl>
              <c:idx val="3"/>
              <c:delete val="1"/>
              <c:extLst>
                <c:ext xmlns:c15="http://schemas.microsoft.com/office/drawing/2012/chart" uri="{CE6537A1-D6FC-4f65-9D91-7224C49458BB}"/>
                <c:ext xmlns:c16="http://schemas.microsoft.com/office/drawing/2014/chart" uri="{C3380CC4-5D6E-409C-BE32-E72D297353CC}">
                  <c16:uniqueId val="{00000010-49EA-4395-8AC1-EF5E27BB39D7}"/>
                </c:ext>
              </c:extLst>
            </c:dLbl>
            <c:dLbl>
              <c:idx val="4"/>
              <c:layout>
                <c:manualLayout>
                  <c:x val="-2.0833333333333419E-2"/>
                  <c:y val="-8.113620893532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EA-4395-8AC1-EF5E27BB39D7}"/>
                </c:ext>
              </c:extLst>
            </c:dLbl>
            <c:dLbl>
              <c:idx val="5"/>
              <c:layout>
                <c:manualLayout>
                  <c:x val="-5.0925925925925923E-2"/>
                  <c:y val="-3.319208547354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EA-4395-8AC1-EF5E27BB39D7}"/>
                </c:ext>
              </c:extLst>
            </c:dLbl>
            <c:dLbl>
              <c:idx val="6"/>
              <c:layout>
                <c:manualLayout>
                  <c:x val="-6.9444444444444441E-3"/>
                  <c:y val="-3.319208547354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EA-4395-8AC1-EF5E27BB39D7}"/>
                </c:ext>
              </c:extLst>
            </c:dLbl>
            <c:dLbl>
              <c:idx val="7"/>
              <c:layout>
                <c:manualLayout>
                  <c:x val="6.9444444444444441E-3"/>
                  <c:y val="-1.8440047485300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9EA-4395-8AC1-EF5E27BB39D7}"/>
                </c:ext>
              </c:extLst>
            </c:dLbl>
            <c:dLbl>
              <c:idx val="9"/>
              <c:layout>
                <c:manualLayout>
                  <c:x val="1.3888888888888888E-2"/>
                  <c:y val="-6.761272637811611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9EA-4395-8AC1-EF5E27BB39D7}"/>
                </c:ext>
              </c:extLst>
            </c:dLbl>
            <c:dLbl>
              <c:idx val="10"/>
              <c:layout>
                <c:manualLayout>
                  <c:x val="2.3148148148148147E-3"/>
                  <c:y val="1.8440047485300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9EA-4395-8AC1-EF5E27BB39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0.0_);[Red]\(0.0\)</c:formatCode>
                <c:ptCount val="12"/>
                <c:pt idx="0">
                  <c:v>77.9737547134648</c:v>
                </c:pt>
                <c:pt idx="1">
                  <c:v>25.783268725112794</c:v>
                </c:pt>
                <c:pt idx="2">
                  <c:v>41.892766526249474</c:v>
                </c:pt>
                <c:pt idx="3">
                  <c:v>44.023404701349158</c:v>
                </c:pt>
                <c:pt idx="4">
                  <c:v>93.020042320826178</c:v>
                </c:pt>
                <c:pt idx="5">
                  <c:v>92.390068456488606</c:v>
                </c:pt>
                <c:pt idx="6">
                  <c:v>40.824124431082872</c:v>
                </c:pt>
                <c:pt idx="7">
                  <c:v>18.224264255508686</c:v>
                </c:pt>
                <c:pt idx="8">
                  <c:v>30.222479603647344</c:v>
                </c:pt>
                <c:pt idx="9">
                  <c:v>52.716470555171746</c:v>
                </c:pt>
                <c:pt idx="10">
                  <c:v>53.204122712755485</c:v>
                </c:pt>
                <c:pt idx="11">
                  <c:v>39.294021120332808</c:v>
                </c:pt>
              </c:numCache>
            </c:numRef>
          </c:val>
          <c:extLst>
            <c:ext xmlns:c16="http://schemas.microsoft.com/office/drawing/2014/chart" uri="{C3380CC4-5D6E-409C-BE32-E72D297353CC}">
              <c16:uniqueId val="{00000017-49EA-4395-8AC1-EF5E27BB39D7}"/>
            </c:ext>
          </c:extLst>
        </c:ser>
        <c:ser>
          <c:idx val="2"/>
          <c:order val="2"/>
          <c:tx>
            <c:strRef>
              <c:f>工作表1!$D$1</c:f>
              <c:strCache>
                <c:ptCount val="1"/>
                <c:pt idx="0">
                  <c:v>退休人員</c:v>
                </c:pt>
              </c:strCache>
            </c:strRef>
          </c:tx>
          <c:spPr>
            <a:ln w="34925">
              <a:solidFill>
                <a:schemeClr val="accent2">
                  <a:lumMod val="75000"/>
                </a:schemeClr>
              </a:solidFill>
              <a:prstDash val="sysDash"/>
            </a:ln>
          </c:spPr>
          <c:marker>
            <c:symbol val="none"/>
          </c:marker>
          <c:dLbls>
            <c:dLbl>
              <c:idx val="0"/>
              <c:layout>
                <c:manualLayout>
                  <c:x val="2.3148148148148147E-2"/>
                  <c:y val="9.220023742650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9EA-4395-8AC1-EF5E27BB39D7}"/>
                </c:ext>
              </c:extLst>
            </c:dLbl>
            <c:dLbl>
              <c:idx val="1"/>
              <c:layout>
                <c:manualLayout>
                  <c:x val="0"/>
                  <c:y val="4.0568104467660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EA-4395-8AC1-EF5E27BB39D7}"/>
                </c:ext>
              </c:extLst>
            </c:dLbl>
            <c:dLbl>
              <c:idx val="2"/>
              <c:layout>
                <c:manualLayout>
                  <c:x val="-2.0833333333333332E-2"/>
                  <c:y val="1.8440047485300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9EA-4395-8AC1-EF5E27BB39D7}"/>
                </c:ext>
              </c:extLst>
            </c:dLbl>
            <c:dLbl>
              <c:idx val="3"/>
              <c:layout>
                <c:manualLayout>
                  <c:x val="8.4875562720133283E-17"/>
                  <c:y val="-3.6882998915086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9EA-4395-8AC1-EF5E27BB39D7}"/>
                </c:ext>
              </c:extLst>
            </c:dLbl>
            <c:dLbl>
              <c:idx val="4"/>
              <c:layout>
                <c:manualLayout>
                  <c:x val="-4.6296296296296294E-3"/>
                  <c:y val="-3.319208547354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9EA-4395-8AC1-EF5E27BB39D7}"/>
                </c:ext>
              </c:extLst>
            </c:dLbl>
            <c:dLbl>
              <c:idx val="5"/>
              <c:delete val="1"/>
              <c:extLst>
                <c:ext xmlns:c15="http://schemas.microsoft.com/office/drawing/2012/chart" uri="{CE6537A1-D6FC-4f65-9D91-7224C49458BB}"/>
                <c:ext xmlns:c16="http://schemas.microsoft.com/office/drawing/2014/chart" uri="{C3380CC4-5D6E-409C-BE32-E72D297353CC}">
                  <c16:uniqueId val="{0000001D-49EA-4395-8AC1-EF5E27BB39D7}"/>
                </c:ext>
              </c:extLst>
            </c:dLbl>
            <c:dLbl>
              <c:idx val="6"/>
              <c:layout>
                <c:manualLayout>
                  <c:x val="3.7037037037037035E-2"/>
                  <c:y val="-7.3760189941200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9EA-4395-8AC1-EF5E27BB39D7}"/>
                </c:ext>
              </c:extLst>
            </c:dLbl>
            <c:dLbl>
              <c:idx val="7"/>
              <c:layout>
                <c:manualLayout>
                  <c:x val="6.25E-2"/>
                  <c:y val="-6.2696161450020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9EA-4395-8AC1-EF5E27BB39D7}"/>
                </c:ext>
              </c:extLst>
            </c:dLbl>
            <c:dLbl>
              <c:idx val="8"/>
              <c:layout>
                <c:manualLayout>
                  <c:x val="5.0925925925925923E-2"/>
                  <c:y val="-7.0072180444140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9EA-4395-8AC1-EF5E27BB39D7}"/>
                </c:ext>
              </c:extLst>
            </c:dLbl>
            <c:dLbl>
              <c:idx val="9"/>
              <c:delete val="1"/>
              <c:extLst>
                <c:ext xmlns:c15="http://schemas.microsoft.com/office/drawing/2012/chart" uri="{CE6537A1-D6FC-4f65-9D91-7224C49458BB}"/>
                <c:ext xmlns:c16="http://schemas.microsoft.com/office/drawing/2014/chart" uri="{C3380CC4-5D6E-409C-BE32-E72D297353CC}">
                  <c16:uniqueId val="{00000021-49EA-4395-8AC1-EF5E27BB39D7}"/>
                </c:ext>
              </c:extLst>
            </c:dLbl>
            <c:dLbl>
              <c:idx val="10"/>
              <c:delete val="1"/>
              <c:extLst>
                <c:ext xmlns:c15="http://schemas.microsoft.com/office/drawing/2012/chart" uri="{CE6537A1-D6FC-4f65-9D91-7224C49458BB}"/>
                <c:ext xmlns:c16="http://schemas.microsoft.com/office/drawing/2014/chart" uri="{C3380CC4-5D6E-409C-BE32-E72D297353CC}">
                  <c16:uniqueId val="{00000022-49EA-4395-8AC1-EF5E27BB39D7}"/>
                </c:ext>
              </c:extLst>
            </c:dLbl>
            <c:dLbl>
              <c:idx val="11"/>
              <c:layout>
                <c:manualLayout>
                  <c:x val="9.2592592592592587E-3"/>
                  <c:y val="3.319208547354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9EA-4395-8AC1-EF5E27BB39D7}"/>
                </c:ext>
              </c:extLst>
            </c:dLbl>
            <c:spPr>
              <a:noFill/>
              <a:ln>
                <a:noFill/>
              </a:ln>
              <a:effectLst/>
            </c:spPr>
            <c:txPr>
              <a:bodyPr/>
              <a:lstStyle/>
              <a:p>
                <a:pPr>
                  <a:defRPr>
                    <a:solidFill>
                      <a:srgbClr val="FF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0.0_);[Red]\(0.0\)</c:formatCode>
                <c:ptCount val="12"/>
                <c:pt idx="0">
                  <c:v>15.781226131017739</c:v>
                </c:pt>
                <c:pt idx="1">
                  <c:v>39.327337340344521</c:v>
                </c:pt>
                <c:pt idx="2">
                  <c:v>59.210024696438303</c:v>
                </c:pt>
                <c:pt idx="3">
                  <c:v>46.795799394000177</c:v>
                </c:pt>
                <c:pt idx="4">
                  <c:v>55.182633520260637</c:v>
                </c:pt>
                <c:pt idx="5">
                  <c:v>49.482901621596511</c:v>
                </c:pt>
                <c:pt idx="6">
                  <c:v>26.298875103291707</c:v>
                </c:pt>
                <c:pt idx="7">
                  <c:v>13.813936809398387</c:v>
                </c:pt>
                <c:pt idx="8">
                  <c:v>13.756532516276646</c:v>
                </c:pt>
                <c:pt idx="9">
                  <c:v>41.575627271102995</c:v>
                </c:pt>
                <c:pt idx="10">
                  <c:v>36.260738224747861</c:v>
                </c:pt>
                <c:pt idx="11">
                  <c:v>38.030655565207688</c:v>
                </c:pt>
              </c:numCache>
            </c:numRef>
          </c:val>
          <c:extLst>
            <c:ext xmlns:c16="http://schemas.microsoft.com/office/drawing/2014/chart" uri="{C3380CC4-5D6E-409C-BE32-E72D297353CC}">
              <c16:uniqueId val="{00000024-49EA-4395-8AC1-EF5E27BB39D7}"/>
            </c:ext>
          </c:extLst>
        </c:ser>
        <c:dLbls>
          <c:showLegendKey val="0"/>
          <c:showVal val="0"/>
          <c:showCatName val="0"/>
          <c:showSerName val="0"/>
          <c:showPercent val="0"/>
          <c:showBubbleSize val="0"/>
        </c:dLbls>
        <c:axId val="122532608"/>
        <c:axId val="122534144"/>
      </c:radarChart>
      <c:catAx>
        <c:axId val="122532608"/>
        <c:scaling>
          <c:orientation val="minMax"/>
        </c:scaling>
        <c:delete val="0"/>
        <c:axPos val="b"/>
        <c:majorGridlines/>
        <c:numFmt formatCode="General" sourceLinked="0"/>
        <c:majorTickMark val="out"/>
        <c:minorTickMark val="none"/>
        <c:tickLblPos val="nextTo"/>
        <c:crossAx val="122534144"/>
        <c:crosses val="autoZero"/>
        <c:auto val="1"/>
        <c:lblAlgn val="ctr"/>
        <c:lblOffset val="100"/>
        <c:noMultiLvlLbl val="0"/>
      </c:catAx>
      <c:valAx>
        <c:axId val="122534144"/>
        <c:scaling>
          <c:orientation val="minMax"/>
        </c:scaling>
        <c:delete val="0"/>
        <c:axPos val="l"/>
        <c:majorGridlines/>
        <c:numFmt formatCode="0.0_);[Red]\(0.0\)" sourceLinked="1"/>
        <c:majorTickMark val="cross"/>
        <c:minorTickMark val="none"/>
        <c:tickLblPos val="none"/>
        <c:crossAx val="122532608"/>
        <c:crosses val="autoZero"/>
        <c:crossBetween val="between"/>
      </c:valAx>
    </c:plotArea>
    <c:legend>
      <c:legendPos val="r"/>
      <c:layout>
        <c:manualLayout>
          <c:xMode val="edge"/>
          <c:yMode val="edge"/>
          <c:x val="9.8997303957755842E-2"/>
          <c:y val="2.1675936897294365E-3"/>
          <c:w val="0.81481481481481477"/>
          <c:h val="5.6469972516294896E-2"/>
        </c:manualLayout>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manualLayout>
          <c:layoutTarget val="inner"/>
          <c:xMode val="edge"/>
          <c:yMode val="edge"/>
          <c:x val="9.4438534607265853E-2"/>
          <c:y val="0.19388360642855401"/>
          <c:w val="0.85603299467555005"/>
          <c:h val="0.55626197783579601"/>
        </c:manualLayout>
      </c:layout>
      <c:barChart>
        <c:barDir val="col"/>
        <c:grouping val="clustered"/>
        <c:varyColors val="0"/>
        <c:ser>
          <c:idx val="0"/>
          <c:order val="0"/>
          <c:tx>
            <c:strRef>
              <c:f>工作表1!$B$1</c:f>
              <c:strCache>
                <c:ptCount val="1"/>
                <c:pt idx="0">
                  <c:v> 觀賞次數</c:v>
                </c:pt>
              </c:strCache>
            </c:strRef>
          </c:tx>
          <c:spPr>
            <a:solidFill>
              <a:srgbClr val="FF6600"/>
            </a:solidFill>
          </c:spPr>
          <c:invertIfNegative val="0"/>
          <c:dLbls>
            <c:dLbl>
              <c:idx val="0"/>
              <c:layout>
                <c:manualLayout>
                  <c:x val="-4.8541828685701588E-3"/>
                  <c:y val="1.51172227476079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FB-4CD5-A741-D35DF7138DA0}"/>
                </c:ext>
              </c:extLst>
            </c:dLbl>
            <c:dLbl>
              <c:idx val="1"/>
              <c:layout>
                <c:manualLayout>
                  <c:x val="1.3502719107159724E-2"/>
                  <c:y val="3.28765553827352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FB-4CD5-A741-D35DF7138DA0}"/>
                </c:ext>
              </c:extLst>
            </c:dLbl>
            <c:dLbl>
              <c:idx val="2"/>
              <c:layout>
                <c:manualLayout>
                  <c:x val="-1.7266137095878235E-3"/>
                  <c:y val="5.41741974468961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FB-4CD5-A741-D35DF7138DA0}"/>
                </c:ext>
              </c:extLst>
            </c:dLbl>
            <c:dLbl>
              <c:idx val="3"/>
              <c:layout>
                <c:manualLayout>
                  <c:x val="3.5514191233653777E-2"/>
                  <c:y val="3.97421119875569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FB-4CD5-A741-D35DF7138DA0}"/>
                </c:ext>
              </c:extLst>
            </c:dLbl>
            <c:dLbl>
              <c:idx val="4"/>
              <c:layout>
                <c:manualLayout>
                  <c:x val="1.6600933229641152E-3"/>
                  <c:y val="-1.29999105790413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FB-4CD5-A741-D35DF7138DA0}"/>
                </c:ext>
              </c:extLst>
            </c:dLbl>
            <c:dLbl>
              <c:idx val="5"/>
              <c:layout>
                <c:manualLayout>
                  <c:x val="1.9394086931517413E-2"/>
                  <c:y val="3.9843216073634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FB-4CD5-A741-D35DF7138DA0}"/>
                </c:ext>
              </c:extLst>
            </c:dLbl>
            <c:dLbl>
              <c:idx val="6"/>
              <c:layout>
                <c:manualLayout>
                  <c:x val="2.4330319500836697E-3"/>
                  <c:y val="-3.71429571303587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FB-4CD5-A741-D35DF7138DA0}"/>
                </c:ext>
              </c:extLst>
            </c:dLbl>
            <c:dLbl>
              <c:idx val="7"/>
              <c:layout>
                <c:manualLayout>
                  <c:x val="1.620370370370370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FB-4CD5-A741-D35DF7138DA0}"/>
                </c:ext>
              </c:extLst>
            </c:dLbl>
            <c:dLbl>
              <c:idx val="8"/>
              <c:layout>
                <c:manualLayout>
                  <c:x val="7.6538373395253108E-3"/>
                  <c:y val="1.19046997578341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FB-4CD5-A741-D35DF7138DA0}"/>
                </c:ext>
              </c:extLst>
            </c:dLbl>
            <c:numFmt formatCode="#,##0.0_);[Red]\(#,##0.0\)" sourceLinked="0"/>
            <c:spPr>
              <a:noFill/>
              <a:ln>
                <a:noFill/>
              </a:ln>
              <a:effectLst/>
            </c:spPr>
            <c:txPr>
              <a:bodyPr/>
              <a:lstStyle/>
              <a:p>
                <a:pPr>
                  <a:defRPr sz="14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工作表1!$A$2:$A$8</c:f>
              <c:strCache>
                <c:ptCount val="7"/>
                <c:pt idx="0">
                  <c:v>流行音樂</c:v>
                </c:pt>
                <c:pt idx="1">
                  <c:v>古典與
傳統音樂</c:v>
                </c:pt>
                <c:pt idx="2">
                  <c:v>現代戲劇</c:v>
                </c:pt>
                <c:pt idx="3">
                  <c:v>傳統戲曲</c:v>
                </c:pt>
                <c:pt idx="4">
                  <c:v>舞蹈</c:v>
                </c:pt>
                <c:pt idx="5">
                  <c:v>視覺藝術</c:v>
                </c:pt>
                <c:pt idx="6">
                  <c:v>博物館</c:v>
                </c:pt>
              </c:strCache>
            </c:strRef>
          </c:cat>
          <c:val>
            <c:numRef>
              <c:f>工作表1!$B$2:$B$8</c:f>
              <c:numCache>
                <c:formatCode>0.00_);[Red]\(0.00\)</c:formatCode>
                <c:ptCount val="7"/>
                <c:pt idx="0" formatCode="0.00_ ">
                  <c:v>0.48882563453120298</c:v>
                </c:pt>
                <c:pt idx="1">
                  <c:v>0.40637608527439678</c:v>
                </c:pt>
                <c:pt idx="2" formatCode="0.00_ ">
                  <c:v>0.3550645408277685</c:v>
                </c:pt>
                <c:pt idx="3">
                  <c:v>0.30146579402721563</c:v>
                </c:pt>
                <c:pt idx="4" formatCode="0.00_ ">
                  <c:v>0.39248439394734486</c:v>
                </c:pt>
                <c:pt idx="5" formatCode="0.00_ ">
                  <c:v>1.5648865227904971</c:v>
                </c:pt>
                <c:pt idx="6" formatCode="0.00_ ">
                  <c:v>1.1999600148804968</c:v>
                </c:pt>
              </c:numCache>
            </c:numRef>
          </c:val>
          <c:extLst>
            <c:ext xmlns:c16="http://schemas.microsoft.com/office/drawing/2014/chart" uri="{C3380CC4-5D6E-409C-BE32-E72D297353CC}">
              <c16:uniqueId val="{00000009-C3FB-4CD5-A741-D35DF7138DA0}"/>
            </c:ext>
          </c:extLst>
        </c:ser>
        <c:dLbls>
          <c:showLegendKey val="0"/>
          <c:showVal val="0"/>
          <c:showCatName val="0"/>
          <c:showSerName val="0"/>
          <c:showPercent val="0"/>
          <c:showBubbleSize val="0"/>
        </c:dLbls>
        <c:gapWidth val="150"/>
        <c:axId val="122170368"/>
        <c:axId val="122176640"/>
      </c:barChart>
      <c:lineChart>
        <c:grouping val="standard"/>
        <c:varyColors val="0"/>
        <c:ser>
          <c:idx val="1"/>
          <c:order val="1"/>
          <c:tx>
            <c:strRef>
              <c:f>工作表1!$C$1</c:f>
              <c:strCache>
                <c:ptCount val="1"/>
                <c:pt idx="0">
                  <c:v>付費次數占比</c:v>
                </c:pt>
              </c:strCache>
            </c:strRef>
          </c:tx>
          <c:dLbls>
            <c:dLbl>
              <c:idx val="1"/>
              <c:layout>
                <c:manualLayout>
                  <c:x val="-5.9745159034617031E-2"/>
                  <c:y val="-6.2285587796642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FB-4CD5-A741-D35DF7138DA0}"/>
                </c:ext>
              </c:extLst>
            </c:dLbl>
            <c:dLbl>
              <c:idx val="2"/>
              <c:layout>
                <c:manualLayout>
                  <c:x val="-2.8872772306345048E-2"/>
                  <c:y val="-7.2391367289156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FB-4CD5-A741-D35DF7138DA0}"/>
                </c:ext>
              </c:extLst>
            </c:dLbl>
            <c:numFmt formatCode="0.0%" sourceLinked="0"/>
            <c:spPr>
              <a:noFill/>
              <a:ln>
                <a:noFill/>
              </a:ln>
              <a:effectLst/>
            </c:spPr>
            <c:txPr>
              <a:bodyPr/>
              <a:lstStyle/>
              <a:p>
                <a:pPr>
                  <a:defRPr sz="14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工作表1!$A$2:$A$8</c:f>
              <c:strCache>
                <c:ptCount val="7"/>
                <c:pt idx="0">
                  <c:v>流行音樂</c:v>
                </c:pt>
                <c:pt idx="1">
                  <c:v>古典與
傳統音樂</c:v>
                </c:pt>
                <c:pt idx="2">
                  <c:v>現代戲劇</c:v>
                </c:pt>
                <c:pt idx="3">
                  <c:v>傳統戲曲</c:v>
                </c:pt>
                <c:pt idx="4">
                  <c:v>舞蹈</c:v>
                </c:pt>
                <c:pt idx="5">
                  <c:v>視覺藝術</c:v>
                </c:pt>
                <c:pt idx="6">
                  <c:v>博物館</c:v>
                </c:pt>
              </c:strCache>
            </c:strRef>
          </c:cat>
          <c:val>
            <c:numRef>
              <c:f>工作表1!$C$2:$C$8</c:f>
              <c:numCache>
                <c:formatCode>0.00%</c:formatCode>
                <c:ptCount val="7"/>
                <c:pt idx="0">
                  <c:v>0.4835154783921074</c:v>
                </c:pt>
                <c:pt idx="1">
                  <c:v>0.37875132815654072</c:v>
                </c:pt>
                <c:pt idx="2">
                  <c:v>0.55626185619734247</c:v>
                </c:pt>
                <c:pt idx="3">
                  <c:v>0.19107767626725822</c:v>
                </c:pt>
                <c:pt idx="4">
                  <c:v>0.21610669792399592</c:v>
                </c:pt>
                <c:pt idx="5" formatCode="0.00_ ">
                  <c:v>0.29672413192504432</c:v>
                </c:pt>
                <c:pt idx="6" formatCode="General">
                  <c:v>0.57756463088886312</c:v>
                </c:pt>
              </c:numCache>
            </c:numRef>
          </c:val>
          <c:smooth val="0"/>
          <c:extLst>
            <c:ext xmlns:c16="http://schemas.microsoft.com/office/drawing/2014/chart" uri="{C3380CC4-5D6E-409C-BE32-E72D297353CC}">
              <c16:uniqueId val="{0000000C-C3FB-4CD5-A741-D35DF7138DA0}"/>
            </c:ext>
          </c:extLst>
        </c:ser>
        <c:dLbls>
          <c:showLegendKey val="0"/>
          <c:showVal val="0"/>
          <c:showCatName val="0"/>
          <c:showSerName val="0"/>
          <c:showPercent val="0"/>
          <c:showBubbleSize val="0"/>
        </c:dLbls>
        <c:marker val="1"/>
        <c:smooth val="0"/>
        <c:axId val="122178560"/>
        <c:axId val="122209024"/>
      </c:lineChart>
      <c:catAx>
        <c:axId val="122170368"/>
        <c:scaling>
          <c:orientation val="minMax"/>
        </c:scaling>
        <c:delete val="0"/>
        <c:axPos val="b"/>
        <c:title>
          <c:tx>
            <c:rich>
              <a:bodyPr/>
              <a:lstStyle/>
              <a:p>
                <a:pPr>
                  <a:defRPr sz="1000"/>
                </a:pPr>
                <a:r>
                  <a:rPr lang="zh-TW" sz="1000"/>
                  <a:t>年</a:t>
                </a:r>
              </a:p>
            </c:rich>
          </c:tx>
          <c:layout>
            <c:manualLayout>
              <c:xMode val="edge"/>
              <c:yMode val="edge"/>
              <c:x val="0.93548788696680762"/>
              <c:y val="0.80744437486743892"/>
            </c:manualLayout>
          </c:layout>
          <c:overlay val="0"/>
        </c:title>
        <c:numFmt formatCode="General" sourceLinked="1"/>
        <c:majorTickMark val="in"/>
        <c:minorTickMark val="none"/>
        <c:tickLblPos val="nextTo"/>
        <c:txPr>
          <a:bodyPr/>
          <a:lstStyle/>
          <a:p>
            <a:pPr>
              <a:defRPr sz="1200"/>
            </a:pPr>
            <a:endParaRPr lang="zh-TW"/>
          </a:p>
        </c:txPr>
        <c:crossAx val="122176640"/>
        <c:crosses val="autoZero"/>
        <c:auto val="1"/>
        <c:lblAlgn val="ctr"/>
        <c:lblOffset val="100"/>
        <c:noMultiLvlLbl val="0"/>
      </c:catAx>
      <c:valAx>
        <c:axId val="122176640"/>
        <c:scaling>
          <c:orientation val="minMax"/>
          <c:max val="5"/>
          <c:min val="0"/>
        </c:scaling>
        <c:delete val="0"/>
        <c:axPos val="l"/>
        <c:title>
          <c:tx>
            <c:rich>
              <a:bodyPr rot="0" vert="horz"/>
              <a:lstStyle/>
              <a:p>
                <a:pPr>
                  <a:defRPr sz="1000"/>
                </a:pPr>
                <a:r>
                  <a:rPr lang="zh-TW" altLang="en-US" sz="1000" dirty="0" smtClean="0"/>
                  <a:t>次</a:t>
                </a:r>
                <a:endParaRPr lang="zh-TW" sz="1000" dirty="0"/>
              </a:p>
            </c:rich>
          </c:tx>
          <c:layout>
            <c:manualLayout>
              <c:xMode val="edge"/>
              <c:yMode val="edge"/>
              <c:x val="5.555224904463877E-2"/>
              <c:y val="2.8118951695425654E-2"/>
            </c:manualLayout>
          </c:layout>
          <c:overlay val="0"/>
        </c:title>
        <c:numFmt formatCode="0.00_ " sourceLinked="1"/>
        <c:majorTickMark val="in"/>
        <c:minorTickMark val="none"/>
        <c:tickLblPos val="nextTo"/>
        <c:txPr>
          <a:bodyPr/>
          <a:lstStyle/>
          <a:p>
            <a:pPr>
              <a:defRPr sz="1000"/>
            </a:pPr>
            <a:endParaRPr lang="zh-TW"/>
          </a:p>
        </c:txPr>
        <c:crossAx val="122170368"/>
        <c:crosses val="autoZero"/>
        <c:crossBetween val="between"/>
      </c:valAx>
      <c:catAx>
        <c:axId val="122178560"/>
        <c:scaling>
          <c:orientation val="minMax"/>
        </c:scaling>
        <c:delete val="1"/>
        <c:axPos val="b"/>
        <c:numFmt formatCode="General" sourceLinked="1"/>
        <c:majorTickMark val="out"/>
        <c:minorTickMark val="none"/>
        <c:tickLblPos val="nextTo"/>
        <c:crossAx val="122209024"/>
        <c:crosses val="autoZero"/>
        <c:auto val="1"/>
        <c:lblAlgn val="ctr"/>
        <c:lblOffset val="100"/>
        <c:noMultiLvlLbl val="0"/>
      </c:catAx>
      <c:valAx>
        <c:axId val="122209024"/>
        <c:scaling>
          <c:orientation val="minMax"/>
        </c:scaling>
        <c:delete val="0"/>
        <c:axPos val="r"/>
        <c:numFmt formatCode="0%" sourceLinked="0"/>
        <c:majorTickMark val="in"/>
        <c:minorTickMark val="none"/>
        <c:tickLblPos val="none"/>
        <c:crossAx val="122178560"/>
        <c:crosses val="max"/>
        <c:crossBetween val="between"/>
        <c:majorUnit val="0.1"/>
      </c:valAx>
    </c:plotArea>
    <c:legend>
      <c:legendPos val="r"/>
      <c:layout>
        <c:manualLayout>
          <c:xMode val="edge"/>
          <c:yMode val="edge"/>
          <c:x val="0.16350764947685553"/>
          <c:y val="4.7051682604371869E-2"/>
          <c:w val="0.75712616898775953"/>
          <c:h val="0.13979408791977041"/>
        </c:manualLayout>
      </c:layout>
      <c:overlay val="0"/>
      <c:txPr>
        <a:bodyPr/>
        <a:lstStyle/>
        <a:p>
          <a:pPr>
            <a:defRPr sz="10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41793553408345E-2"/>
          <c:y val="0.23203896090935403"/>
          <c:w val="0.93471521895725185"/>
          <c:h val="0.4624290738527746"/>
        </c:manualLayout>
      </c:layout>
      <c:barChart>
        <c:barDir val="col"/>
        <c:grouping val="clustered"/>
        <c:varyColors val="0"/>
        <c:ser>
          <c:idx val="0"/>
          <c:order val="0"/>
          <c:tx>
            <c:strRef>
              <c:f>工作表1!$B$1</c:f>
              <c:strCache>
                <c:ptCount val="1"/>
                <c:pt idx="0">
                  <c:v>參與率</c:v>
                </c:pt>
              </c:strCache>
            </c:strRef>
          </c:tx>
          <c:spPr>
            <a:solidFill>
              <a:srgbClr val="4F81BD"/>
            </a:solidFill>
            <a:ln w="9520">
              <a:noFill/>
            </a:ln>
          </c:spPr>
          <c:invertIfNegative val="0"/>
          <c:dLbls>
            <c:dLbl>
              <c:idx val="5"/>
              <c:layout>
                <c:manualLayout>
                  <c:x val="-3.5281551951116519E-3"/>
                  <c:y val="1.5349640230332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9-41A0-A5A0-A9B97BFC667B}"/>
                </c:ext>
              </c:extLst>
            </c:dLbl>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工作表1!$A$2:$A$7</c:f>
              <c:strCache>
                <c:ptCount val="6"/>
                <c:pt idx="0">
                  <c:v>線上觀看
或下載
電影片、電視節目</c:v>
                </c:pt>
                <c:pt idx="1">
                  <c:v>線上音樂
欣賞或
下載
(含直播)</c:v>
                </c:pt>
                <c:pt idx="2">
                  <c:v>瀏覽網路
新聞
/雜誌</c:v>
                </c:pt>
                <c:pt idx="3">
                  <c:v>線上閱讀
小說
/書籍</c:v>
                </c:pt>
                <c:pt idx="4">
                  <c:v>閱讀其
他網路
文章</c:v>
                </c:pt>
                <c:pt idx="5">
                  <c:v>建立部落
格或個人
專屬網頁</c:v>
                </c:pt>
              </c:strCache>
            </c:strRef>
          </c:cat>
          <c:val>
            <c:numRef>
              <c:f>工作表1!$B$2:$B$7</c:f>
              <c:numCache>
                <c:formatCode>General</c:formatCode>
                <c:ptCount val="6"/>
                <c:pt idx="0">
                  <c:v>51.737221973218375</c:v>
                </c:pt>
                <c:pt idx="1">
                  <c:v>51.439748454568601</c:v>
                </c:pt>
                <c:pt idx="2">
                  <c:v>59.709804631231236</c:v>
                </c:pt>
                <c:pt idx="3">
                  <c:v>22.669861868338124</c:v>
                </c:pt>
                <c:pt idx="4">
                  <c:v>60.078393945211687</c:v>
                </c:pt>
                <c:pt idx="5">
                  <c:v>15.315355262712412</c:v>
                </c:pt>
              </c:numCache>
            </c:numRef>
          </c:val>
          <c:extLst>
            <c:ext xmlns:c16="http://schemas.microsoft.com/office/drawing/2014/chart" uri="{C3380CC4-5D6E-409C-BE32-E72D297353CC}">
              <c16:uniqueId val="{00000001-0E29-41A0-A5A0-A9B97BFC667B}"/>
            </c:ext>
          </c:extLst>
        </c:ser>
        <c:dLbls>
          <c:showLegendKey val="0"/>
          <c:showVal val="0"/>
          <c:showCatName val="0"/>
          <c:showSerName val="0"/>
          <c:showPercent val="0"/>
          <c:showBubbleSize val="0"/>
        </c:dLbls>
        <c:gapWidth val="156"/>
        <c:axId val="118065408"/>
        <c:axId val="118119424"/>
      </c:barChart>
      <c:catAx>
        <c:axId val="118065408"/>
        <c:scaling>
          <c:orientation val="minMax"/>
        </c:scaling>
        <c:delete val="0"/>
        <c:axPos val="b"/>
        <c:numFmt formatCode="General" sourceLinked="1"/>
        <c:majorTickMark val="in"/>
        <c:minorTickMark val="none"/>
        <c:tickLblPos val="nextTo"/>
        <c:txPr>
          <a:bodyPr rot="0" vert="horz"/>
          <a:lstStyle/>
          <a:p>
            <a:pPr>
              <a:defRPr sz="900" b="0" i="0" u="none" strike="noStrike" baseline="0">
                <a:solidFill>
                  <a:srgbClr val="000000"/>
                </a:solidFill>
                <a:latin typeface="新細明體"/>
                <a:ea typeface="新細明體"/>
                <a:cs typeface="新細明體"/>
              </a:defRPr>
            </a:pPr>
            <a:endParaRPr lang="zh-TW"/>
          </a:p>
        </c:txPr>
        <c:crossAx val="118119424"/>
        <c:crosses val="autoZero"/>
        <c:auto val="1"/>
        <c:lblAlgn val="ctr"/>
        <c:lblOffset val="100"/>
        <c:tickLblSkip val="1"/>
        <c:noMultiLvlLbl val="0"/>
      </c:catAx>
      <c:valAx>
        <c:axId val="118119424"/>
        <c:scaling>
          <c:orientation val="minMax"/>
          <c:max val="70"/>
        </c:scaling>
        <c:delete val="0"/>
        <c:axPos val="l"/>
        <c:title>
          <c:tx>
            <c:rich>
              <a:bodyPr rot="0" vert="horz"/>
              <a:lstStyle/>
              <a:p>
                <a:pPr>
                  <a:defRPr/>
                </a:pPr>
                <a:r>
                  <a:rPr lang="en-US" altLang="zh-TW"/>
                  <a:t>%</a:t>
                </a:r>
                <a:endParaRPr lang="zh-TW" altLang="en-US"/>
              </a:p>
            </c:rich>
          </c:tx>
          <c:layout>
            <c:manualLayout>
              <c:xMode val="edge"/>
              <c:yMode val="edge"/>
              <c:x val="3.7658328986479209E-2"/>
              <c:y val="0.1119846711176312"/>
            </c:manualLayout>
          </c:layout>
          <c:overlay val="0"/>
        </c:title>
        <c:numFmt formatCode="0_);[Red]\(0\)" sourceLinked="0"/>
        <c:majorTickMark val="in"/>
        <c:minorTickMark val="none"/>
        <c:tickLblPos val="nextTo"/>
        <c:txPr>
          <a:bodyPr/>
          <a:lstStyle/>
          <a:p>
            <a:pPr>
              <a:defRPr sz="900"/>
            </a:pPr>
            <a:endParaRPr lang="zh-TW"/>
          </a:p>
        </c:txPr>
        <c:crossAx val="118065408"/>
        <c:crosses val="autoZero"/>
        <c:crossBetween val="between"/>
      </c:valAx>
    </c:plotArea>
    <c:plotVisOnly val="1"/>
    <c:dispBlanksAs val="gap"/>
    <c:showDLblsOverMax val="0"/>
  </c:chart>
  <c:spPr>
    <a:ln>
      <a:noFill/>
    </a:ln>
  </c:sp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35163699523251E-2"/>
          <c:y val="8.2574343155559185E-2"/>
          <c:w val="0.95486481665519962"/>
          <c:h val="0.59524961441675461"/>
        </c:manualLayout>
      </c:layout>
      <c:barChart>
        <c:barDir val="col"/>
        <c:grouping val="clustered"/>
        <c:varyColors val="0"/>
        <c:ser>
          <c:idx val="0"/>
          <c:order val="0"/>
          <c:tx>
            <c:strRef>
              <c:f>工作表1!$B$1</c:f>
              <c:strCache>
                <c:ptCount val="1"/>
                <c:pt idx="0">
                  <c:v>欄2</c:v>
                </c:pt>
              </c:strCache>
            </c:strRef>
          </c:tx>
          <c:spPr>
            <a:solidFill>
              <a:srgbClr val="8064A2"/>
            </a:solidFill>
            <a:ln w="9525">
              <a:noFill/>
            </a:ln>
          </c:spPr>
          <c:invertIfNegative val="0"/>
          <c:dLbls>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工作表1!$A$2:$A$14</c:f>
              <c:strCache>
                <c:ptCount val="13"/>
                <c:pt idx="0">
                  <c:v>西洋
樂器
演奏</c:v>
                </c:pt>
                <c:pt idx="1">
                  <c:v>傳統
樂器
演奏</c:v>
                </c:pt>
                <c:pt idx="2">
                  <c:v>舞蹈</c:v>
                </c:pt>
                <c:pt idx="3">
                  <c:v>傳統
戲劇
表演</c:v>
                </c:pt>
                <c:pt idx="4">
                  <c:v>現代
戲劇
表演</c:v>
                </c:pt>
                <c:pt idx="5">
                  <c:v>歌唱
或聲音
訓練</c:v>
                </c:pt>
                <c:pt idx="6">
                  <c:v>詞曲
創作</c:v>
                </c:pt>
                <c:pt idx="7">
                  <c:v>繪畫/
書法</c:v>
                </c:pt>
                <c:pt idx="8">
                  <c:v>攝影</c:v>
                </c:pt>
                <c:pt idx="9">
                  <c:v>手工藝
與雕塑</c:v>
                </c:pt>
                <c:pt idx="10">
                  <c:v>寫作
創作</c:v>
                </c:pt>
                <c:pt idx="11">
                  <c:v>其他</c:v>
                </c:pt>
                <c:pt idx="12">
                  <c:v>皆無
學習過</c:v>
                </c:pt>
              </c:strCache>
            </c:strRef>
          </c:cat>
          <c:val>
            <c:numRef>
              <c:f>工作表1!$B$2:$B$14</c:f>
              <c:numCache>
                <c:formatCode>General</c:formatCode>
                <c:ptCount val="13"/>
                <c:pt idx="0">
                  <c:v>22.496342744297326</c:v>
                </c:pt>
                <c:pt idx="1">
                  <c:v>6.1473241842766555</c:v>
                </c:pt>
                <c:pt idx="2">
                  <c:v>4.817706907497711</c:v>
                </c:pt>
                <c:pt idx="3">
                  <c:v>1.1395026650279085</c:v>
                </c:pt>
                <c:pt idx="4">
                  <c:v>1.2507173432866836</c:v>
                </c:pt>
                <c:pt idx="5">
                  <c:v>6.416732532555347</c:v>
                </c:pt>
                <c:pt idx="6">
                  <c:v>0.87799856063896753</c:v>
                </c:pt>
                <c:pt idx="7">
                  <c:v>28.914920966525195</c:v>
                </c:pt>
                <c:pt idx="8">
                  <c:v>3.3305550192123738</c:v>
                </c:pt>
                <c:pt idx="9">
                  <c:v>7.1857995374879264</c:v>
                </c:pt>
                <c:pt idx="10">
                  <c:v>3.5212987475264121</c:v>
                </c:pt>
                <c:pt idx="11">
                  <c:v>0.82520635807701948</c:v>
                </c:pt>
                <c:pt idx="12">
                  <c:v>48.747209295348988</c:v>
                </c:pt>
              </c:numCache>
            </c:numRef>
          </c:val>
          <c:extLst>
            <c:ext xmlns:c16="http://schemas.microsoft.com/office/drawing/2014/chart" uri="{C3380CC4-5D6E-409C-BE32-E72D297353CC}">
              <c16:uniqueId val="{00000000-9FDC-480B-A638-A8913BF47F09}"/>
            </c:ext>
          </c:extLst>
        </c:ser>
        <c:dLbls>
          <c:showLegendKey val="0"/>
          <c:showVal val="0"/>
          <c:showCatName val="0"/>
          <c:showSerName val="0"/>
          <c:showPercent val="0"/>
          <c:showBubbleSize val="0"/>
        </c:dLbls>
        <c:gapWidth val="150"/>
        <c:axId val="122382592"/>
        <c:axId val="122384384"/>
      </c:barChart>
      <c:catAx>
        <c:axId val="122382592"/>
        <c:scaling>
          <c:orientation val="minMax"/>
        </c:scaling>
        <c:delete val="0"/>
        <c:axPos val="b"/>
        <c:numFmt formatCode="General" sourceLinked="1"/>
        <c:majorTickMark val="in"/>
        <c:minorTickMark val="none"/>
        <c:tickLblPos val="nextTo"/>
        <c:crossAx val="122384384"/>
        <c:crossesAt val="0"/>
        <c:auto val="1"/>
        <c:lblAlgn val="ctr"/>
        <c:lblOffset val="100"/>
        <c:noMultiLvlLbl val="0"/>
      </c:catAx>
      <c:valAx>
        <c:axId val="122384384"/>
        <c:scaling>
          <c:orientation val="minMax"/>
          <c:max val="50"/>
          <c:min val="0"/>
        </c:scaling>
        <c:delete val="0"/>
        <c:axPos val="l"/>
        <c:title>
          <c:tx>
            <c:rich>
              <a:bodyPr rot="0" vert="horz"/>
              <a:lstStyle/>
              <a:p>
                <a:pPr algn="ctr">
                  <a:defRPr sz="1000" b="1" i="0" u="none" strike="noStrike" baseline="0">
                    <a:solidFill>
                      <a:srgbClr val="000000"/>
                    </a:solidFill>
                    <a:latin typeface="Calibri"/>
                    <a:ea typeface="Calibri"/>
                    <a:cs typeface="Calibri"/>
                  </a:defRPr>
                </a:pPr>
                <a:r>
                  <a:rPr lang="en-US" altLang="zh-TW"/>
                  <a:t>%</a:t>
                </a:r>
              </a:p>
            </c:rich>
          </c:tx>
          <c:layout>
            <c:manualLayout>
              <c:xMode val="edge"/>
              <c:yMode val="edge"/>
              <c:x val="6.6055827176965259E-2"/>
              <c:y val="4.3293557377492763E-6"/>
            </c:manualLayout>
          </c:layout>
          <c:overlay val="0"/>
          <c:spPr>
            <a:noFill/>
            <a:ln w="25401">
              <a:noFill/>
            </a:ln>
          </c:spPr>
        </c:title>
        <c:numFmt formatCode="General" sourceLinked="1"/>
        <c:majorTickMark val="in"/>
        <c:minorTickMark val="none"/>
        <c:tickLblPos val="nextTo"/>
        <c:crossAx val="122382592"/>
        <c:crosses val="autoZero"/>
        <c:crossBetween val="between"/>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479056556286623E-2"/>
          <c:y val="0.13959952156748628"/>
          <c:w val="0.878708158055586"/>
          <c:h val="0.69517686046465621"/>
        </c:manualLayout>
      </c:layout>
      <c:barChart>
        <c:barDir val="col"/>
        <c:grouping val="stacked"/>
        <c:varyColors val="0"/>
        <c:ser>
          <c:idx val="3"/>
          <c:order val="0"/>
          <c:tx>
            <c:strRef>
              <c:f>工作表1!$B$1</c:f>
              <c:strCache>
                <c:ptCount val="1"/>
                <c:pt idx="0">
                  <c:v>女性</c:v>
                </c:pt>
              </c:strCache>
            </c:strRef>
          </c:tx>
          <c:spPr>
            <a:solidFill>
              <a:schemeClr val="accent2">
                <a:lumMod val="40000"/>
                <a:lumOff val="60000"/>
              </a:schemeClr>
            </a:solidFill>
          </c:spPr>
          <c:invertIfNegative val="0"/>
          <c:dPt>
            <c:idx val="3"/>
            <c:invertIfNegative val="0"/>
            <c:bubble3D val="0"/>
            <c:extLst>
              <c:ext xmlns:c16="http://schemas.microsoft.com/office/drawing/2014/chart" uri="{C3380CC4-5D6E-409C-BE32-E72D297353CC}">
                <c16:uniqueId val="{00000000-4F3E-462C-820B-A9F6A839854E}"/>
              </c:ext>
            </c:extLst>
          </c:dPt>
          <c:dLbls>
            <c:dLbl>
              <c:idx val="0"/>
              <c:tx>
                <c:rich>
                  <a:bodyPr/>
                  <a:lstStyle/>
                  <a:p>
                    <a:r>
                      <a:rPr lang="en-US" altLang="en-US" smtClean="0"/>
                      <a:t>2,158</a:t>
                    </a:r>
                    <a:r>
                      <a:rPr lang="en-US" altLang="zh-TW" smtClean="0"/>
                      <a:t>(54.1%)</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3E-462C-820B-A9F6A839854E}"/>
                </c:ext>
              </c:extLst>
            </c:dLbl>
            <c:dLbl>
              <c:idx val="1"/>
              <c:tx>
                <c:rich>
                  <a:bodyPr/>
                  <a:lstStyle/>
                  <a:p>
                    <a:r>
                      <a:rPr lang="en-US" altLang="en-US" smtClean="0"/>
                      <a:t>1,781</a:t>
                    </a:r>
                    <a:r>
                      <a:rPr lang="en-US" altLang="zh-TW" smtClean="0"/>
                      <a:t>(55.3%)</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3E-462C-820B-A9F6A839854E}"/>
                </c:ext>
              </c:extLst>
            </c:dLbl>
            <c:dLbl>
              <c:idx val="2"/>
              <c:tx>
                <c:rich>
                  <a:bodyPr/>
                  <a:lstStyle/>
                  <a:p>
                    <a:r>
                      <a:rPr lang="en-US" altLang="en-US" smtClean="0"/>
                      <a:t>1,741</a:t>
                    </a:r>
                    <a:r>
                      <a:rPr lang="en-US" altLang="zh-TW" smtClean="0"/>
                      <a:t>(50.9%)</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3E-462C-820B-A9F6A839854E}"/>
                </c:ext>
              </c:extLst>
            </c:dLbl>
            <c:dLbl>
              <c:idx val="3"/>
              <c:tx>
                <c:rich>
                  <a:bodyPr/>
                  <a:lstStyle/>
                  <a:p>
                    <a:r>
                      <a:rPr lang="en-US" altLang="en-US" smtClean="0"/>
                      <a:t>1,692</a:t>
                    </a:r>
                    <a:r>
                      <a:rPr lang="en-US" altLang="zh-TW" smtClean="0"/>
                      <a:t>(53.9%)</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E-462C-820B-A9F6A839854E}"/>
                </c:ext>
              </c:extLst>
            </c:dLbl>
            <c:dLbl>
              <c:idx val="4"/>
              <c:tx>
                <c:rich>
                  <a:bodyPr/>
                  <a:lstStyle/>
                  <a:p>
                    <a:r>
                      <a:rPr lang="en-US" altLang="en-US" smtClean="0"/>
                      <a:t>1,705</a:t>
                    </a:r>
                    <a:r>
                      <a:rPr lang="en-US" altLang="zh-TW" smtClean="0"/>
                      <a:t>(55.6%)</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3E-462C-820B-A9F6A839854E}"/>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2158</c:v>
                </c:pt>
                <c:pt idx="1">
                  <c:v>1781</c:v>
                </c:pt>
                <c:pt idx="2">
                  <c:v>1741</c:v>
                </c:pt>
                <c:pt idx="3">
                  <c:v>1692</c:v>
                </c:pt>
                <c:pt idx="4">
                  <c:v>1705</c:v>
                </c:pt>
              </c:numCache>
            </c:numRef>
          </c:val>
          <c:extLst>
            <c:ext xmlns:c16="http://schemas.microsoft.com/office/drawing/2014/chart" uri="{C3380CC4-5D6E-409C-BE32-E72D297353CC}">
              <c16:uniqueId val="{00000005-4F3E-462C-820B-A9F6A839854E}"/>
            </c:ext>
          </c:extLst>
        </c:ser>
        <c:ser>
          <c:idx val="1"/>
          <c:order val="1"/>
          <c:tx>
            <c:strRef>
              <c:f>工作表1!$C$1</c:f>
              <c:strCache>
                <c:ptCount val="1"/>
                <c:pt idx="0">
                  <c:v>男性</c:v>
                </c:pt>
              </c:strCache>
            </c:strRef>
          </c:tx>
          <c:invertIfNegative val="0"/>
          <c:dLbls>
            <c:dLbl>
              <c:idx val="0"/>
              <c:layout>
                <c:manualLayout>
                  <c:x val="6.0571272103324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3E-462C-820B-A9F6A839854E}"/>
                </c:ext>
              </c:extLst>
            </c:dLbl>
            <c:dLbl>
              <c:idx val="1"/>
              <c:layout>
                <c:manualLayout>
                  <c:x val="6.591579611244093E-2"/>
                  <c:y val="3.660494796591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3E-462C-820B-A9F6A839854E}"/>
                </c:ext>
              </c:extLst>
            </c:dLbl>
            <c:dLbl>
              <c:idx val="2"/>
              <c:layout>
                <c:manualLayout>
                  <c:x val="5.1663732088129445E-2"/>
                  <c:y val="1.67477754250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3E-462C-820B-A9F6A839854E}"/>
                </c:ext>
              </c:extLst>
            </c:dLbl>
            <c:dLbl>
              <c:idx val="3"/>
              <c:layout>
                <c:manualLayout>
                  <c:x val="5.7008256097246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3E-462C-820B-A9F6A839854E}"/>
                </c:ext>
              </c:extLst>
            </c:dLbl>
            <c:dLbl>
              <c:idx val="4"/>
              <c:layout>
                <c:manualLayout>
                  <c:x val="6.0571272103324227E-2"/>
                  <c:y val="-5.5825918083597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3E-462C-820B-A9F6A839854E}"/>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1834</c:v>
                </c:pt>
                <c:pt idx="1">
                  <c:v>1439</c:v>
                </c:pt>
                <c:pt idx="2">
                  <c:v>1682</c:v>
                </c:pt>
                <c:pt idx="3">
                  <c:v>1447</c:v>
                </c:pt>
                <c:pt idx="4">
                  <c:v>1364</c:v>
                </c:pt>
              </c:numCache>
            </c:numRef>
          </c:val>
          <c:extLst>
            <c:ext xmlns:c16="http://schemas.microsoft.com/office/drawing/2014/chart" uri="{C3380CC4-5D6E-409C-BE32-E72D297353CC}">
              <c16:uniqueId val="{0000000B-4F3E-462C-820B-A9F6A839854E}"/>
            </c:ext>
          </c:extLst>
        </c:ser>
        <c:dLbls>
          <c:showLegendKey val="0"/>
          <c:showVal val="0"/>
          <c:showCatName val="0"/>
          <c:showSerName val="0"/>
          <c:showPercent val="0"/>
          <c:showBubbleSize val="0"/>
        </c:dLbls>
        <c:gapWidth val="150"/>
        <c:overlap val="100"/>
        <c:axId val="150816640"/>
        <c:axId val="150835200"/>
      </c:barChart>
      <c:lineChart>
        <c:grouping val="standard"/>
        <c:varyColors val="0"/>
        <c:ser>
          <c:idx val="4"/>
          <c:order val="2"/>
          <c:tx>
            <c:strRef>
              <c:f>工作表1!$D$1</c:f>
              <c:strCache>
                <c:ptCount val="1"/>
                <c:pt idx="0">
                  <c:v>總人數</c:v>
                </c:pt>
              </c:strCache>
            </c:strRef>
          </c:tx>
          <c:spPr>
            <a:ln>
              <a:solidFill>
                <a:schemeClr val="accent5">
                  <a:lumMod val="75000"/>
                </a:schemeClr>
              </a:solidFill>
            </a:ln>
          </c:spPr>
          <c:marker>
            <c:symbol val="circle"/>
            <c:size val="7"/>
            <c:spPr>
              <a:solidFill>
                <a:schemeClr val="accent5">
                  <a:lumMod val="75000"/>
                </a:schemeClr>
              </a:solidFill>
            </c:spPr>
          </c:marker>
          <c:dLbls>
            <c:dLbl>
              <c:idx val="0"/>
              <c:layout>
                <c:manualLayout>
                  <c:x val="-3.4644439057837567E-2"/>
                  <c:y val="-5.0629272386083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3E-462C-820B-A9F6A839854E}"/>
                </c:ext>
              </c:extLst>
            </c:dLbl>
            <c:dLbl>
              <c:idx val="1"/>
              <c:layout>
                <c:manualLayout>
                  <c:x val="-3.3416461021727101E-2"/>
                  <c:y val="-6.2114026415769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F3E-462C-820B-A9F6A839854E}"/>
                </c:ext>
              </c:extLst>
            </c:dLbl>
            <c:dLbl>
              <c:idx val="2"/>
              <c:layout>
                <c:manualLayout>
                  <c:x val="-4.2047236053457587E-2"/>
                  <c:y val="-6.449212261129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F3E-462C-820B-A9F6A839854E}"/>
                </c:ext>
              </c:extLst>
            </c:dLbl>
            <c:dLbl>
              <c:idx val="3"/>
              <c:layout>
                <c:manualLayout>
                  <c:x val="-2.5512316813283371E-2"/>
                  <c:y val="-7.1351677349051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F3E-462C-820B-A9F6A839854E}"/>
                </c:ext>
              </c:extLst>
            </c:dLbl>
            <c:dLbl>
              <c:idx val="4"/>
              <c:layout>
                <c:manualLayout>
                  <c:x val="-3.8812746956286566E-2"/>
                  <c:y val="-7.680371563244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F3E-462C-820B-A9F6A839854E}"/>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3992</c:v>
                </c:pt>
                <c:pt idx="1">
                  <c:v>3220</c:v>
                </c:pt>
                <c:pt idx="2">
                  <c:v>3423</c:v>
                </c:pt>
                <c:pt idx="3">
                  <c:v>3139</c:v>
                </c:pt>
                <c:pt idx="4">
                  <c:v>3069</c:v>
                </c:pt>
              </c:numCache>
            </c:numRef>
          </c:val>
          <c:smooth val="0"/>
          <c:extLst>
            <c:ext xmlns:c16="http://schemas.microsoft.com/office/drawing/2014/chart" uri="{C3380CC4-5D6E-409C-BE32-E72D297353CC}">
              <c16:uniqueId val="{00000011-4F3E-462C-820B-A9F6A839854E}"/>
            </c:ext>
          </c:extLst>
        </c:ser>
        <c:dLbls>
          <c:showLegendKey val="0"/>
          <c:showVal val="0"/>
          <c:showCatName val="0"/>
          <c:showSerName val="0"/>
          <c:showPercent val="0"/>
          <c:showBubbleSize val="0"/>
        </c:dLbls>
        <c:marker val="1"/>
        <c:smooth val="0"/>
        <c:axId val="150816640"/>
        <c:axId val="150835200"/>
      </c:lineChart>
      <c:catAx>
        <c:axId val="150816640"/>
        <c:scaling>
          <c:orientation val="minMax"/>
        </c:scaling>
        <c:delete val="0"/>
        <c:axPos val="b"/>
        <c:title>
          <c:tx>
            <c:rich>
              <a:bodyPr/>
              <a:lstStyle/>
              <a:p>
                <a:pPr>
                  <a:defRPr sz="1200"/>
                </a:pPr>
                <a:r>
                  <a:rPr lang="zh-TW" sz="1200" dirty="0"/>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200"/>
            </a:pPr>
            <a:endParaRPr lang="zh-TW"/>
          </a:p>
        </c:txPr>
        <c:crossAx val="150835200"/>
        <c:crosses val="autoZero"/>
        <c:auto val="1"/>
        <c:lblAlgn val="ctr"/>
        <c:lblOffset val="100"/>
        <c:noMultiLvlLbl val="0"/>
      </c:catAx>
      <c:valAx>
        <c:axId val="150835200"/>
        <c:scaling>
          <c:orientation val="minMax"/>
        </c:scaling>
        <c:delete val="0"/>
        <c:axPos val="l"/>
        <c:title>
          <c:tx>
            <c:rich>
              <a:bodyPr rot="0" vert="horz"/>
              <a:lstStyle/>
              <a:p>
                <a:pPr>
                  <a:defRPr sz="1200"/>
                </a:pPr>
                <a:r>
                  <a:rPr lang="zh-TW" sz="1200"/>
                  <a:t>人</a:t>
                </a:r>
              </a:p>
            </c:rich>
          </c:tx>
          <c:layout>
            <c:manualLayout>
              <c:xMode val="edge"/>
              <c:yMode val="edge"/>
              <c:x val="5.9813359682818631E-2"/>
              <c:y val="6.6414592686222388E-3"/>
            </c:manualLayout>
          </c:layout>
          <c:overlay val="0"/>
        </c:title>
        <c:numFmt formatCode="#,##0" sourceLinked="1"/>
        <c:majorTickMark val="in"/>
        <c:minorTickMark val="none"/>
        <c:tickLblPos val="nextTo"/>
        <c:txPr>
          <a:bodyPr/>
          <a:lstStyle/>
          <a:p>
            <a:pPr>
              <a:defRPr sz="1200"/>
            </a:pPr>
            <a:endParaRPr lang="zh-TW"/>
          </a:p>
        </c:txPr>
        <c:crossAx val="150816640"/>
        <c:crosses val="autoZero"/>
        <c:crossBetween val="between"/>
      </c:valAx>
    </c:plotArea>
    <c:legend>
      <c:legendPos val="r"/>
      <c:layout>
        <c:manualLayout>
          <c:xMode val="edge"/>
          <c:yMode val="edge"/>
          <c:x val="0.20231380015015166"/>
          <c:y val="7.3948661408237637E-2"/>
          <c:w val="0.71665325625996668"/>
          <c:h val="0.14758306742759886"/>
        </c:manualLayout>
      </c:layout>
      <c:overlay val="0"/>
      <c:txPr>
        <a:bodyPr/>
        <a:lstStyle/>
        <a:p>
          <a:pPr>
            <a:defRPr sz="1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2479056556286623E-2"/>
          <c:y val="0.13959952156748628"/>
          <c:w val="0.878708158055586"/>
          <c:h val="0.69517686046465621"/>
        </c:manualLayout>
      </c:layout>
      <c:barChart>
        <c:barDir val="col"/>
        <c:grouping val="stacked"/>
        <c:varyColors val="0"/>
        <c:ser>
          <c:idx val="3"/>
          <c:order val="0"/>
          <c:tx>
            <c:strRef>
              <c:f>工作表1!$B$1</c:f>
              <c:strCache>
                <c:ptCount val="1"/>
                <c:pt idx="0">
                  <c:v>女性</c:v>
                </c:pt>
              </c:strCache>
            </c:strRef>
          </c:tx>
          <c:spPr>
            <a:solidFill>
              <a:schemeClr val="tx2">
                <a:lumMod val="40000"/>
                <a:lumOff val="60000"/>
              </a:schemeClr>
            </a:solidFill>
          </c:spPr>
          <c:invertIfNegative val="0"/>
          <c:dPt>
            <c:idx val="3"/>
            <c:invertIfNegative val="0"/>
            <c:bubble3D val="0"/>
            <c:extLst>
              <c:ext xmlns:c16="http://schemas.microsoft.com/office/drawing/2014/chart" uri="{C3380CC4-5D6E-409C-BE32-E72D297353CC}">
                <c16:uniqueId val="{00000000-1592-4D24-BFE2-E9AAE961396F}"/>
              </c:ext>
            </c:extLst>
          </c:dPt>
          <c:dLbls>
            <c:dLbl>
              <c:idx val="0"/>
              <c:tx>
                <c:rich>
                  <a:bodyPr/>
                  <a:lstStyle/>
                  <a:p>
                    <a:r>
                      <a:rPr lang="en-US" altLang="en-US" smtClean="0"/>
                      <a:t>636</a:t>
                    </a:r>
                    <a:r>
                      <a:rPr lang="en-US" altLang="zh-TW" smtClean="0"/>
                      <a:t>(70.2%)</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92-4D24-BFE2-E9AAE961396F}"/>
                </c:ext>
              </c:extLst>
            </c:dLbl>
            <c:dLbl>
              <c:idx val="1"/>
              <c:tx>
                <c:rich>
                  <a:bodyPr/>
                  <a:lstStyle/>
                  <a:p>
                    <a:r>
                      <a:rPr lang="en-US" altLang="en-US" smtClean="0"/>
                      <a:t>1,622</a:t>
                    </a:r>
                    <a:r>
                      <a:rPr lang="en-US" altLang="zh-TW" smtClean="0"/>
                      <a:t>(54.4%)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92-4D24-BFE2-E9AAE961396F}"/>
                </c:ext>
              </c:extLst>
            </c:dLbl>
            <c:dLbl>
              <c:idx val="2"/>
              <c:tx>
                <c:rich>
                  <a:bodyPr/>
                  <a:lstStyle/>
                  <a:p>
                    <a:r>
                      <a:rPr lang="en-US" altLang="en-US" smtClean="0"/>
                      <a:t>1,253</a:t>
                    </a:r>
                    <a:r>
                      <a:rPr lang="en-US" altLang="zh-TW" smtClean="0"/>
                      <a:t>(54.7%)</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92-4D24-BFE2-E9AAE961396F}"/>
                </c:ext>
              </c:extLst>
            </c:dLbl>
            <c:dLbl>
              <c:idx val="3"/>
              <c:tx>
                <c:rich>
                  <a:bodyPr/>
                  <a:lstStyle/>
                  <a:p>
                    <a:r>
                      <a:rPr lang="en-US" altLang="en-US" smtClean="0"/>
                      <a:t>1,699</a:t>
                    </a:r>
                    <a:r>
                      <a:rPr lang="en-US" altLang="zh-TW" smtClean="0"/>
                      <a:t>(55.8%)</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92-4D24-BFE2-E9AAE961396F}"/>
                </c:ext>
              </c:extLst>
            </c:dLbl>
            <c:dLbl>
              <c:idx val="4"/>
              <c:tx>
                <c:rich>
                  <a:bodyPr/>
                  <a:lstStyle/>
                  <a:p>
                    <a:r>
                      <a:rPr lang="en-US" altLang="en-US" smtClean="0"/>
                      <a:t>1,852</a:t>
                    </a:r>
                    <a:r>
                      <a:rPr lang="en-US" altLang="zh-TW" smtClean="0"/>
                      <a:t>(57.2%)</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92-4D24-BFE2-E9AAE961396F}"/>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636</c:v>
                </c:pt>
                <c:pt idx="1">
                  <c:v>1622</c:v>
                </c:pt>
                <c:pt idx="2">
                  <c:v>1253</c:v>
                </c:pt>
                <c:pt idx="3">
                  <c:v>1699</c:v>
                </c:pt>
                <c:pt idx="4">
                  <c:v>1852</c:v>
                </c:pt>
              </c:numCache>
            </c:numRef>
          </c:val>
          <c:extLst>
            <c:ext xmlns:c16="http://schemas.microsoft.com/office/drawing/2014/chart" uri="{C3380CC4-5D6E-409C-BE32-E72D297353CC}">
              <c16:uniqueId val="{00000005-1592-4D24-BFE2-E9AAE961396F}"/>
            </c:ext>
          </c:extLst>
        </c:ser>
        <c:ser>
          <c:idx val="1"/>
          <c:order val="1"/>
          <c:tx>
            <c:strRef>
              <c:f>工作表1!$C$1</c:f>
              <c:strCache>
                <c:ptCount val="1"/>
                <c:pt idx="0">
                  <c:v>男性</c:v>
                </c:pt>
              </c:strCache>
            </c:strRef>
          </c:tx>
          <c:spPr>
            <a:solidFill>
              <a:schemeClr val="tx2">
                <a:lumMod val="60000"/>
                <a:lumOff val="40000"/>
              </a:schemeClr>
            </a:solidFill>
          </c:spPr>
          <c:invertIfNegative val="0"/>
          <c:dLbls>
            <c:dLbl>
              <c:idx val="0"/>
              <c:layout>
                <c:manualLayout>
                  <c:x val="6.0571272103324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92-4D24-BFE2-E9AAE961396F}"/>
                </c:ext>
              </c:extLst>
            </c:dLbl>
            <c:dLbl>
              <c:idx val="1"/>
              <c:layout>
                <c:manualLayout>
                  <c:x val="6.591579611244093E-2"/>
                  <c:y val="-4.2060340174143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92-4D24-BFE2-E9AAE961396F}"/>
                </c:ext>
              </c:extLst>
            </c:dLbl>
            <c:dLbl>
              <c:idx val="2"/>
              <c:layout>
                <c:manualLayout>
                  <c:x val="5.1663732088129445E-2"/>
                  <c:y val="1.67477754250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92-4D24-BFE2-E9AAE961396F}"/>
                </c:ext>
              </c:extLst>
            </c:dLbl>
            <c:dLbl>
              <c:idx val="3"/>
              <c:layout>
                <c:manualLayout>
                  <c:x val="5.7008256097246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92-4D24-BFE2-E9AAE961396F}"/>
                </c:ext>
              </c:extLst>
            </c:dLbl>
            <c:dLbl>
              <c:idx val="4"/>
              <c:layout>
                <c:manualLayout>
                  <c:x val="6.0571272103324227E-2"/>
                  <c:y val="-5.5825918083597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92-4D24-BFE2-E9AAE961396F}"/>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270</c:v>
                </c:pt>
                <c:pt idx="1">
                  <c:v>1357</c:v>
                </c:pt>
                <c:pt idx="2">
                  <c:v>1036</c:v>
                </c:pt>
                <c:pt idx="3">
                  <c:v>1348</c:v>
                </c:pt>
                <c:pt idx="4">
                  <c:v>1385</c:v>
                </c:pt>
              </c:numCache>
            </c:numRef>
          </c:val>
          <c:extLst>
            <c:ext xmlns:c16="http://schemas.microsoft.com/office/drawing/2014/chart" uri="{C3380CC4-5D6E-409C-BE32-E72D297353CC}">
              <c16:uniqueId val="{0000000B-1592-4D24-BFE2-E9AAE961396F}"/>
            </c:ext>
          </c:extLst>
        </c:ser>
        <c:dLbls>
          <c:showLegendKey val="0"/>
          <c:showVal val="0"/>
          <c:showCatName val="0"/>
          <c:showSerName val="0"/>
          <c:showPercent val="0"/>
          <c:showBubbleSize val="0"/>
        </c:dLbls>
        <c:gapWidth val="150"/>
        <c:overlap val="100"/>
        <c:axId val="150575744"/>
        <c:axId val="150471040"/>
      </c:barChart>
      <c:lineChart>
        <c:grouping val="standard"/>
        <c:varyColors val="0"/>
        <c:ser>
          <c:idx val="4"/>
          <c:order val="2"/>
          <c:tx>
            <c:strRef>
              <c:f>工作表1!$D$1</c:f>
              <c:strCache>
                <c:ptCount val="1"/>
                <c:pt idx="0">
                  <c:v>總人數</c:v>
                </c:pt>
              </c:strCache>
            </c:strRef>
          </c:tx>
          <c:spPr>
            <a:ln>
              <a:solidFill>
                <a:schemeClr val="accent4">
                  <a:lumMod val="75000"/>
                </a:schemeClr>
              </a:solidFill>
            </a:ln>
          </c:spPr>
          <c:marker>
            <c:symbol val="circle"/>
            <c:size val="7"/>
            <c:spPr>
              <a:solidFill>
                <a:schemeClr val="accent4">
                  <a:lumMod val="75000"/>
                </a:schemeClr>
              </a:solidFill>
            </c:spPr>
          </c:marker>
          <c:dLbls>
            <c:dLbl>
              <c:idx val="0"/>
              <c:layout>
                <c:manualLayout>
                  <c:x val="-3.4644439057837567E-2"/>
                  <c:y val="-5.0629272386083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92-4D24-BFE2-E9AAE961396F}"/>
                </c:ext>
              </c:extLst>
            </c:dLbl>
            <c:dLbl>
              <c:idx val="1"/>
              <c:layout>
                <c:manualLayout>
                  <c:x val="-3.3416461021727101E-2"/>
                  <c:y val="-6.2114026415769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92-4D24-BFE2-E9AAE961396F}"/>
                </c:ext>
              </c:extLst>
            </c:dLbl>
            <c:dLbl>
              <c:idx val="2"/>
              <c:layout>
                <c:manualLayout>
                  <c:x val="-4.2047236053457587E-2"/>
                  <c:y val="-6.449212261129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92-4D24-BFE2-E9AAE961396F}"/>
                </c:ext>
              </c:extLst>
            </c:dLbl>
            <c:dLbl>
              <c:idx val="3"/>
              <c:layout>
                <c:manualLayout>
                  <c:x val="-2.5512316813283371E-2"/>
                  <c:y val="-7.1351677349051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92-4D24-BFE2-E9AAE961396F}"/>
                </c:ext>
              </c:extLst>
            </c:dLbl>
            <c:dLbl>
              <c:idx val="4"/>
              <c:layout>
                <c:manualLayout>
                  <c:x val="-3.8812746956286566E-2"/>
                  <c:y val="-7.680371563244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592-4D24-BFE2-E9AAE961396F}"/>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906</c:v>
                </c:pt>
                <c:pt idx="1">
                  <c:v>2979</c:v>
                </c:pt>
                <c:pt idx="2">
                  <c:v>2289</c:v>
                </c:pt>
                <c:pt idx="3">
                  <c:v>3047</c:v>
                </c:pt>
                <c:pt idx="4">
                  <c:v>3237</c:v>
                </c:pt>
              </c:numCache>
            </c:numRef>
          </c:val>
          <c:smooth val="0"/>
          <c:extLst>
            <c:ext xmlns:c16="http://schemas.microsoft.com/office/drawing/2014/chart" uri="{C3380CC4-5D6E-409C-BE32-E72D297353CC}">
              <c16:uniqueId val="{00000011-1592-4D24-BFE2-E9AAE961396F}"/>
            </c:ext>
          </c:extLst>
        </c:ser>
        <c:dLbls>
          <c:showLegendKey val="0"/>
          <c:showVal val="0"/>
          <c:showCatName val="0"/>
          <c:showSerName val="0"/>
          <c:showPercent val="0"/>
          <c:showBubbleSize val="0"/>
        </c:dLbls>
        <c:marker val="1"/>
        <c:smooth val="0"/>
        <c:axId val="150575744"/>
        <c:axId val="150471040"/>
      </c:lineChart>
      <c:catAx>
        <c:axId val="150575744"/>
        <c:scaling>
          <c:orientation val="minMax"/>
        </c:scaling>
        <c:delete val="0"/>
        <c:axPos val="b"/>
        <c:title>
          <c:tx>
            <c:rich>
              <a:bodyPr/>
              <a:lstStyle/>
              <a:p>
                <a:pPr>
                  <a:defRPr sz="1200"/>
                </a:pPr>
                <a:r>
                  <a:rPr lang="zh-TW" sz="1200" dirty="0"/>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200"/>
            </a:pPr>
            <a:endParaRPr lang="zh-TW"/>
          </a:p>
        </c:txPr>
        <c:crossAx val="150471040"/>
        <c:crosses val="autoZero"/>
        <c:auto val="1"/>
        <c:lblAlgn val="ctr"/>
        <c:lblOffset val="100"/>
        <c:noMultiLvlLbl val="0"/>
      </c:catAx>
      <c:valAx>
        <c:axId val="150471040"/>
        <c:scaling>
          <c:orientation val="minMax"/>
        </c:scaling>
        <c:delete val="0"/>
        <c:axPos val="l"/>
        <c:title>
          <c:tx>
            <c:rich>
              <a:bodyPr rot="0" vert="horz"/>
              <a:lstStyle/>
              <a:p>
                <a:pPr>
                  <a:defRPr sz="1200"/>
                </a:pPr>
                <a:r>
                  <a:rPr lang="zh-TW" sz="1200"/>
                  <a:t>人</a:t>
                </a:r>
              </a:p>
            </c:rich>
          </c:tx>
          <c:layout>
            <c:manualLayout>
              <c:xMode val="edge"/>
              <c:yMode val="edge"/>
              <c:x val="7.0502407701052303E-2"/>
              <c:y val="1.7286569726311696E-2"/>
            </c:manualLayout>
          </c:layout>
          <c:overlay val="0"/>
        </c:title>
        <c:numFmt formatCode="#,##0" sourceLinked="1"/>
        <c:majorTickMark val="in"/>
        <c:minorTickMark val="none"/>
        <c:tickLblPos val="nextTo"/>
        <c:txPr>
          <a:bodyPr/>
          <a:lstStyle/>
          <a:p>
            <a:pPr>
              <a:defRPr sz="1200"/>
            </a:pPr>
            <a:endParaRPr lang="zh-TW"/>
          </a:p>
        </c:txPr>
        <c:crossAx val="150575744"/>
        <c:crosses val="autoZero"/>
        <c:crossBetween val="between"/>
      </c:valAx>
    </c:plotArea>
    <c:legend>
      <c:legendPos val="r"/>
      <c:layout>
        <c:manualLayout>
          <c:xMode val="edge"/>
          <c:yMode val="edge"/>
          <c:x val="8.1171255943503468E-2"/>
          <c:y val="3.6984634160243279E-2"/>
          <c:w val="0.86986301369863062"/>
          <c:h val="0.14758306742759886"/>
        </c:manualLayout>
      </c:layout>
      <c:overlay val="0"/>
      <c:txPr>
        <a:bodyPr/>
        <a:lstStyle/>
        <a:p>
          <a:pPr>
            <a:defRPr sz="1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8.2479056556286623E-2"/>
          <c:y val="0.13959952156748628"/>
          <c:w val="0.89559463842079012"/>
          <c:h val="0.69517686046465621"/>
        </c:manualLayout>
      </c:layout>
      <c:barChart>
        <c:barDir val="col"/>
        <c:grouping val="stacked"/>
        <c:varyColors val="0"/>
        <c:ser>
          <c:idx val="1"/>
          <c:order val="0"/>
          <c:tx>
            <c:strRef>
              <c:f>工作表1!$B$1</c:f>
              <c:strCache>
                <c:ptCount val="1"/>
                <c:pt idx="0">
                  <c:v>女性</c:v>
                </c:pt>
              </c:strCache>
            </c:strRef>
          </c:tx>
          <c:spPr>
            <a:solidFill>
              <a:srgbClr val="FF99FF"/>
            </a:solidFill>
          </c:spPr>
          <c:invertIfNegative val="0"/>
          <c:dLbls>
            <c:dLbl>
              <c:idx val="0"/>
              <c:tx>
                <c:rich>
                  <a:bodyPr/>
                  <a:lstStyle/>
                  <a:p>
                    <a:r>
                      <a:rPr lang="en-US" altLang="en-US" smtClean="0"/>
                      <a:t>2,669</a:t>
                    </a:r>
                    <a:r>
                      <a:rPr lang="en-US" altLang="zh-TW" smtClean="0"/>
                      <a:t>(69.8%)</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58-40EF-93DA-CE050B424A0A}"/>
                </c:ext>
              </c:extLst>
            </c:dLbl>
            <c:dLbl>
              <c:idx val="1"/>
              <c:tx>
                <c:rich>
                  <a:bodyPr/>
                  <a:lstStyle/>
                  <a:p>
                    <a:r>
                      <a:rPr lang="en-US" altLang="en-US" smtClean="0"/>
                      <a:t>2,784</a:t>
                    </a:r>
                    <a:r>
                      <a:rPr lang="en-US" altLang="zh-TW" smtClean="0"/>
                      <a:t>(68.5%)</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58-40EF-93DA-CE050B424A0A}"/>
                </c:ext>
              </c:extLst>
            </c:dLbl>
            <c:dLbl>
              <c:idx val="2"/>
              <c:tx>
                <c:rich>
                  <a:bodyPr/>
                  <a:lstStyle/>
                  <a:p>
                    <a:r>
                      <a:rPr lang="en-US" altLang="en-US" smtClean="0"/>
                      <a:t>2,843</a:t>
                    </a:r>
                    <a:r>
                      <a:rPr lang="en-US" altLang="zh-TW" smtClean="0"/>
                      <a:t>(68.1%)</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58-40EF-93DA-CE050B424A0A}"/>
                </c:ext>
              </c:extLst>
            </c:dLbl>
            <c:dLbl>
              <c:idx val="3"/>
              <c:tx>
                <c:rich>
                  <a:bodyPr/>
                  <a:lstStyle/>
                  <a:p>
                    <a:r>
                      <a:rPr lang="en-US" altLang="en-US" smtClean="0"/>
                      <a:t>2,828</a:t>
                    </a:r>
                    <a:r>
                      <a:rPr lang="en-US" altLang="zh-TW" smtClean="0"/>
                      <a:t>(68.9%)</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58-40EF-93DA-CE050B424A0A}"/>
                </c:ext>
              </c:extLst>
            </c:dLbl>
            <c:dLbl>
              <c:idx val="4"/>
              <c:tx>
                <c:rich>
                  <a:bodyPr/>
                  <a:lstStyle/>
                  <a:p>
                    <a:r>
                      <a:rPr lang="en-US" altLang="en-US" smtClean="0"/>
                      <a:t>3,026</a:t>
                    </a:r>
                    <a:r>
                      <a:rPr lang="en-US" altLang="zh-TW" smtClean="0"/>
                      <a:t>(68.5%)</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58-40EF-93DA-CE050B424A0A}"/>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2669</c:v>
                </c:pt>
                <c:pt idx="1">
                  <c:v>2784</c:v>
                </c:pt>
                <c:pt idx="2">
                  <c:v>2843</c:v>
                </c:pt>
                <c:pt idx="3">
                  <c:v>2828</c:v>
                </c:pt>
                <c:pt idx="4">
                  <c:v>3026</c:v>
                </c:pt>
              </c:numCache>
            </c:numRef>
          </c:val>
          <c:extLst>
            <c:ext xmlns:c16="http://schemas.microsoft.com/office/drawing/2014/chart" uri="{C3380CC4-5D6E-409C-BE32-E72D297353CC}">
              <c16:uniqueId val="{00000005-893B-43C4-A650-30E700F93EBE}"/>
            </c:ext>
          </c:extLst>
        </c:ser>
        <c:ser>
          <c:idx val="4"/>
          <c:order val="1"/>
          <c:tx>
            <c:strRef>
              <c:f>工作表1!$C$1</c:f>
              <c:strCache>
                <c:ptCount val="1"/>
                <c:pt idx="0">
                  <c:v>男性</c:v>
                </c:pt>
              </c:strCache>
            </c:strRef>
          </c:tx>
          <c:spPr>
            <a:solidFill>
              <a:srgbClr val="52B493"/>
            </a:solidFill>
            <a:ln>
              <a:solidFill>
                <a:schemeClr val="bg1"/>
              </a:solidFill>
            </a:ln>
          </c:spPr>
          <c:invertIfNegative val="0"/>
          <c:dLbls>
            <c:dLbl>
              <c:idx val="0"/>
              <c:layout>
                <c:manualLayout>
                  <c:x val="3.0539671064045083E-3"/>
                  <c:y val="9.59101845694137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3B-43C4-A650-30E700F93EBE}"/>
                </c:ext>
              </c:extLst>
            </c:dLbl>
            <c:dLbl>
              <c:idx val="1"/>
              <c:layout>
                <c:manualLayout>
                  <c:x val="2.1873653922646684E-3"/>
                  <c:y val="1.3161570647816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3B-43C4-A650-30E700F93EBE}"/>
                </c:ext>
              </c:extLst>
            </c:dLbl>
            <c:dLbl>
              <c:idx val="2"/>
              <c:layout>
                <c:manualLayout>
                  <c:x val="8.2172972053042945E-3"/>
                  <c:y val="5.7652010253285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3B-43C4-A650-30E700F93EBE}"/>
                </c:ext>
              </c:extLst>
            </c:dLbl>
            <c:dLbl>
              <c:idx val="3"/>
              <c:layout>
                <c:manualLayout>
                  <c:x val="-3.8011740268169942E-4"/>
                  <c:y val="1.396016360684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3B-43C4-A650-30E700F93EBE}"/>
                </c:ext>
              </c:extLst>
            </c:dLbl>
            <c:dLbl>
              <c:idx val="4"/>
              <c:layout>
                <c:manualLayout>
                  <c:x val="-1.1142964381432724E-3"/>
                  <c:y val="1.8545059254333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3B-43C4-A650-30E700F93EBE}"/>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1156</c:v>
                </c:pt>
                <c:pt idx="1">
                  <c:v>1279</c:v>
                </c:pt>
                <c:pt idx="2">
                  <c:v>1329</c:v>
                </c:pt>
                <c:pt idx="3">
                  <c:v>1277</c:v>
                </c:pt>
                <c:pt idx="4">
                  <c:v>1389</c:v>
                </c:pt>
              </c:numCache>
            </c:numRef>
          </c:val>
          <c:extLst>
            <c:ext xmlns:c16="http://schemas.microsoft.com/office/drawing/2014/chart" uri="{C3380CC4-5D6E-409C-BE32-E72D297353CC}">
              <c16:uniqueId val="{0000000B-893B-43C4-A650-30E700F93EBE}"/>
            </c:ext>
          </c:extLst>
        </c:ser>
        <c:dLbls>
          <c:showLegendKey val="0"/>
          <c:showVal val="0"/>
          <c:showCatName val="0"/>
          <c:showSerName val="0"/>
          <c:showPercent val="0"/>
          <c:showBubbleSize val="0"/>
        </c:dLbls>
        <c:gapWidth val="150"/>
        <c:overlap val="100"/>
        <c:axId val="150631168"/>
        <c:axId val="150633088"/>
      </c:barChart>
      <c:lineChart>
        <c:grouping val="standard"/>
        <c:varyColors val="0"/>
        <c:ser>
          <c:idx val="0"/>
          <c:order val="2"/>
          <c:tx>
            <c:strRef>
              <c:f>工作表1!$D$1</c:f>
              <c:strCache>
                <c:ptCount val="1"/>
                <c:pt idx="0">
                  <c:v>總人數</c:v>
                </c:pt>
              </c:strCache>
            </c:strRef>
          </c:tx>
          <c:dLbls>
            <c:dLbl>
              <c:idx val="0"/>
              <c:layout>
                <c:manualLayout>
                  <c:x val="-3.1415342824669713E-2"/>
                  <c:y val="-5.018372379826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3B-43C4-A650-30E700F93EBE}"/>
                </c:ext>
              </c:extLst>
            </c:dLbl>
            <c:dLbl>
              <c:idx val="1"/>
              <c:layout>
                <c:manualLayout>
                  <c:x val="-3.1415342824669776E-2"/>
                  <c:y val="-3.5128606658787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3B-43C4-A650-30E700F93EBE}"/>
                </c:ext>
              </c:extLst>
            </c:dLbl>
            <c:dLbl>
              <c:idx val="2"/>
              <c:layout>
                <c:manualLayout>
                  <c:x val="-3.7698411389603607E-2"/>
                  <c:y val="-7.0257213317574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3B-43C4-A650-30E700F93EBE}"/>
                </c:ext>
              </c:extLst>
            </c:dLbl>
            <c:dLbl>
              <c:idx val="3"/>
              <c:layout>
                <c:manualLayout>
                  <c:x val="-3.3509699012981127E-2"/>
                  <c:y val="-3.0110234278960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3B-43C4-A650-30E700F93EBE}"/>
                </c:ext>
              </c:extLst>
            </c:dLbl>
            <c:dLbl>
              <c:idx val="4"/>
              <c:layout>
                <c:manualLayout>
                  <c:x val="-2.3037918071424471E-2"/>
                  <c:y val="-7.5275585697401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93B-43C4-A650-30E700F93EBE}"/>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3825</c:v>
                </c:pt>
                <c:pt idx="1">
                  <c:v>4063</c:v>
                </c:pt>
                <c:pt idx="2">
                  <c:v>4172</c:v>
                </c:pt>
                <c:pt idx="3">
                  <c:v>4105</c:v>
                </c:pt>
                <c:pt idx="4">
                  <c:v>4415</c:v>
                </c:pt>
              </c:numCache>
            </c:numRef>
          </c:val>
          <c:smooth val="0"/>
          <c:extLst>
            <c:ext xmlns:c16="http://schemas.microsoft.com/office/drawing/2014/chart" uri="{C3380CC4-5D6E-409C-BE32-E72D297353CC}">
              <c16:uniqueId val="{00000011-893B-43C4-A650-30E700F93EBE}"/>
            </c:ext>
          </c:extLst>
        </c:ser>
        <c:dLbls>
          <c:showLegendKey val="0"/>
          <c:showVal val="0"/>
          <c:showCatName val="0"/>
          <c:showSerName val="0"/>
          <c:showPercent val="0"/>
          <c:showBubbleSize val="0"/>
        </c:dLbls>
        <c:marker val="1"/>
        <c:smooth val="0"/>
        <c:axId val="150631168"/>
        <c:axId val="150633088"/>
      </c:lineChart>
      <c:catAx>
        <c:axId val="150631168"/>
        <c:scaling>
          <c:orientation val="minMax"/>
        </c:scaling>
        <c:delete val="0"/>
        <c:axPos val="b"/>
        <c:title>
          <c:tx>
            <c:rich>
              <a:bodyPr/>
              <a:lstStyle/>
              <a:p>
                <a:pPr>
                  <a:defRPr sz="1200"/>
                </a:pPr>
                <a:r>
                  <a:rPr lang="zh-TW" sz="1200"/>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200"/>
            </a:pPr>
            <a:endParaRPr lang="zh-TW"/>
          </a:p>
        </c:txPr>
        <c:crossAx val="150633088"/>
        <c:crosses val="autoZero"/>
        <c:auto val="1"/>
        <c:lblAlgn val="ctr"/>
        <c:lblOffset val="100"/>
        <c:noMultiLvlLbl val="0"/>
      </c:catAx>
      <c:valAx>
        <c:axId val="150633088"/>
        <c:scaling>
          <c:orientation val="minMax"/>
        </c:scaling>
        <c:delete val="0"/>
        <c:axPos val="l"/>
        <c:title>
          <c:tx>
            <c:rich>
              <a:bodyPr rot="0" vert="horz"/>
              <a:lstStyle/>
              <a:p>
                <a:pPr>
                  <a:defRPr sz="1200"/>
                </a:pPr>
                <a:r>
                  <a:rPr lang="zh-TW" sz="1200" dirty="0"/>
                  <a:t>人</a:t>
                </a:r>
              </a:p>
            </c:rich>
          </c:tx>
          <c:layout>
            <c:manualLayout>
              <c:xMode val="edge"/>
              <c:yMode val="edge"/>
              <c:x val="6.3376375688896522E-2"/>
              <c:y val="3.4166817810559212E-2"/>
            </c:manualLayout>
          </c:layout>
          <c:overlay val="0"/>
        </c:title>
        <c:numFmt formatCode="#,##0" sourceLinked="1"/>
        <c:majorTickMark val="in"/>
        <c:minorTickMark val="none"/>
        <c:tickLblPos val="nextTo"/>
        <c:txPr>
          <a:bodyPr/>
          <a:lstStyle/>
          <a:p>
            <a:pPr>
              <a:defRPr sz="1200"/>
            </a:pPr>
            <a:endParaRPr lang="zh-TW"/>
          </a:p>
        </c:txPr>
        <c:crossAx val="150631168"/>
        <c:crosses val="autoZero"/>
        <c:crossBetween val="between"/>
      </c:valAx>
    </c:plotArea>
    <c:legend>
      <c:legendPos val="r"/>
      <c:layout>
        <c:manualLayout>
          <c:xMode val="edge"/>
          <c:yMode val="edge"/>
          <c:x val="0.12724714524409639"/>
          <c:y val="2.7252132907048286E-2"/>
          <c:w val="0.73721337828558309"/>
          <c:h val="0.13304021296865967"/>
        </c:manualLayout>
      </c:layout>
      <c:overlay val="0"/>
      <c:txPr>
        <a:bodyPr/>
        <a:lstStyle/>
        <a:p>
          <a:pPr>
            <a:defRPr sz="1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2479056556286623E-2"/>
          <c:y val="0.13959952156748628"/>
          <c:w val="0.878708158055586"/>
          <c:h val="0.69517686046465621"/>
        </c:manualLayout>
      </c:layout>
      <c:barChart>
        <c:barDir val="col"/>
        <c:grouping val="stacked"/>
        <c:varyColors val="0"/>
        <c:ser>
          <c:idx val="3"/>
          <c:order val="0"/>
          <c:tx>
            <c:strRef>
              <c:f>工作表1!$B$1</c:f>
              <c:strCache>
                <c:ptCount val="1"/>
                <c:pt idx="0">
                  <c:v>女性</c:v>
                </c:pt>
              </c:strCache>
            </c:strRef>
          </c:tx>
          <c:invertIfNegative val="0"/>
          <c:dPt>
            <c:idx val="3"/>
            <c:invertIfNegative val="0"/>
            <c:bubble3D val="0"/>
            <c:extLst>
              <c:ext xmlns:c16="http://schemas.microsoft.com/office/drawing/2014/chart" uri="{C3380CC4-5D6E-409C-BE32-E72D297353CC}">
                <c16:uniqueId val="{00000000-BA11-42D2-B85E-CF71FAACE118}"/>
              </c:ext>
            </c:extLst>
          </c:dPt>
          <c:dLbls>
            <c:dLbl>
              <c:idx val="0"/>
              <c:tx>
                <c:rich>
                  <a:bodyPr/>
                  <a:lstStyle/>
                  <a:p>
                    <a:r>
                      <a:rPr lang="en-US" altLang="en-US" dirty="0" smtClean="0"/>
                      <a:t>4,172</a:t>
                    </a:r>
                    <a:r>
                      <a:rPr lang="en-US" altLang="zh-TW" dirty="0" smtClean="0"/>
                      <a:t>(73.2%)</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11-42D2-B85E-CF71FAACE118}"/>
                </c:ext>
              </c:extLst>
            </c:dLbl>
            <c:dLbl>
              <c:idx val="1"/>
              <c:tx>
                <c:rich>
                  <a:bodyPr/>
                  <a:lstStyle/>
                  <a:p>
                    <a:r>
                      <a:rPr lang="en-US" altLang="en-US" dirty="0" smtClean="0"/>
                      <a:t>4,673</a:t>
                    </a:r>
                    <a:r>
                      <a:rPr lang="en-US" altLang="zh-TW" dirty="0" smtClean="0"/>
                      <a:t>(75.6%)</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11-42D2-B85E-CF71FAACE118}"/>
                </c:ext>
              </c:extLst>
            </c:dLbl>
            <c:dLbl>
              <c:idx val="2"/>
              <c:tx>
                <c:rich>
                  <a:bodyPr/>
                  <a:lstStyle/>
                  <a:p>
                    <a:r>
                      <a:rPr lang="en-US" altLang="en-US" smtClean="0"/>
                      <a:t>4,288</a:t>
                    </a:r>
                    <a:r>
                      <a:rPr lang="en-US" altLang="zh-TW" smtClean="0"/>
                      <a:t>(74.4%)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11-42D2-B85E-CF71FAACE118}"/>
                </c:ext>
              </c:extLst>
            </c:dLbl>
            <c:dLbl>
              <c:idx val="3"/>
              <c:tx>
                <c:rich>
                  <a:bodyPr/>
                  <a:lstStyle/>
                  <a:p>
                    <a:r>
                      <a:rPr lang="en-US" altLang="en-US" smtClean="0"/>
                      <a:t>3,855</a:t>
                    </a:r>
                    <a:r>
                      <a:rPr lang="en-US" altLang="zh-TW" smtClean="0"/>
                      <a:t>(76.4%)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11-42D2-B85E-CF71FAACE118}"/>
                </c:ext>
              </c:extLst>
            </c:dLbl>
            <c:dLbl>
              <c:idx val="4"/>
              <c:tx>
                <c:rich>
                  <a:bodyPr/>
                  <a:lstStyle/>
                  <a:p>
                    <a:r>
                      <a:rPr lang="en-US" altLang="en-US" smtClean="0"/>
                      <a:t>4,780</a:t>
                    </a:r>
                    <a:r>
                      <a:rPr lang="en-US" altLang="zh-TW" smtClean="0"/>
                      <a:t>(75.0%)</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11-42D2-B85E-CF71FAACE118}"/>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4172</c:v>
                </c:pt>
                <c:pt idx="1">
                  <c:v>4673</c:v>
                </c:pt>
                <c:pt idx="2">
                  <c:v>4288</c:v>
                </c:pt>
                <c:pt idx="3">
                  <c:v>3855</c:v>
                </c:pt>
                <c:pt idx="4">
                  <c:v>4780</c:v>
                </c:pt>
              </c:numCache>
            </c:numRef>
          </c:val>
          <c:extLst>
            <c:ext xmlns:c16="http://schemas.microsoft.com/office/drawing/2014/chart" uri="{C3380CC4-5D6E-409C-BE32-E72D297353CC}">
              <c16:uniqueId val="{00000005-BA11-42D2-B85E-CF71FAACE118}"/>
            </c:ext>
          </c:extLst>
        </c:ser>
        <c:ser>
          <c:idx val="1"/>
          <c:order val="1"/>
          <c:tx>
            <c:strRef>
              <c:f>工作表1!$C$1</c:f>
              <c:strCache>
                <c:ptCount val="1"/>
                <c:pt idx="0">
                  <c:v>男性</c:v>
                </c:pt>
              </c:strCache>
            </c:strRef>
          </c:tx>
          <c:invertIfNegative val="0"/>
          <c:dLbls>
            <c:dLbl>
              <c:idx val="0"/>
              <c:layout>
                <c:manualLayout>
                  <c:x val="6.0571272103324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11-42D2-B85E-CF71FAACE118}"/>
                </c:ext>
              </c:extLst>
            </c:dLbl>
            <c:dLbl>
              <c:idx val="1"/>
              <c:layout>
                <c:manualLayout>
                  <c:x val="5.1663732088129376E-2"/>
                  <c:y val="1.1165183616719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11-42D2-B85E-CF71FAACE118}"/>
                </c:ext>
              </c:extLst>
            </c:dLbl>
            <c:dLbl>
              <c:idx val="2"/>
              <c:layout>
                <c:manualLayout>
                  <c:x val="5.1663732088129445E-2"/>
                  <c:y val="1.67477754250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11-42D2-B85E-CF71FAACE118}"/>
                </c:ext>
              </c:extLst>
            </c:dLbl>
            <c:dLbl>
              <c:idx val="3"/>
              <c:layout>
                <c:manualLayout>
                  <c:x val="5.7008256097246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11-42D2-B85E-CF71FAACE118}"/>
                </c:ext>
              </c:extLst>
            </c:dLbl>
            <c:dLbl>
              <c:idx val="4"/>
              <c:layout>
                <c:manualLayout>
                  <c:x val="6.0571272103324227E-2"/>
                  <c:y val="-5.5825918083597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11-42D2-B85E-CF71FAACE118}"/>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1524</c:v>
                </c:pt>
                <c:pt idx="1">
                  <c:v>1510</c:v>
                </c:pt>
                <c:pt idx="2">
                  <c:v>1476</c:v>
                </c:pt>
                <c:pt idx="3">
                  <c:v>1189</c:v>
                </c:pt>
                <c:pt idx="4">
                  <c:v>1593</c:v>
                </c:pt>
              </c:numCache>
            </c:numRef>
          </c:val>
          <c:extLst>
            <c:ext xmlns:c16="http://schemas.microsoft.com/office/drawing/2014/chart" uri="{C3380CC4-5D6E-409C-BE32-E72D297353CC}">
              <c16:uniqueId val="{0000000B-BA11-42D2-B85E-CF71FAACE118}"/>
            </c:ext>
          </c:extLst>
        </c:ser>
        <c:dLbls>
          <c:showLegendKey val="0"/>
          <c:showVal val="0"/>
          <c:showCatName val="0"/>
          <c:showSerName val="0"/>
          <c:showPercent val="0"/>
          <c:showBubbleSize val="0"/>
        </c:dLbls>
        <c:gapWidth val="150"/>
        <c:overlap val="100"/>
        <c:axId val="150709760"/>
        <c:axId val="150711680"/>
      </c:barChart>
      <c:lineChart>
        <c:grouping val="standard"/>
        <c:varyColors val="0"/>
        <c:ser>
          <c:idx val="4"/>
          <c:order val="2"/>
          <c:tx>
            <c:strRef>
              <c:f>工作表1!$D$1</c:f>
              <c:strCache>
                <c:ptCount val="1"/>
                <c:pt idx="0">
                  <c:v>總人數</c:v>
                </c:pt>
              </c:strCache>
            </c:strRef>
          </c:tx>
          <c:spPr>
            <a:ln>
              <a:solidFill>
                <a:schemeClr val="accent4">
                  <a:lumMod val="75000"/>
                </a:schemeClr>
              </a:solidFill>
            </a:ln>
          </c:spPr>
          <c:marker>
            <c:symbol val="circle"/>
            <c:size val="7"/>
            <c:spPr>
              <a:solidFill>
                <a:schemeClr val="accent4">
                  <a:lumMod val="75000"/>
                </a:schemeClr>
              </a:solidFill>
            </c:spPr>
          </c:marker>
          <c:dLbls>
            <c:dLbl>
              <c:idx val="0"/>
              <c:layout>
                <c:manualLayout>
                  <c:x val="-3.4644439057837567E-2"/>
                  <c:y val="-5.0629272386083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11-42D2-B85E-CF71FAACE118}"/>
                </c:ext>
              </c:extLst>
            </c:dLbl>
            <c:dLbl>
              <c:idx val="1"/>
              <c:layout>
                <c:manualLayout>
                  <c:x val="-3.3416461021727101E-2"/>
                  <c:y val="-6.2114026415769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11-42D2-B85E-CF71FAACE118}"/>
                </c:ext>
              </c:extLst>
            </c:dLbl>
            <c:dLbl>
              <c:idx val="2"/>
              <c:layout>
                <c:manualLayout>
                  <c:x val="-4.2047236053457587E-2"/>
                  <c:y val="-6.449212261129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11-42D2-B85E-CF71FAACE118}"/>
                </c:ext>
              </c:extLst>
            </c:dLbl>
            <c:dLbl>
              <c:idx val="3"/>
              <c:layout>
                <c:manualLayout>
                  <c:x val="-2.5512316813283371E-2"/>
                  <c:y val="-7.1351677349051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11-42D2-B85E-CF71FAACE118}"/>
                </c:ext>
              </c:extLst>
            </c:dLbl>
            <c:dLbl>
              <c:idx val="4"/>
              <c:layout>
                <c:manualLayout>
                  <c:x val="-3.8812746956286566E-2"/>
                  <c:y val="-7.680371563244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11-42D2-B85E-CF71FAACE118}"/>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5696</c:v>
                </c:pt>
                <c:pt idx="1">
                  <c:v>6183</c:v>
                </c:pt>
                <c:pt idx="2">
                  <c:v>5764</c:v>
                </c:pt>
                <c:pt idx="3">
                  <c:v>5044</c:v>
                </c:pt>
                <c:pt idx="4">
                  <c:v>6373</c:v>
                </c:pt>
              </c:numCache>
            </c:numRef>
          </c:val>
          <c:smooth val="0"/>
          <c:extLst>
            <c:ext xmlns:c16="http://schemas.microsoft.com/office/drawing/2014/chart" uri="{C3380CC4-5D6E-409C-BE32-E72D297353CC}">
              <c16:uniqueId val="{00000011-BA11-42D2-B85E-CF71FAACE118}"/>
            </c:ext>
          </c:extLst>
        </c:ser>
        <c:dLbls>
          <c:showLegendKey val="0"/>
          <c:showVal val="0"/>
          <c:showCatName val="0"/>
          <c:showSerName val="0"/>
          <c:showPercent val="0"/>
          <c:showBubbleSize val="0"/>
        </c:dLbls>
        <c:marker val="1"/>
        <c:smooth val="0"/>
        <c:axId val="150709760"/>
        <c:axId val="150711680"/>
      </c:lineChart>
      <c:catAx>
        <c:axId val="150709760"/>
        <c:scaling>
          <c:orientation val="minMax"/>
        </c:scaling>
        <c:delete val="0"/>
        <c:axPos val="b"/>
        <c:title>
          <c:tx>
            <c:rich>
              <a:bodyPr/>
              <a:lstStyle/>
              <a:p>
                <a:pPr>
                  <a:defRPr sz="1200"/>
                </a:pPr>
                <a:r>
                  <a:rPr lang="zh-TW" sz="1200" dirty="0"/>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200"/>
            </a:pPr>
            <a:endParaRPr lang="zh-TW"/>
          </a:p>
        </c:txPr>
        <c:crossAx val="150711680"/>
        <c:crosses val="autoZero"/>
        <c:auto val="1"/>
        <c:lblAlgn val="ctr"/>
        <c:lblOffset val="100"/>
        <c:noMultiLvlLbl val="0"/>
      </c:catAx>
      <c:valAx>
        <c:axId val="150711680"/>
        <c:scaling>
          <c:orientation val="minMax"/>
        </c:scaling>
        <c:delete val="0"/>
        <c:axPos val="l"/>
        <c:title>
          <c:tx>
            <c:rich>
              <a:bodyPr rot="0" vert="horz"/>
              <a:lstStyle/>
              <a:p>
                <a:pPr>
                  <a:defRPr sz="1200"/>
                </a:pPr>
                <a:r>
                  <a:rPr lang="zh-TW" sz="1200"/>
                  <a:t>人</a:t>
                </a:r>
              </a:p>
            </c:rich>
          </c:tx>
          <c:layout>
            <c:manualLayout>
              <c:xMode val="edge"/>
              <c:yMode val="edge"/>
              <c:x val="7.0502407701052303E-2"/>
              <c:y val="1.7286569726311696E-2"/>
            </c:manualLayout>
          </c:layout>
          <c:overlay val="0"/>
        </c:title>
        <c:numFmt formatCode="#,##0" sourceLinked="1"/>
        <c:majorTickMark val="in"/>
        <c:minorTickMark val="none"/>
        <c:tickLblPos val="nextTo"/>
        <c:txPr>
          <a:bodyPr/>
          <a:lstStyle/>
          <a:p>
            <a:pPr>
              <a:defRPr sz="1200"/>
            </a:pPr>
            <a:endParaRPr lang="zh-TW"/>
          </a:p>
        </c:txPr>
        <c:crossAx val="150709760"/>
        <c:crosses val="autoZero"/>
        <c:crossBetween val="between"/>
      </c:valAx>
    </c:plotArea>
    <c:legend>
      <c:legendPos val="r"/>
      <c:layout>
        <c:manualLayout>
          <c:xMode val="edge"/>
          <c:yMode val="edge"/>
          <c:x val="8.1171255943503468E-2"/>
          <c:y val="3.6984634160243279E-2"/>
          <c:w val="0.86986301369863062"/>
          <c:h val="0.14758306742759886"/>
        </c:manualLayout>
      </c:layout>
      <c:overlay val="0"/>
      <c:txPr>
        <a:bodyPr/>
        <a:lstStyle/>
        <a:p>
          <a:pPr>
            <a:defRPr sz="1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2479056556286623E-2"/>
          <c:y val="0.13959952156748628"/>
          <c:w val="0.878708158055586"/>
          <c:h val="0.69517686046465621"/>
        </c:manualLayout>
      </c:layout>
      <c:barChart>
        <c:barDir val="col"/>
        <c:grouping val="stacked"/>
        <c:varyColors val="0"/>
        <c:ser>
          <c:idx val="3"/>
          <c:order val="0"/>
          <c:tx>
            <c:strRef>
              <c:f>工作表1!$B$1</c:f>
              <c:strCache>
                <c:ptCount val="1"/>
                <c:pt idx="0">
                  <c:v>女性</c:v>
                </c:pt>
              </c:strCache>
            </c:strRef>
          </c:tx>
          <c:spPr>
            <a:solidFill>
              <a:schemeClr val="accent6">
                <a:lumMod val="60000"/>
                <a:lumOff val="40000"/>
              </a:schemeClr>
            </a:solidFill>
          </c:spPr>
          <c:invertIfNegative val="0"/>
          <c:dPt>
            <c:idx val="3"/>
            <c:invertIfNegative val="0"/>
            <c:bubble3D val="0"/>
            <c:extLst>
              <c:ext xmlns:c16="http://schemas.microsoft.com/office/drawing/2014/chart" uri="{C3380CC4-5D6E-409C-BE32-E72D297353CC}">
                <c16:uniqueId val="{00000000-D1F5-415B-8183-17569DC9BF28}"/>
              </c:ext>
            </c:extLst>
          </c:dPt>
          <c:dLbls>
            <c:dLbl>
              <c:idx val="0"/>
              <c:tx>
                <c:rich>
                  <a:bodyPr/>
                  <a:lstStyle/>
                  <a:p>
                    <a:r>
                      <a:rPr lang="en-US" altLang="en-US" smtClean="0"/>
                      <a:t>11,061</a:t>
                    </a:r>
                    <a:r>
                      <a:rPr lang="en-US" altLang="zh-TW" smtClean="0"/>
                      <a:t>(77.4%)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F5-415B-8183-17569DC9BF28}"/>
                </c:ext>
              </c:extLst>
            </c:dLbl>
            <c:dLbl>
              <c:idx val="1"/>
              <c:tx>
                <c:rich>
                  <a:bodyPr/>
                  <a:lstStyle/>
                  <a:p>
                    <a:r>
                      <a:rPr lang="en-US" altLang="en-US" smtClean="0"/>
                      <a:t>8,668</a:t>
                    </a:r>
                    <a:r>
                      <a:rPr lang="en-US" altLang="zh-TW" smtClean="0"/>
                      <a:t>(75.4%)</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F5-415B-8183-17569DC9BF28}"/>
                </c:ext>
              </c:extLst>
            </c:dLbl>
            <c:dLbl>
              <c:idx val="2"/>
              <c:tx>
                <c:rich>
                  <a:bodyPr/>
                  <a:lstStyle/>
                  <a:p>
                    <a:r>
                      <a:rPr lang="en-US" altLang="en-US" smtClean="0"/>
                      <a:t>13,820</a:t>
                    </a:r>
                    <a:r>
                      <a:rPr lang="en-US" altLang="zh-TW" smtClean="0"/>
                      <a:t>(74.5%)</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F5-415B-8183-17569DC9BF28}"/>
                </c:ext>
              </c:extLst>
            </c:dLbl>
            <c:dLbl>
              <c:idx val="3"/>
              <c:tx>
                <c:rich>
                  <a:bodyPr/>
                  <a:lstStyle/>
                  <a:p>
                    <a:r>
                      <a:rPr lang="en-US" altLang="en-US" smtClean="0"/>
                      <a:t>14,878</a:t>
                    </a:r>
                    <a:r>
                      <a:rPr lang="en-US" altLang="zh-TW" smtClean="0"/>
                      <a:t>(75.0%)</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F5-415B-8183-17569DC9BF28}"/>
                </c:ext>
              </c:extLst>
            </c:dLbl>
            <c:dLbl>
              <c:idx val="4"/>
              <c:tx>
                <c:rich>
                  <a:bodyPr/>
                  <a:lstStyle/>
                  <a:p>
                    <a:r>
                      <a:rPr lang="en-US" altLang="en-US" smtClean="0"/>
                      <a:t>16,259</a:t>
                    </a:r>
                    <a:r>
                      <a:rPr lang="en-US" altLang="zh-TW" smtClean="0"/>
                      <a:t>(76.6%)</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F5-415B-8183-17569DC9BF28}"/>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工作表1!$B$2:$B$6</c:f>
              <c:numCache>
                <c:formatCode>#,##0</c:formatCode>
                <c:ptCount val="5"/>
                <c:pt idx="0">
                  <c:v>11061</c:v>
                </c:pt>
                <c:pt idx="1">
                  <c:v>8668</c:v>
                </c:pt>
                <c:pt idx="2">
                  <c:v>13820</c:v>
                </c:pt>
                <c:pt idx="3">
                  <c:v>14878</c:v>
                </c:pt>
                <c:pt idx="4">
                  <c:v>16259</c:v>
                </c:pt>
              </c:numCache>
            </c:numRef>
          </c:val>
          <c:extLst>
            <c:ext xmlns:c16="http://schemas.microsoft.com/office/drawing/2014/chart" uri="{C3380CC4-5D6E-409C-BE32-E72D297353CC}">
              <c16:uniqueId val="{00000005-D1F5-415B-8183-17569DC9BF28}"/>
            </c:ext>
          </c:extLst>
        </c:ser>
        <c:ser>
          <c:idx val="1"/>
          <c:order val="1"/>
          <c:tx>
            <c:strRef>
              <c:f>工作表1!$C$1</c:f>
              <c:strCache>
                <c:ptCount val="1"/>
                <c:pt idx="0">
                  <c:v>男性</c:v>
                </c:pt>
              </c:strCache>
            </c:strRef>
          </c:tx>
          <c:spPr>
            <a:solidFill>
              <a:schemeClr val="accent6">
                <a:lumMod val="75000"/>
              </a:schemeClr>
            </a:solidFill>
          </c:spPr>
          <c:invertIfNegative val="0"/>
          <c:dLbls>
            <c:dLbl>
              <c:idx val="0"/>
              <c:layout>
                <c:manualLayout>
                  <c:x val="6.0571272103324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F5-415B-8183-17569DC9BF28}"/>
                </c:ext>
              </c:extLst>
            </c:dLbl>
            <c:dLbl>
              <c:idx val="1"/>
              <c:layout>
                <c:manualLayout>
                  <c:x val="5.1663732088129376E-2"/>
                  <c:y val="1.1165183616719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F5-415B-8183-17569DC9BF28}"/>
                </c:ext>
              </c:extLst>
            </c:dLbl>
            <c:dLbl>
              <c:idx val="2"/>
              <c:layout>
                <c:manualLayout>
                  <c:x val="5.1663732088129445E-2"/>
                  <c:y val="1.67477754250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F5-415B-8183-17569DC9BF28}"/>
                </c:ext>
              </c:extLst>
            </c:dLbl>
            <c:dLbl>
              <c:idx val="3"/>
              <c:layout>
                <c:manualLayout>
                  <c:x val="5.70082560972462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F5-415B-8183-17569DC9BF28}"/>
                </c:ext>
              </c:extLst>
            </c:dLbl>
            <c:dLbl>
              <c:idx val="4"/>
              <c:layout>
                <c:manualLayout>
                  <c:x val="6.0571272103324227E-2"/>
                  <c:y val="-5.5825918083597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F5-415B-8183-17569DC9BF28}"/>
                </c:ext>
              </c:extLst>
            </c:dLbl>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工作表1!$C$2:$C$6</c:f>
              <c:numCache>
                <c:formatCode>#,##0</c:formatCode>
                <c:ptCount val="5"/>
                <c:pt idx="0">
                  <c:v>3233</c:v>
                </c:pt>
                <c:pt idx="1">
                  <c:v>2824</c:v>
                </c:pt>
                <c:pt idx="2">
                  <c:v>4735</c:v>
                </c:pt>
                <c:pt idx="3">
                  <c:v>4962</c:v>
                </c:pt>
                <c:pt idx="4">
                  <c:v>4971</c:v>
                </c:pt>
              </c:numCache>
            </c:numRef>
          </c:val>
          <c:extLst>
            <c:ext xmlns:c16="http://schemas.microsoft.com/office/drawing/2014/chart" uri="{C3380CC4-5D6E-409C-BE32-E72D297353CC}">
              <c16:uniqueId val="{0000000B-D1F5-415B-8183-17569DC9BF28}"/>
            </c:ext>
          </c:extLst>
        </c:ser>
        <c:dLbls>
          <c:showLegendKey val="0"/>
          <c:showVal val="0"/>
          <c:showCatName val="0"/>
          <c:showSerName val="0"/>
          <c:showPercent val="0"/>
          <c:showBubbleSize val="0"/>
        </c:dLbls>
        <c:gapWidth val="150"/>
        <c:overlap val="100"/>
        <c:axId val="151280640"/>
        <c:axId val="151196416"/>
      </c:barChart>
      <c:lineChart>
        <c:grouping val="standard"/>
        <c:varyColors val="0"/>
        <c:ser>
          <c:idx val="4"/>
          <c:order val="2"/>
          <c:tx>
            <c:strRef>
              <c:f>工作表1!$D$1</c:f>
              <c:strCache>
                <c:ptCount val="1"/>
                <c:pt idx="0">
                  <c:v>總人數</c:v>
                </c:pt>
              </c:strCache>
            </c:strRef>
          </c:tx>
          <c:spPr>
            <a:ln>
              <a:solidFill>
                <a:schemeClr val="accent6">
                  <a:lumMod val="50000"/>
                </a:schemeClr>
              </a:solidFill>
            </a:ln>
          </c:spPr>
          <c:marker>
            <c:symbol val="circle"/>
            <c:size val="7"/>
            <c:spPr>
              <a:solidFill>
                <a:schemeClr val="accent6">
                  <a:lumMod val="50000"/>
                </a:schemeClr>
              </a:solidFill>
            </c:spPr>
          </c:marker>
          <c:dLbls>
            <c:dLbl>
              <c:idx val="0"/>
              <c:layout>
                <c:manualLayout>
                  <c:x val="-3.4644439057837567E-2"/>
                  <c:y val="-5.0629272386083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F5-415B-8183-17569DC9BF28}"/>
                </c:ext>
              </c:extLst>
            </c:dLbl>
            <c:dLbl>
              <c:idx val="1"/>
              <c:layout>
                <c:manualLayout>
                  <c:x val="-3.3416461021727101E-2"/>
                  <c:y val="-6.2114026415769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F5-415B-8183-17569DC9BF28}"/>
                </c:ext>
              </c:extLst>
            </c:dLbl>
            <c:dLbl>
              <c:idx val="2"/>
              <c:layout>
                <c:manualLayout>
                  <c:x val="-3.8484220047379697E-2"/>
                  <c:y val="-3.7879410177060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F5-415B-8183-17569DC9BF28}"/>
                </c:ext>
              </c:extLst>
            </c:dLbl>
            <c:dLbl>
              <c:idx val="3"/>
              <c:layout>
                <c:manualLayout>
                  <c:x val="-2.5512316813283371E-2"/>
                  <c:y val="-7.1351677349051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1F5-415B-8183-17569DC9BF28}"/>
                </c:ext>
              </c:extLst>
            </c:dLbl>
            <c:dLbl>
              <c:idx val="4"/>
              <c:layout>
                <c:manualLayout>
                  <c:x val="-3.8812746956286566E-2"/>
                  <c:y val="-7.680371563244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F5-415B-8183-17569DC9BF28}"/>
                </c:ext>
              </c:extLst>
            </c:dLbl>
            <c:numFmt formatCode="#,##0_);[Red]\(#,##0\)" sourceLinked="0"/>
            <c:spPr>
              <a:noFill/>
              <a:ln>
                <a:noFill/>
              </a:ln>
              <a:effectLst/>
            </c:spPr>
            <c:txPr>
              <a:bodyPr/>
              <a:lstStyle/>
              <a:p>
                <a:pPr>
                  <a:defRPr sz="12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工作表1!$A$2:$A$6</c:f>
              <c:numCache>
                <c:formatCode>General</c:formatCode>
                <c:ptCount val="5"/>
                <c:pt idx="0">
                  <c:v>2011</c:v>
                </c:pt>
                <c:pt idx="1">
                  <c:v>2012</c:v>
                </c:pt>
                <c:pt idx="2">
                  <c:v>2013</c:v>
                </c:pt>
                <c:pt idx="3">
                  <c:v>2014</c:v>
                </c:pt>
                <c:pt idx="4">
                  <c:v>2015</c:v>
                </c:pt>
              </c:numCache>
            </c:numRef>
          </c:cat>
          <c:val>
            <c:numRef>
              <c:f>工作表1!$D$2:$D$6</c:f>
              <c:numCache>
                <c:formatCode>#,##0</c:formatCode>
                <c:ptCount val="5"/>
                <c:pt idx="0">
                  <c:v>14294</c:v>
                </c:pt>
                <c:pt idx="1">
                  <c:v>11492</c:v>
                </c:pt>
                <c:pt idx="2">
                  <c:v>18555</c:v>
                </c:pt>
                <c:pt idx="3">
                  <c:v>19840</c:v>
                </c:pt>
                <c:pt idx="4">
                  <c:v>21230</c:v>
                </c:pt>
              </c:numCache>
            </c:numRef>
          </c:val>
          <c:smooth val="0"/>
          <c:extLst>
            <c:ext xmlns:c16="http://schemas.microsoft.com/office/drawing/2014/chart" uri="{C3380CC4-5D6E-409C-BE32-E72D297353CC}">
              <c16:uniqueId val="{00000011-D1F5-415B-8183-17569DC9BF28}"/>
            </c:ext>
          </c:extLst>
        </c:ser>
        <c:dLbls>
          <c:showLegendKey val="0"/>
          <c:showVal val="0"/>
          <c:showCatName val="0"/>
          <c:showSerName val="0"/>
          <c:showPercent val="0"/>
          <c:showBubbleSize val="0"/>
        </c:dLbls>
        <c:marker val="1"/>
        <c:smooth val="0"/>
        <c:axId val="151280640"/>
        <c:axId val="151196416"/>
      </c:lineChart>
      <c:catAx>
        <c:axId val="151280640"/>
        <c:scaling>
          <c:orientation val="minMax"/>
        </c:scaling>
        <c:delete val="0"/>
        <c:axPos val="b"/>
        <c:title>
          <c:tx>
            <c:rich>
              <a:bodyPr/>
              <a:lstStyle/>
              <a:p>
                <a:pPr>
                  <a:defRPr sz="1200"/>
                </a:pPr>
                <a:r>
                  <a:rPr lang="zh-TW" sz="1200" dirty="0"/>
                  <a:t>年</a:t>
                </a:r>
              </a:p>
            </c:rich>
          </c:tx>
          <c:layout>
            <c:manualLayout>
              <c:xMode val="edge"/>
              <c:yMode val="edge"/>
              <c:x val="0.93431650666954302"/>
              <c:y val="0.91677488737976542"/>
            </c:manualLayout>
          </c:layout>
          <c:overlay val="0"/>
        </c:title>
        <c:numFmt formatCode="General" sourceLinked="1"/>
        <c:majorTickMark val="in"/>
        <c:minorTickMark val="none"/>
        <c:tickLblPos val="nextTo"/>
        <c:txPr>
          <a:bodyPr/>
          <a:lstStyle/>
          <a:p>
            <a:pPr>
              <a:defRPr sz="1200"/>
            </a:pPr>
            <a:endParaRPr lang="zh-TW"/>
          </a:p>
        </c:txPr>
        <c:crossAx val="151196416"/>
        <c:crosses val="autoZero"/>
        <c:auto val="1"/>
        <c:lblAlgn val="ctr"/>
        <c:lblOffset val="100"/>
        <c:noMultiLvlLbl val="0"/>
      </c:catAx>
      <c:valAx>
        <c:axId val="151196416"/>
        <c:scaling>
          <c:orientation val="minMax"/>
        </c:scaling>
        <c:delete val="0"/>
        <c:axPos val="l"/>
        <c:title>
          <c:tx>
            <c:rich>
              <a:bodyPr rot="0" vert="horz"/>
              <a:lstStyle/>
              <a:p>
                <a:pPr>
                  <a:defRPr sz="1200"/>
                </a:pPr>
                <a:r>
                  <a:rPr lang="zh-TW" sz="1200"/>
                  <a:t>人</a:t>
                </a:r>
              </a:p>
            </c:rich>
          </c:tx>
          <c:layout>
            <c:manualLayout>
              <c:xMode val="edge"/>
              <c:yMode val="edge"/>
              <c:x val="7.0502407701052303E-2"/>
              <c:y val="1.7286569726311696E-2"/>
            </c:manualLayout>
          </c:layout>
          <c:overlay val="0"/>
        </c:title>
        <c:numFmt formatCode="#,##0" sourceLinked="1"/>
        <c:majorTickMark val="in"/>
        <c:minorTickMark val="none"/>
        <c:tickLblPos val="nextTo"/>
        <c:txPr>
          <a:bodyPr/>
          <a:lstStyle/>
          <a:p>
            <a:pPr>
              <a:defRPr sz="1200"/>
            </a:pPr>
            <a:endParaRPr lang="zh-TW"/>
          </a:p>
        </c:txPr>
        <c:crossAx val="151280640"/>
        <c:crosses val="autoZero"/>
        <c:crossBetween val="between"/>
      </c:valAx>
    </c:plotArea>
    <c:legend>
      <c:legendPos val="r"/>
      <c:layout>
        <c:manualLayout>
          <c:xMode val="edge"/>
          <c:yMode val="edge"/>
          <c:x val="0.1185829240073213"/>
          <c:y val="5.0493027871749046E-3"/>
          <c:w val="0.86986301369863062"/>
          <c:h val="0.10500269899650974"/>
        </c:manualLayout>
      </c:layout>
      <c:overlay val="0"/>
      <c:txPr>
        <a:bodyPr/>
        <a:lstStyle/>
        <a:p>
          <a:pPr>
            <a:defRPr sz="1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75776465441821"/>
          <c:y val="8.0036557930258712E-2"/>
          <c:w val="0.500854841061534"/>
          <c:h val="0.85860829896262969"/>
        </c:manualLayout>
      </c:layout>
      <c:radarChart>
        <c:radarStyle val="marker"/>
        <c:varyColors val="0"/>
        <c:ser>
          <c:idx val="0"/>
          <c:order val="0"/>
          <c:tx>
            <c:strRef>
              <c:f>工作表1!$B$1</c:f>
              <c:strCache>
                <c:ptCount val="1"/>
                <c:pt idx="0">
                  <c:v>男性</c:v>
                </c:pt>
              </c:strCache>
            </c:strRef>
          </c:tx>
          <c:spPr>
            <a:ln w="19050">
              <a:prstDash val="sysDash"/>
            </a:ln>
          </c:spPr>
          <c:marker>
            <c:symbol val="none"/>
          </c:marker>
          <c:dLbls>
            <c:dLbl>
              <c:idx val="0"/>
              <c:layout>
                <c:manualLayout>
                  <c:x val="6.9444444444444441E-3"/>
                  <c:y val="0.11904761904761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AA-42E3-8C53-9AFA4DAEE4BD}"/>
                </c:ext>
              </c:extLst>
            </c:dLbl>
            <c:dLbl>
              <c:idx val="1"/>
              <c:layout>
                <c:manualLayout>
                  <c:x val="0"/>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AA-42E3-8C53-9AFA4DAEE4BD}"/>
                </c:ext>
              </c:extLst>
            </c:dLbl>
            <c:dLbl>
              <c:idx val="2"/>
              <c:layout>
                <c:manualLayout>
                  <c:x val="-9.4907407407407413E-2"/>
                  <c:y val="7.9365079365079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AA-42E3-8C53-9AFA4DAEE4BD}"/>
                </c:ext>
              </c:extLst>
            </c:dLbl>
            <c:dLbl>
              <c:idx val="3"/>
              <c:layout>
                <c:manualLayout>
                  <c:x val="-8.1018518518518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AA-42E3-8C53-9AFA4DAEE4BD}"/>
                </c:ext>
              </c:extLst>
            </c:dLbl>
            <c:dLbl>
              <c:idx val="4"/>
              <c:layout>
                <c:manualLayout>
                  <c:x val="-8.5648148148148154E-2"/>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AA-42E3-8C53-9AFA4DAEE4BD}"/>
                </c:ext>
              </c:extLst>
            </c:dLbl>
            <c:dLbl>
              <c:idx val="5"/>
              <c:layout>
                <c:manualLayout>
                  <c:x val="-2.7777777777777776E-2"/>
                  <c:y val="-0.1388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AA-42E3-8C53-9AFA4DAEE4BD}"/>
                </c:ext>
              </c:extLst>
            </c:dLbl>
            <c:dLbl>
              <c:idx val="6"/>
              <c:layout>
                <c:manualLayout>
                  <c:x val="2.5462962962962962E-2"/>
                  <c:y val="-0.115079365079365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AA-42E3-8C53-9AFA4DAEE4BD}"/>
                </c:ext>
              </c:extLst>
            </c:dLbl>
            <c:dLbl>
              <c:idx val="7"/>
              <c:layout>
                <c:manualLayout>
                  <c:x val="5.3240740740740741E-2"/>
                  <c:y val="-9.1270153730783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AA-42E3-8C53-9AFA4DAEE4BD}"/>
                </c:ext>
              </c:extLst>
            </c:dLbl>
            <c:dLbl>
              <c:idx val="8"/>
              <c:layout>
                <c:manualLayout>
                  <c:x val="6.0185185185185182E-2"/>
                  <c:y val="-8.7301587301587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AA-42E3-8C53-9AFA4DAEE4BD}"/>
                </c:ext>
              </c:extLst>
            </c:dLbl>
            <c:dLbl>
              <c:idx val="9"/>
              <c:layout>
                <c:manualLayout>
                  <c:x val="7.8703703703703748E-2"/>
                  <c:y val="-8.87149303222090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AA-42E3-8C53-9AFA4DAEE4BD}"/>
                </c:ext>
              </c:extLst>
            </c:dLbl>
            <c:dLbl>
              <c:idx val="10"/>
              <c:layout>
                <c:manualLayout>
                  <c:x val="6.0185185185185182E-2"/>
                  <c:y val="5.8372190917885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AA-42E3-8C53-9AFA4DAEE4BD}"/>
                </c:ext>
              </c:extLst>
            </c:dLbl>
            <c:dLbl>
              <c:idx val="11"/>
              <c:layout>
                <c:manualLayout>
                  <c:x val="1.1574074074074073E-2"/>
                  <c:y val="1.1267605633802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AA-42E3-8C53-9AFA4DAEE4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 </c:formatCode>
                <c:ptCount val="12"/>
                <c:pt idx="0">
                  <c:v>45.721526904495548</c:v>
                </c:pt>
                <c:pt idx="1">
                  <c:v>44.7891454797318</c:v>
                </c:pt>
                <c:pt idx="2">
                  <c:v>53.428468317054467</c:v>
                </c:pt>
                <c:pt idx="3">
                  <c:v>43.686692518431023</c:v>
                </c:pt>
                <c:pt idx="4">
                  <c:v>63.383053890062016</c:v>
                </c:pt>
                <c:pt idx="5">
                  <c:v>73.134789988901929</c:v>
                </c:pt>
                <c:pt idx="6">
                  <c:v>27.998546560566474</c:v>
                </c:pt>
                <c:pt idx="7">
                  <c:v>13.445882218044558</c:v>
                </c:pt>
                <c:pt idx="8">
                  <c:v>15.801751323906865</c:v>
                </c:pt>
                <c:pt idx="9">
                  <c:v>41.212618297515313</c:v>
                </c:pt>
                <c:pt idx="10">
                  <c:v>37.971827014906175</c:v>
                </c:pt>
                <c:pt idx="11">
                  <c:v>41.995616144055639</c:v>
                </c:pt>
              </c:numCache>
            </c:numRef>
          </c:val>
          <c:extLst>
            <c:ext xmlns:c16="http://schemas.microsoft.com/office/drawing/2014/chart" uri="{C3380CC4-5D6E-409C-BE32-E72D297353CC}">
              <c16:uniqueId val="{0000000C-B2AA-42E3-8C53-9AFA4DAEE4BD}"/>
            </c:ext>
          </c:extLst>
        </c:ser>
        <c:ser>
          <c:idx val="1"/>
          <c:order val="1"/>
          <c:tx>
            <c:strRef>
              <c:f>工作表1!$C$1</c:f>
              <c:strCache>
                <c:ptCount val="1"/>
                <c:pt idx="0">
                  <c:v>女性</c:v>
                </c:pt>
              </c:strCache>
            </c:strRef>
          </c:tx>
          <c:marker>
            <c:symbol val="none"/>
          </c:marker>
          <c:dLbls>
            <c:dLbl>
              <c:idx val="0"/>
              <c:layout>
                <c:manualLayout>
                  <c:x val="0"/>
                  <c:y val="5.9523809523809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AA-42E3-8C53-9AFA4DAEE4BD}"/>
                </c:ext>
              </c:extLst>
            </c:dLbl>
            <c:dLbl>
              <c:idx val="1"/>
              <c:layout>
                <c:manualLayout>
                  <c:x val="-4.1666666666666664E-2"/>
                  <c:y val="0.103174603174603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AA-42E3-8C53-9AFA4DAEE4BD}"/>
                </c:ext>
              </c:extLst>
            </c:dLbl>
            <c:dLbl>
              <c:idx val="2"/>
              <c:layout>
                <c:manualLayout>
                  <c:x val="1.1574074074073988E-2"/>
                  <c:y val="7.936195475565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AA-42E3-8C53-9AFA4DAEE4BD}"/>
                </c:ext>
              </c:extLst>
            </c:dLbl>
            <c:dLbl>
              <c:idx val="3"/>
              <c:layout>
                <c:manualLayout>
                  <c:x val="-1.15740740740740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AA-42E3-8C53-9AFA4DAEE4BD}"/>
                </c:ext>
              </c:extLst>
            </c:dLbl>
            <c:dLbl>
              <c:idx val="4"/>
              <c:layout>
                <c:manualLayout>
                  <c:x val="-1.3889071157771946E-2"/>
                  <c:y val="-9.5238095238095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AA-42E3-8C53-9AFA4DAEE4BD}"/>
                </c:ext>
              </c:extLst>
            </c:dLbl>
            <c:dLbl>
              <c:idx val="5"/>
              <c:layout>
                <c:manualLayout>
                  <c:x val="-5.0925925925925923E-2"/>
                  <c:y val="-4.7185637586866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2AA-42E3-8C53-9AFA4DAEE4BD}"/>
                </c:ext>
              </c:extLst>
            </c:dLbl>
            <c:dLbl>
              <c:idx val="6"/>
              <c:layout>
                <c:manualLayout>
                  <c:x val="-2.3148148148148147E-3"/>
                  <c:y val="-5.0100624745850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AA-42E3-8C53-9AFA4DAEE4BD}"/>
                </c:ext>
              </c:extLst>
            </c:dLbl>
            <c:dLbl>
              <c:idx val="7"/>
              <c:layout>
                <c:manualLayout>
                  <c:x val="-3.6453776611256925E-7"/>
                  <c:y val="-3.9685664291963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2AA-42E3-8C53-9AFA4DAEE4BD}"/>
                </c:ext>
              </c:extLst>
            </c:dLbl>
            <c:dLbl>
              <c:idx val="8"/>
              <c:layout>
                <c:manualLayout>
                  <c:x val="3.0092592592592591E-2"/>
                  <c:y val="-1.5873328333958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AA-42E3-8C53-9AFA4DAEE4BD}"/>
                </c:ext>
              </c:extLst>
            </c:dLbl>
            <c:dLbl>
              <c:idx val="9"/>
              <c:layout>
                <c:manualLayout>
                  <c:x val="3.4722222222222224E-2"/>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2AA-42E3-8C53-9AFA4DAEE4BD}"/>
                </c:ext>
              </c:extLst>
            </c:dLbl>
            <c:dLbl>
              <c:idx val="10"/>
              <c:layout>
                <c:manualLayout>
                  <c:x val="9.2592592592592587E-3"/>
                  <c:y val="3.96825396825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AA-42E3-8C53-9AFA4DAEE4BD}"/>
                </c:ext>
              </c:extLst>
            </c:dLbl>
            <c:dLbl>
              <c:idx val="11"/>
              <c:layout>
                <c:manualLayout>
                  <c:x val="1.6203703703703703E-2"/>
                  <c:y val="5.1374958411888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2AA-42E3-8C53-9AFA4DAEE4BD}"/>
                </c:ext>
              </c:extLst>
            </c:dLbl>
            <c:spPr>
              <a:noFill/>
              <a:ln>
                <a:noFill/>
              </a:ln>
              <a:effectLst/>
            </c:spPr>
            <c:txPr>
              <a:bodyPr/>
              <a:lstStyle/>
              <a:p>
                <a:pPr>
                  <a:defRPr>
                    <a:solidFill>
                      <a:srgbClr val="FF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 </c:formatCode>
                <c:ptCount val="12"/>
                <c:pt idx="0">
                  <c:v>47.313465538868684</c:v>
                </c:pt>
                <c:pt idx="1">
                  <c:v>39.724041203085058</c:v>
                </c:pt>
                <c:pt idx="2">
                  <c:v>47.476393846940738</c:v>
                </c:pt>
                <c:pt idx="3">
                  <c:v>45.698312818057801</c:v>
                </c:pt>
                <c:pt idx="4">
                  <c:v>66.247500357760885</c:v>
                </c:pt>
                <c:pt idx="5">
                  <c:v>75.14227326881921</c:v>
                </c:pt>
                <c:pt idx="6">
                  <c:v>31.820141042557971</c:v>
                </c:pt>
                <c:pt idx="7">
                  <c:v>15.015809748513426</c:v>
                </c:pt>
                <c:pt idx="8">
                  <c:v>20.861874001077243</c:v>
                </c:pt>
                <c:pt idx="9">
                  <c:v>45.07671178113813</c:v>
                </c:pt>
                <c:pt idx="10">
                  <c:v>43.686147102506922</c:v>
                </c:pt>
                <c:pt idx="11">
                  <c:v>40.155309709840651</c:v>
                </c:pt>
              </c:numCache>
            </c:numRef>
          </c:val>
          <c:extLst>
            <c:ext xmlns:c16="http://schemas.microsoft.com/office/drawing/2014/chart" uri="{C3380CC4-5D6E-409C-BE32-E72D297353CC}">
              <c16:uniqueId val="{00000019-B2AA-42E3-8C53-9AFA4DAEE4BD}"/>
            </c:ext>
          </c:extLst>
        </c:ser>
        <c:dLbls>
          <c:showLegendKey val="0"/>
          <c:showVal val="0"/>
          <c:showCatName val="0"/>
          <c:showSerName val="0"/>
          <c:showPercent val="0"/>
          <c:showBubbleSize val="0"/>
        </c:dLbls>
        <c:axId val="150361216"/>
        <c:axId val="151211392"/>
      </c:radarChart>
      <c:catAx>
        <c:axId val="150361216"/>
        <c:scaling>
          <c:orientation val="minMax"/>
        </c:scaling>
        <c:delete val="0"/>
        <c:axPos val="b"/>
        <c:majorGridlines/>
        <c:numFmt formatCode="General" sourceLinked="0"/>
        <c:majorTickMark val="out"/>
        <c:minorTickMark val="none"/>
        <c:tickLblPos val="nextTo"/>
        <c:crossAx val="151211392"/>
        <c:crosses val="autoZero"/>
        <c:auto val="1"/>
        <c:lblAlgn val="ctr"/>
        <c:lblOffset val="100"/>
        <c:noMultiLvlLbl val="0"/>
      </c:catAx>
      <c:valAx>
        <c:axId val="151211392"/>
        <c:scaling>
          <c:orientation val="minMax"/>
        </c:scaling>
        <c:delete val="0"/>
        <c:axPos val="l"/>
        <c:majorGridlines>
          <c:spPr>
            <a:ln>
              <a:solidFill>
                <a:schemeClr val="bg1">
                  <a:lumMod val="95000"/>
                </a:schemeClr>
              </a:solidFill>
            </a:ln>
          </c:spPr>
        </c:majorGridlines>
        <c:numFmt formatCode="0.0_ " sourceLinked="1"/>
        <c:majorTickMark val="cross"/>
        <c:minorTickMark val="none"/>
        <c:tickLblPos val="none"/>
        <c:spPr>
          <a:ln>
            <a:solidFill>
              <a:schemeClr val="bg1">
                <a:lumMod val="85000"/>
              </a:schemeClr>
            </a:solidFill>
          </a:ln>
        </c:spPr>
        <c:crossAx val="150361216"/>
        <c:crosses val="autoZero"/>
        <c:crossBetween val="between"/>
      </c:valAx>
    </c:plotArea>
    <c:legend>
      <c:legendPos val="r"/>
      <c:layout>
        <c:manualLayout>
          <c:xMode val="edge"/>
          <c:yMode val="edge"/>
          <c:x val="0.72916666666666663"/>
          <c:y val="4.7290026246719158E-2"/>
          <c:w val="0.16435185185185186"/>
          <c:h val="0.14351518560179977"/>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36102926128055"/>
          <c:y val="0.10803101967904608"/>
          <c:w val="0.56047457700778702"/>
          <c:h val="0.80029469880914195"/>
        </c:manualLayout>
      </c:layout>
      <c:radarChart>
        <c:radarStyle val="marker"/>
        <c:varyColors val="0"/>
        <c:ser>
          <c:idx val="0"/>
          <c:order val="0"/>
          <c:tx>
            <c:strRef>
              <c:f>工作表1!$B$1</c:f>
              <c:strCache>
                <c:ptCount val="1"/>
                <c:pt idx="0">
                  <c:v>國(初)中以下</c:v>
                </c:pt>
              </c:strCache>
            </c:strRef>
          </c:tx>
          <c:spPr>
            <a:ln>
              <a:prstDash val="sysDash"/>
            </a:ln>
          </c:spPr>
          <c:marker>
            <c:symbol val="none"/>
          </c:marker>
          <c:dLbls>
            <c:dLbl>
              <c:idx val="0"/>
              <c:layout>
                <c:manualLayout>
                  <c:x val="2.3148148148148147E-2"/>
                  <c:y val="8.9908671233292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1-4FAB-A709-CAA39058DD8D}"/>
                </c:ext>
              </c:extLst>
            </c:dLbl>
            <c:dLbl>
              <c:idx val="1"/>
              <c:delete val="1"/>
              <c:extLst>
                <c:ext xmlns:c15="http://schemas.microsoft.com/office/drawing/2012/chart" uri="{CE6537A1-D6FC-4f65-9D91-7224C49458BB}"/>
                <c:ext xmlns:c16="http://schemas.microsoft.com/office/drawing/2014/chart" uri="{C3380CC4-5D6E-409C-BE32-E72D297353CC}">
                  <c16:uniqueId val="{00000001-F641-4FAB-A709-CAA39058DD8D}"/>
                </c:ext>
              </c:extLst>
            </c:dLbl>
            <c:dLbl>
              <c:idx val="2"/>
              <c:layout>
                <c:manualLayout>
                  <c:x val="-7.8703703703703706E-2"/>
                  <c:y val="5.0505050505050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1-4FAB-A709-CAA39058DD8D}"/>
                </c:ext>
              </c:extLst>
            </c:dLbl>
            <c:dLbl>
              <c:idx val="3"/>
              <c:layout>
                <c:manualLayout>
                  <c:x val="-3.0092592592592591E-2"/>
                  <c:y val="8.3181046219490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41-4FAB-A709-CAA39058DD8D}"/>
                </c:ext>
              </c:extLst>
            </c:dLbl>
            <c:dLbl>
              <c:idx val="4"/>
              <c:layout>
                <c:manualLayout>
                  <c:x val="-2.5462962962962962E-2"/>
                  <c:y val="-1.6835016835016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41-4FAB-A709-CAA39058DD8D}"/>
                </c:ext>
              </c:extLst>
            </c:dLbl>
            <c:dLbl>
              <c:idx val="5"/>
              <c:layout>
                <c:manualLayout>
                  <c:x val="-1.3888888888888805E-2"/>
                  <c:y val="-4.050754931292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1-4FAB-A709-CAA39058DD8D}"/>
                </c:ext>
              </c:extLst>
            </c:dLbl>
            <c:dLbl>
              <c:idx val="6"/>
              <c:delete val="1"/>
              <c:extLst>
                <c:ext xmlns:c15="http://schemas.microsoft.com/office/drawing/2012/chart" uri="{CE6537A1-D6FC-4f65-9D91-7224C49458BB}"/>
                <c:ext xmlns:c16="http://schemas.microsoft.com/office/drawing/2014/chart" uri="{C3380CC4-5D6E-409C-BE32-E72D297353CC}">
                  <c16:uniqueId val="{00000006-F641-4FAB-A709-CAA39058DD8D}"/>
                </c:ext>
              </c:extLst>
            </c:dLbl>
            <c:dLbl>
              <c:idx val="7"/>
              <c:layout>
                <c:manualLayout>
                  <c:x val="5.7870370370370371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1-4FAB-A709-CAA39058DD8D}"/>
                </c:ext>
              </c:extLst>
            </c:dLbl>
            <c:dLbl>
              <c:idx val="8"/>
              <c:delete val="1"/>
              <c:extLst>
                <c:ext xmlns:c15="http://schemas.microsoft.com/office/drawing/2012/chart" uri="{CE6537A1-D6FC-4f65-9D91-7224C49458BB}"/>
                <c:ext xmlns:c16="http://schemas.microsoft.com/office/drawing/2014/chart" uri="{C3380CC4-5D6E-409C-BE32-E72D297353CC}">
                  <c16:uniqueId val="{00000008-F641-4FAB-A709-CAA39058DD8D}"/>
                </c:ext>
              </c:extLst>
            </c:dLbl>
            <c:dLbl>
              <c:idx val="9"/>
              <c:layout>
                <c:manualLayout>
                  <c:x val="8.3333333333333329E-2"/>
                  <c:y val="-1.346801346801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41-4FAB-A709-CAA39058DD8D}"/>
                </c:ext>
              </c:extLst>
            </c:dLbl>
            <c:dLbl>
              <c:idx val="10"/>
              <c:layout>
                <c:manualLayout>
                  <c:x val="6.9444444444444406E-2"/>
                  <c:y val="2.3569023569023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41-4FAB-A709-CAA39058DD8D}"/>
                </c:ext>
              </c:extLst>
            </c:dLbl>
            <c:dLbl>
              <c:idx val="11"/>
              <c:layout>
                <c:manualLayout>
                  <c:x val="6.0185002916302126E-2"/>
                  <c:y val="6.3572865840299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41-4FAB-A709-CAA39058DD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0.0_);[Red]\(0.0\)</c:formatCode>
                <c:ptCount val="12"/>
                <c:pt idx="0">
                  <c:v>12.830250892539166</c:v>
                </c:pt>
                <c:pt idx="1">
                  <c:v>36.355032018604128</c:v>
                </c:pt>
                <c:pt idx="2">
                  <c:v>44.997659738723662</c:v>
                </c:pt>
                <c:pt idx="3">
                  <c:v>24.483997654390592</c:v>
                </c:pt>
                <c:pt idx="4">
                  <c:v>31.979242204455595</c:v>
                </c:pt>
                <c:pt idx="5">
                  <c:v>29.45890245485116</c:v>
                </c:pt>
                <c:pt idx="6">
                  <c:v>23.671755898195713</c:v>
                </c:pt>
                <c:pt idx="7">
                  <c:v>8.7717426422376619</c:v>
                </c:pt>
                <c:pt idx="8">
                  <c:v>9.3268522097728486</c:v>
                </c:pt>
                <c:pt idx="9">
                  <c:v>21.554537392967813</c:v>
                </c:pt>
                <c:pt idx="10">
                  <c:v>21.085827086693474</c:v>
                </c:pt>
                <c:pt idx="11">
                  <c:v>32.595332586360136</c:v>
                </c:pt>
              </c:numCache>
            </c:numRef>
          </c:val>
          <c:extLst>
            <c:ext xmlns:c16="http://schemas.microsoft.com/office/drawing/2014/chart" uri="{C3380CC4-5D6E-409C-BE32-E72D297353CC}">
              <c16:uniqueId val="{0000000C-F641-4FAB-A709-CAA39058DD8D}"/>
            </c:ext>
          </c:extLst>
        </c:ser>
        <c:ser>
          <c:idx val="1"/>
          <c:order val="1"/>
          <c:tx>
            <c:strRef>
              <c:f>工作表1!$C$1</c:f>
              <c:strCache>
                <c:ptCount val="1"/>
                <c:pt idx="0">
                  <c:v>高中(職)</c:v>
                </c:pt>
              </c:strCache>
            </c:strRef>
          </c:tx>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0.0_);[Red]\(0.0\)</c:formatCode>
                <c:ptCount val="12"/>
                <c:pt idx="0">
                  <c:v>38.633837464287616</c:v>
                </c:pt>
                <c:pt idx="1">
                  <c:v>39.70493554610271</c:v>
                </c:pt>
                <c:pt idx="2">
                  <c:v>49.663709501054029</c:v>
                </c:pt>
                <c:pt idx="3">
                  <c:v>40.389103915301583</c:v>
                </c:pt>
                <c:pt idx="4">
                  <c:v>56.811773787078614</c:v>
                </c:pt>
                <c:pt idx="5">
                  <c:v>72.147340720697414</c:v>
                </c:pt>
                <c:pt idx="6">
                  <c:v>29.043828952868044</c:v>
                </c:pt>
                <c:pt idx="7">
                  <c:v>11.560898349667243</c:v>
                </c:pt>
                <c:pt idx="8">
                  <c:v>14.586144733253672</c:v>
                </c:pt>
                <c:pt idx="9">
                  <c:v>35.799443754637565</c:v>
                </c:pt>
                <c:pt idx="10">
                  <c:v>34.015124350338219</c:v>
                </c:pt>
                <c:pt idx="11">
                  <c:v>38.947567154007139</c:v>
                </c:pt>
              </c:numCache>
            </c:numRef>
          </c:val>
          <c:extLst>
            <c:ext xmlns:c16="http://schemas.microsoft.com/office/drawing/2014/chart" uri="{C3380CC4-5D6E-409C-BE32-E72D297353CC}">
              <c16:uniqueId val="{0000000D-F641-4FAB-A709-CAA39058DD8D}"/>
            </c:ext>
          </c:extLst>
        </c:ser>
        <c:ser>
          <c:idx val="2"/>
          <c:order val="2"/>
          <c:tx>
            <c:strRef>
              <c:f>工作表1!$D$1</c:f>
              <c:strCache>
                <c:ptCount val="1"/>
                <c:pt idx="0">
                  <c:v>專科/大學</c:v>
                </c:pt>
              </c:strCache>
            </c:strRef>
          </c:tx>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0.0_);[Red]\(0.0\)</c:formatCode>
                <c:ptCount val="12"/>
                <c:pt idx="0">
                  <c:v>58.892664240944505</c:v>
                </c:pt>
                <c:pt idx="1">
                  <c:v>44.606313371695848</c:v>
                </c:pt>
                <c:pt idx="2">
                  <c:v>52.181549340600029</c:v>
                </c:pt>
                <c:pt idx="3">
                  <c:v>51.636356739905388</c:v>
                </c:pt>
                <c:pt idx="4">
                  <c:v>76.919608932451226</c:v>
                </c:pt>
                <c:pt idx="5">
                  <c:v>87.304853165147335</c:v>
                </c:pt>
                <c:pt idx="6">
                  <c:v>31.517251127842233</c:v>
                </c:pt>
                <c:pt idx="7">
                  <c:v>16.55257643217238</c:v>
                </c:pt>
                <c:pt idx="8">
                  <c:v>22.359400012496877</c:v>
                </c:pt>
                <c:pt idx="9">
                  <c:v>52.252088282683005</c:v>
                </c:pt>
                <c:pt idx="10">
                  <c:v>48.749406725550458</c:v>
                </c:pt>
                <c:pt idx="11">
                  <c:v>44.367446935586273</c:v>
                </c:pt>
              </c:numCache>
            </c:numRef>
          </c:val>
          <c:extLst>
            <c:ext xmlns:c16="http://schemas.microsoft.com/office/drawing/2014/chart" uri="{C3380CC4-5D6E-409C-BE32-E72D297353CC}">
              <c16:uniqueId val="{0000000E-F641-4FAB-A709-CAA39058DD8D}"/>
            </c:ext>
          </c:extLst>
        </c:ser>
        <c:ser>
          <c:idx val="3"/>
          <c:order val="3"/>
          <c:tx>
            <c:strRef>
              <c:f>工作表1!$E$1</c:f>
              <c:strCache>
                <c:ptCount val="1"/>
                <c:pt idx="0">
                  <c:v>研究所以上</c:v>
                </c:pt>
              </c:strCache>
            </c:strRef>
          </c:tx>
          <c:spPr>
            <a:ln w="38100"/>
          </c:spPr>
          <c:marker>
            <c:symbol val="none"/>
          </c:marker>
          <c:dLbls>
            <c:dLbl>
              <c:idx val="0"/>
              <c:layout>
                <c:manualLayout>
                  <c:x val="0"/>
                  <c:y val="4.7618971870940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41-4FAB-A709-CAA39058DD8D}"/>
                </c:ext>
              </c:extLst>
            </c:dLbl>
            <c:dLbl>
              <c:idx val="1"/>
              <c:layout>
                <c:manualLayout>
                  <c:x val="-1.38888888888888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41-4FAB-A709-CAA39058DD8D}"/>
                </c:ext>
              </c:extLst>
            </c:dLbl>
            <c:dLbl>
              <c:idx val="2"/>
              <c:layout>
                <c:manualLayout>
                  <c:x val="-1.8518518518518517E-2"/>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41-4FAB-A709-CAA39058DD8D}"/>
                </c:ext>
              </c:extLst>
            </c:dLbl>
            <c:dLbl>
              <c:idx val="3"/>
              <c:layout>
                <c:manualLayout>
                  <c:x val="-2.3148148148148147E-2"/>
                  <c:y val="-3.96829184230759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41-4FAB-A709-CAA39058DD8D}"/>
                </c:ext>
              </c:extLst>
            </c:dLbl>
            <c:dLbl>
              <c:idx val="4"/>
              <c:layout>
                <c:manualLayout>
                  <c:x val="-1.8518518518518517E-2"/>
                  <c:y val="-7.599803812402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641-4FAB-A709-CAA39058DD8D}"/>
                </c:ext>
              </c:extLst>
            </c:dLbl>
            <c:dLbl>
              <c:idx val="5"/>
              <c:layout>
                <c:manualLayout>
                  <c:x val="-5.5555555555555552E-2"/>
                  <c:y val="-4.9783663405710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641-4FAB-A709-CAA39058DD8D}"/>
                </c:ext>
              </c:extLst>
            </c:dLbl>
            <c:dLbl>
              <c:idx val="6"/>
              <c:layout>
                <c:manualLayout>
                  <c:x val="4.2437781360066642E-17"/>
                  <c:y val="-3.96825396825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41-4FAB-A709-CAA39058DD8D}"/>
                </c:ext>
              </c:extLst>
            </c:dLbl>
            <c:dLbl>
              <c:idx val="7"/>
              <c:layout>
                <c:manualLayout>
                  <c:x val="1.3888888888888888E-2"/>
                  <c:y val="-4.3284262892927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641-4FAB-A709-CAA39058DD8D}"/>
                </c:ext>
              </c:extLst>
            </c:dLbl>
            <c:dLbl>
              <c:idx val="8"/>
              <c:layout>
                <c:manualLayout>
                  <c:x val="1.8518518518518517E-2"/>
                  <c:y val="-1.6835016835016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641-4FAB-A709-CAA39058DD8D}"/>
                </c:ext>
              </c:extLst>
            </c:dLbl>
            <c:dLbl>
              <c:idx val="9"/>
              <c:layout>
                <c:manualLayout>
                  <c:x val="2.08333333333333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641-4FAB-A709-CAA39058DD8D}"/>
                </c:ext>
              </c:extLst>
            </c:dLbl>
            <c:dLbl>
              <c:idx val="10"/>
              <c:layout>
                <c:manualLayout>
                  <c:x val="2.5462962962962962E-2"/>
                  <c:y val="1.94806331026803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641-4FAB-A709-CAA39058DD8D}"/>
                </c:ext>
              </c:extLst>
            </c:dLbl>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工作表1!$E$2:$E$13</c:f>
              <c:numCache>
                <c:formatCode>0.0_);[Red]\(0.0\)</c:formatCode>
                <c:ptCount val="12"/>
                <c:pt idx="0">
                  <c:v>68.263182272295708</c:v>
                </c:pt>
                <c:pt idx="1">
                  <c:v>49.718268172797188</c:v>
                </c:pt>
                <c:pt idx="2">
                  <c:v>53.725759890419255</c:v>
                </c:pt>
                <c:pt idx="3">
                  <c:v>58.739323742572338</c:v>
                </c:pt>
                <c:pt idx="4">
                  <c:v>86.898135181299537</c:v>
                </c:pt>
                <c:pt idx="5">
                  <c:v>93.077579940725727</c:v>
                </c:pt>
                <c:pt idx="6">
                  <c:v>35.577627627165512</c:v>
                </c:pt>
                <c:pt idx="7">
                  <c:v>21.069633057818589</c:v>
                </c:pt>
                <c:pt idx="8">
                  <c:v>26.092454874166869</c:v>
                </c:pt>
                <c:pt idx="9">
                  <c:v>59.668274072884572</c:v>
                </c:pt>
                <c:pt idx="10">
                  <c:v>58.379771624556028</c:v>
                </c:pt>
                <c:pt idx="11">
                  <c:v>46.559411253007539</c:v>
                </c:pt>
              </c:numCache>
            </c:numRef>
          </c:val>
          <c:extLst>
            <c:ext xmlns:c16="http://schemas.microsoft.com/office/drawing/2014/chart" uri="{C3380CC4-5D6E-409C-BE32-E72D297353CC}">
              <c16:uniqueId val="{0000001A-F641-4FAB-A709-CAA39058DD8D}"/>
            </c:ext>
          </c:extLst>
        </c:ser>
        <c:dLbls>
          <c:showLegendKey val="0"/>
          <c:showVal val="0"/>
          <c:showCatName val="0"/>
          <c:showSerName val="0"/>
          <c:showPercent val="0"/>
          <c:showBubbleSize val="0"/>
        </c:dLbls>
        <c:axId val="121710848"/>
        <c:axId val="121749504"/>
      </c:radarChart>
      <c:catAx>
        <c:axId val="121710848"/>
        <c:scaling>
          <c:orientation val="minMax"/>
        </c:scaling>
        <c:delete val="0"/>
        <c:axPos val="b"/>
        <c:majorGridlines/>
        <c:numFmt formatCode="General" sourceLinked="0"/>
        <c:majorTickMark val="out"/>
        <c:minorTickMark val="none"/>
        <c:tickLblPos val="nextTo"/>
        <c:txPr>
          <a:bodyPr/>
          <a:lstStyle/>
          <a:p>
            <a:pPr>
              <a:defRPr sz="1050"/>
            </a:pPr>
            <a:endParaRPr lang="zh-TW"/>
          </a:p>
        </c:txPr>
        <c:crossAx val="121749504"/>
        <c:crosses val="autoZero"/>
        <c:auto val="1"/>
        <c:lblAlgn val="ctr"/>
        <c:lblOffset val="100"/>
        <c:noMultiLvlLbl val="0"/>
      </c:catAx>
      <c:valAx>
        <c:axId val="121749504"/>
        <c:scaling>
          <c:orientation val="minMax"/>
        </c:scaling>
        <c:delete val="0"/>
        <c:axPos val="l"/>
        <c:majorGridlines>
          <c:spPr>
            <a:ln>
              <a:solidFill>
                <a:schemeClr val="accent1">
                  <a:lumMod val="40000"/>
                  <a:lumOff val="60000"/>
                  <a:alpha val="80000"/>
                </a:schemeClr>
              </a:solidFill>
            </a:ln>
          </c:spPr>
        </c:majorGridlines>
        <c:numFmt formatCode="0.0_);[Red]\(0.0\)" sourceLinked="1"/>
        <c:majorTickMark val="cross"/>
        <c:minorTickMark val="none"/>
        <c:tickLblPos val="none"/>
        <c:spPr>
          <a:ln>
            <a:solidFill>
              <a:schemeClr val="bg1">
                <a:lumMod val="85000"/>
              </a:schemeClr>
            </a:solidFill>
          </a:ln>
        </c:spPr>
        <c:crossAx val="121710848"/>
        <c:crosses val="autoZero"/>
        <c:crossBetween val="between"/>
      </c:valAx>
    </c:plotArea>
    <c:legend>
      <c:legendPos val="r"/>
      <c:layout>
        <c:manualLayout>
          <c:xMode val="edge"/>
          <c:yMode val="edge"/>
          <c:x val="0.77982941285640883"/>
          <c:y val="6.5115443457268371E-2"/>
          <c:w val="0.2122075329831597"/>
          <c:h val="0.63284152315185205"/>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87791630212889"/>
          <c:y val="6.2134233220847393E-2"/>
          <c:w val="0.57724372995042283"/>
          <c:h val="0.86361659338037289"/>
        </c:manualLayout>
      </c:layout>
      <c:radarChart>
        <c:radarStyle val="marker"/>
        <c:varyColors val="0"/>
        <c:ser>
          <c:idx val="0"/>
          <c:order val="0"/>
          <c:tx>
            <c:strRef>
              <c:f>工作表1!$B$1</c:f>
              <c:strCache>
                <c:ptCount val="1"/>
                <c:pt idx="0">
                  <c:v>15-24歲</c:v>
                </c:pt>
              </c:strCache>
            </c:strRef>
          </c:tx>
          <c:marker>
            <c:symbol val="none"/>
          </c:marker>
          <c:dLbls>
            <c:dLbl>
              <c:idx val="0"/>
              <c:layout>
                <c:manualLayout>
                  <c:x val="-2.3148148148148147E-3"/>
                  <c:y val="4.5019152909148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8B-43D7-9B8C-B0D5082CD426}"/>
                </c:ext>
              </c:extLst>
            </c:dLbl>
            <c:dLbl>
              <c:idx val="1"/>
              <c:layout>
                <c:manualLayout>
                  <c:x val="-5.7870370370370371E-2"/>
                  <c:y val="6.5797223482600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8B-43D7-9B8C-B0D5082CD426}"/>
                </c:ext>
              </c:extLst>
            </c:dLbl>
            <c:dLbl>
              <c:idx val="2"/>
              <c:layout>
                <c:manualLayout>
                  <c:x val="-7.1759259259259259E-2"/>
                  <c:y val="6.9260235244843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8B-43D7-9B8C-B0D5082CD426}"/>
                </c:ext>
              </c:extLst>
            </c:dLbl>
            <c:dLbl>
              <c:idx val="3"/>
              <c:delete val="1"/>
              <c:extLst>
                <c:ext xmlns:c15="http://schemas.microsoft.com/office/drawing/2012/chart" uri="{CE6537A1-D6FC-4f65-9D91-7224C49458BB}"/>
                <c:ext xmlns:c16="http://schemas.microsoft.com/office/drawing/2014/chart" uri="{C3380CC4-5D6E-409C-BE32-E72D297353CC}">
                  <c16:uniqueId val="{00000003-FF8B-43D7-9B8C-B0D5082CD426}"/>
                </c:ext>
              </c:extLst>
            </c:dLbl>
            <c:dLbl>
              <c:idx val="4"/>
              <c:layout>
                <c:manualLayout>
                  <c:x val="-2.3148148148148147E-2"/>
                  <c:y val="-7.2723247007085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8B-43D7-9B8C-B0D5082CD426}"/>
                </c:ext>
              </c:extLst>
            </c:dLbl>
            <c:dLbl>
              <c:idx val="5"/>
              <c:layout>
                <c:manualLayout>
                  <c:x val="-6.0185185185185099E-2"/>
                  <c:y val="-5.5408188195874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8B-43D7-9B8C-B0D5082CD426}"/>
                </c:ext>
              </c:extLst>
            </c:dLbl>
            <c:dLbl>
              <c:idx val="6"/>
              <c:layout>
                <c:manualLayout>
                  <c:x val="-1.3888888888888888E-2"/>
                  <c:y val="-6.5797223482600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8B-43D7-9B8C-B0D5082CD426}"/>
                </c:ext>
              </c:extLst>
            </c:dLbl>
            <c:dLbl>
              <c:idx val="7"/>
              <c:layout>
                <c:manualLayout>
                  <c:x val="6.9444444444444441E-3"/>
                  <c:y val="-5.5408188195874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8B-43D7-9B8C-B0D5082CD426}"/>
                </c:ext>
              </c:extLst>
            </c:dLbl>
            <c:dLbl>
              <c:idx val="8"/>
              <c:layout>
                <c:manualLayout>
                  <c:x val="2.0833333333333332E-2"/>
                  <c:y val="-1.3852047048968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8B-43D7-9B8C-B0D5082CD426}"/>
                </c:ext>
              </c:extLst>
            </c:dLbl>
            <c:dLbl>
              <c:idx val="9"/>
              <c:layout>
                <c:manualLayout>
                  <c:x val="3.2407407407407406E-2"/>
                  <c:y val="-6.92602352448431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8B-43D7-9B8C-B0D5082CD426}"/>
                </c:ext>
              </c:extLst>
            </c:dLbl>
            <c:dLbl>
              <c:idx val="10"/>
              <c:layout>
                <c:manualLayout>
                  <c:x val="2.3148148148148105E-2"/>
                  <c:y val="2.0778070573452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8B-43D7-9B8C-B0D5082CD426}"/>
                </c:ext>
              </c:extLst>
            </c:dLbl>
            <c:dLbl>
              <c:idx val="11"/>
              <c:delete val="1"/>
              <c:extLst>
                <c:ext xmlns:c15="http://schemas.microsoft.com/office/drawing/2012/chart" uri="{CE6537A1-D6FC-4f65-9D91-7224C49458BB}"/>
                <c:ext xmlns:c16="http://schemas.microsoft.com/office/drawing/2014/chart" uri="{C3380CC4-5D6E-409C-BE32-E72D297353CC}">
                  <c16:uniqueId val="{0000000B-FF8B-43D7-9B8C-B0D5082CD426}"/>
                </c:ext>
              </c:extLst>
            </c:dLbl>
            <c:spPr>
              <a:noFill/>
              <a:ln>
                <a:noFill/>
              </a:ln>
              <a:effectLst/>
            </c:spPr>
            <c:txPr>
              <a:bodyPr/>
              <a:lstStyle/>
              <a:p>
                <a:pPr>
                  <a:defRPr b="1">
                    <a:solidFill>
                      <a:schemeClr val="accent1">
                        <a:lumMod val="50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工作表1!$B$2:$B$13</c:f>
              <c:numCache>
                <c:formatCode>0.0_ </c:formatCode>
                <c:ptCount val="12"/>
                <c:pt idx="0">
                  <c:v>77.977509510831283</c:v>
                </c:pt>
                <c:pt idx="1">
                  <c:v>27.350793274936741</c:v>
                </c:pt>
                <c:pt idx="2">
                  <c:v>40.965388431665723</c:v>
                </c:pt>
                <c:pt idx="3">
                  <c:v>41.912290667780063</c:v>
                </c:pt>
                <c:pt idx="4">
                  <c:v>88.207795886526455</c:v>
                </c:pt>
                <c:pt idx="5">
                  <c:v>92.233945288245252</c:v>
                </c:pt>
                <c:pt idx="6">
                  <c:v>38.303482349052167</c:v>
                </c:pt>
                <c:pt idx="7">
                  <c:v>17.976036830528216</c:v>
                </c:pt>
                <c:pt idx="8">
                  <c:v>29.214684700693272</c:v>
                </c:pt>
                <c:pt idx="9">
                  <c:v>49.516825590227597</c:v>
                </c:pt>
                <c:pt idx="10">
                  <c:v>49.845961705023875</c:v>
                </c:pt>
                <c:pt idx="11">
                  <c:v>38.877412627751156</c:v>
                </c:pt>
              </c:numCache>
            </c:numRef>
          </c:val>
          <c:extLst>
            <c:ext xmlns:c16="http://schemas.microsoft.com/office/drawing/2014/chart" uri="{C3380CC4-5D6E-409C-BE32-E72D297353CC}">
              <c16:uniqueId val="{0000000C-FF8B-43D7-9B8C-B0D5082CD426}"/>
            </c:ext>
          </c:extLst>
        </c:ser>
        <c:ser>
          <c:idx val="1"/>
          <c:order val="1"/>
          <c:tx>
            <c:strRef>
              <c:f>工作表1!$C$1</c:f>
              <c:strCache>
                <c:ptCount val="1"/>
                <c:pt idx="0">
                  <c:v>25-39歲</c:v>
                </c:pt>
              </c:strCache>
            </c:strRef>
          </c:tx>
          <c:spPr>
            <a:ln w="25400">
              <a:prstDash val="sysDash"/>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FF8B-43D7-9B8C-B0D5082CD426}"/>
                </c:ext>
              </c:extLst>
            </c:dLbl>
            <c:dLbl>
              <c:idx val="1"/>
              <c:delete val="1"/>
              <c:extLst>
                <c:ext xmlns:c15="http://schemas.microsoft.com/office/drawing/2012/chart" uri="{CE6537A1-D6FC-4f65-9D91-7224C49458BB}"/>
                <c:ext xmlns:c16="http://schemas.microsoft.com/office/drawing/2014/chart" uri="{C3380CC4-5D6E-409C-BE32-E72D297353CC}">
                  <c16:uniqueId val="{0000000E-FF8B-43D7-9B8C-B0D5082CD426}"/>
                </c:ext>
              </c:extLst>
            </c:dLbl>
            <c:dLbl>
              <c:idx val="2"/>
              <c:delete val="1"/>
              <c:extLst>
                <c:ext xmlns:c15="http://schemas.microsoft.com/office/drawing/2012/chart" uri="{CE6537A1-D6FC-4f65-9D91-7224C49458BB}"/>
                <c:ext xmlns:c16="http://schemas.microsoft.com/office/drawing/2014/chart" uri="{C3380CC4-5D6E-409C-BE32-E72D297353CC}">
                  <c16:uniqueId val="{0000000F-FF8B-43D7-9B8C-B0D5082CD426}"/>
                </c:ext>
              </c:extLst>
            </c:dLbl>
            <c:dLbl>
              <c:idx val="3"/>
              <c:layout>
                <c:manualLayout>
                  <c:x val="-2.54629629629629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8B-43D7-9B8C-B0D5082CD426}"/>
                </c:ext>
              </c:extLst>
            </c:dLbl>
            <c:dLbl>
              <c:idx val="4"/>
              <c:layout>
                <c:manualLayout>
                  <c:x val="-3.472222222222214E-2"/>
                  <c:y val="-6.92602352448431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8B-43D7-9B8C-B0D5082CD426}"/>
                </c:ext>
              </c:extLst>
            </c:dLbl>
            <c:dLbl>
              <c:idx val="5"/>
              <c:delete val="1"/>
              <c:extLst>
                <c:ext xmlns:c15="http://schemas.microsoft.com/office/drawing/2012/chart" uri="{CE6537A1-D6FC-4f65-9D91-7224C49458BB}"/>
                <c:ext xmlns:c16="http://schemas.microsoft.com/office/drawing/2014/chart" uri="{C3380CC4-5D6E-409C-BE32-E72D297353CC}">
                  <c16:uniqueId val="{00000012-FF8B-43D7-9B8C-B0D5082CD426}"/>
                </c:ext>
              </c:extLst>
            </c:dLbl>
            <c:dLbl>
              <c:idx val="6"/>
              <c:delete val="1"/>
              <c:extLst>
                <c:ext xmlns:c15="http://schemas.microsoft.com/office/drawing/2012/chart" uri="{CE6537A1-D6FC-4f65-9D91-7224C49458BB}"/>
                <c:ext xmlns:c16="http://schemas.microsoft.com/office/drawing/2014/chart" uri="{C3380CC4-5D6E-409C-BE32-E72D297353CC}">
                  <c16:uniqueId val="{00000013-FF8B-43D7-9B8C-B0D5082CD426}"/>
                </c:ext>
              </c:extLst>
            </c:dLbl>
            <c:dLbl>
              <c:idx val="7"/>
              <c:delete val="1"/>
              <c:extLst>
                <c:ext xmlns:c15="http://schemas.microsoft.com/office/drawing/2012/chart" uri="{CE6537A1-D6FC-4f65-9D91-7224C49458BB}"/>
                <c:ext xmlns:c16="http://schemas.microsoft.com/office/drawing/2014/chart" uri="{C3380CC4-5D6E-409C-BE32-E72D297353CC}">
                  <c16:uniqueId val="{00000014-FF8B-43D7-9B8C-B0D5082CD426}"/>
                </c:ext>
              </c:extLst>
            </c:dLbl>
            <c:dLbl>
              <c:idx val="8"/>
              <c:delete val="1"/>
              <c:extLst>
                <c:ext xmlns:c15="http://schemas.microsoft.com/office/drawing/2012/chart" uri="{CE6537A1-D6FC-4f65-9D91-7224C49458BB}"/>
                <c:ext xmlns:c16="http://schemas.microsoft.com/office/drawing/2014/chart" uri="{C3380CC4-5D6E-409C-BE32-E72D297353CC}">
                  <c16:uniqueId val="{00000015-FF8B-43D7-9B8C-B0D5082CD426}"/>
                </c:ext>
              </c:extLst>
            </c:dLbl>
            <c:dLbl>
              <c:idx val="9"/>
              <c:delete val="1"/>
              <c:extLst>
                <c:ext xmlns:c15="http://schemas.microsoft.com/office/drawing/2012/chart" uri="{CE6537A1-D6FC-4f65-9D91-7224C49458BB}"/>
                <c:ext xmlns:c16="http://schemas.microsoft.com/office/drawing/2014/chart" uri="{C3380CC4-5D6E-409C-BE32-E72D297353CC}">
                  <c16:uniqueId val="{00000016-FF8B-43D7-9B8C-B0D5082CD426}"/>
                </c:ext>
              </c:extLst>
            </c:dLbl>
            <c:dLbl>
              <c:idx val="10"/>
              <c:delete val="1"/>
              <c:extLst>
                <c:ext xmlns:c15="http://schemas.microsoft.com/office/drawing/2012/chart" uri="{CE6537A1-D6FC-4f65-9D91-7224C49458BB}"/>
                <c:ext xmlns:c16="http://schemas.microsoft.com/office/drawing/2014/chart" uri="{C3380CC4-5D6E-409C-BE32-E72D297353CC}">
                  <c16:uniqueId val="{00000017-FF8B-43D7-9B8C-B0D5082CD426}"/>
                </c:ext>
              </c:extLst>
            </c:dLbl>
            <c:dLbl>
              <c:idx val="11"/>
              <c:delete val="1"/>
              <c:extLst>
                <c:ext xmlns:c15="http://schemas.microsoft.com/office/drawing/2012/chart" uri="{CE6537A1-D6FC-4f65-9D91-7224C49458BB}"/>
                <c:ext xmlns:c16="http://schemas.microsoft.com/office/drawing/2014/chart" uri="{C3380CC4-5D6E-409C-BE32-E72D297353CC}">
                  <c16:uniqueId val="{00000018-FF8B-43D7-9B8C-B0D5082CD426}"/>
                </c:ext>
              </c:extLst>
            </c:dLbl>
            <c:spPr>
              <a:noFill/>
              <a:ln>
                <a:noFill/>
              </a:ln>
              <a:effectLst/>
            </c:spPr>
            <c:txPr>
              <a:bodyPr/>
              <a:lstStyle/>
              <a:p>
                <a:pPr>
                  <a:defRPr>
                    <a:solidFill>
                      <a:srgbClr val="FF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工作表1!$C$2:$C$13</c:f>
              <c:numCache>
                <c:formatCode>0.0_ </c:formatCode>
                <c:ptCount val="12"/>
                <c:pt idx="0">
                  <c:v>69.44417834920624</c:v>
                </c:pt>
                <c:pt idx="1">
                  <c:v>45.109629366753168</c:v>
                </c:pt>
                <c:pt idx="2">
                  <c:v>48.711289772767451</c:v>
                </c:pt>
                <c:pt idx="3">
                  <c:v>46.752506927072147</c:v>
                </c:pt>
                <c:pt idx="4">
                  <c:v>68.037687413734048</c:v>
                </c:pt>
                <c:pt idx="5">
                  <c:v>90.422890210515902</c:v>
                </c:pt>
                <c:pt idx="6">
                  <c:v>28.19008136566784</c:v>
                </c:pt>
                <c:pt idx="7">
                  <c:v>13.614350444418008</c:v>
                </c:pt>
                <c:pt idx="8">
                  <c:v>21.967187864109277</c:v>
                </c:pt>
                <c:pt idx="9">
                  <c:v>45.655097700310883</c:v>
                </c:pt>
                <c:pt idx="10">
                  <c:v>44.306691875353508</c:v>
                </c:pt>
                <c:pt idx="11">
                  <c:v>43.97353368231596</c:v>
                </c:pt>
              </c:numCache>
            </c:numRef>
          </c:val>
          <c:extLst>
            <c:ext xmlns:c16="http://schemas.microsoft.com/office/drawing/2014/chart" uri="{C3380CC4-5D6E-409C-BE32-E72D297353CC}">
              <c16:uniqueId val="{00000019-FF8B-43D7-9B8C-B0D5082CD426}"/>
            </c:ext>
          </c:extLst>
        </c:ser>
        <c:ser>
          <c:idx val="2"/>
          <c:order val="2"/>
          <c:tx>
            <c:strRef>
              <c:f>工作表1!$D$1</c:f>
              <c:strCache>
                <c:ptCount val="1"/>
                <c:pt idx="0">
                  <c:v>40-59歲</c:v>
                </c:pt>
              </c:strCache>
            </c:strRef>
          </c:tx>
          <c:spPr>
            <a:ln w="28575" cmpd="sng">
              <a:solidFill>
                <a:schemeClr val="accent3">
                  <a:lumMod val="60000"/>
                  <a:lumOff val="40000"/>
                </a:schemeClr>
              </a:solidFill>
              <a:prstDash val="solid"/>
            </a:ln>
          </c:spPr>
          <c:marker>
            <c:symbol val="none"/>
          </c:marker>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工作表1!$D$2:$D$13</c:f>
              <c:numCache>
                <c:formatCode>0.0_ </c:formatCode>
                <c:ptCount val="12"/>
                <c:pt idx="0">
                  <c:v>36.681245728079254</c:v>
                </c:pt>
                <c:pt idx="1">
                  <c:v>49.046669657544911</c:v>
                </c:pt>
                <c:pt idx="2">
                  <c:v>53.242463101177442</c:v>
                </c:pt>
                <c:pt idx="3">
                  <c:v>47.379789857785504</c:v>
                </c:pt>
                <c:pt idx="4">
                  <c:v>63.528997942228912</c:v>
                </c:pt>
                <c:pt idx="5">
                  <c:v>75.948497159770213</c:v>
                </c:pt>
                <c:pt idx="6">
                  <c:v>29.999359807816102</c:v>
                </c:pt>
                <c:pt idx="7">
                  <c:v>13.498917837488337</c:v>
                </c:pt>
                <c:pt idx="8">
                  <c:v>14.451121817487039</c:v>
                </c:pt>
                <c:pt idx="9">
                  <c:v>44.912922694538018</c:v>
                </c:pt>
                <c:pt idx="10">
                  <c:v>40.729735478533975</c:v>
                </c:pt>
                <c:pt idx="11">
                  <c:v>44.018204335375685</c:v>
                </c:pt>
              </c:numCache>
            </c:numRef>
          </c:val>
          <c:extLst>
            <c:ext xmlns:c16="http://schemas.microsoft.com/office/drawing/2014/chart" uri="{C3380CC4-5D6E-409C-BE32-E72D297353CC}">
              <c16:uniqueId val="{0000001A-FF8B-43D7-9B8C-B0D5082CD426}"/>
            </c:ext>
          </c:extLst>
        </c:ser>
        <c:ser>
          <c:idx val="3"/>
          <c:order val="3"/>
          <c:tx>
            <c:strRef>
              <c:f>工作表1!$E$1</c:f>
              <c:strCache>
                <c:ptCount val="1"/>
                <c:pt idx="0">
                  <c:v>65歲及以上</c:v>
                </c:pt>
              </c:strCache>
            </c:strRef>
          </c:tx>
          <c:spPr>
            <a:ln w="50800"/>
          </c:spPr>
          <c:marker>
            <c:symbol val="none"/>
          </c:marker>
          <c:dLbls>
            <c:dLbl>
              <c:idx val="0"/>
              <c:layout>
                <c:manualLayout>
                  <c:x val="2.5462962962962962E-2"/>
                  <c:y val="0.104575163398692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F8B-43D7-9B8C-B0D5082CD426}"/>
                </c:ext>
              </c:extLst>
            </c:dLbl>
            <c:dLbl>
              <c:idx val="1"/>
              <c:delete val="1"/>
              <c:extLst>
                <c:ext xmlns:c15="http://schemas.microsoft.com/office/drawing/2012/chart" uri="{CE6537A1-D6FC-4f65-9D91-7224C49458BB}"/>
                <c:ext xmlns:c16="http://schemas.microsoft.com/office/drawing/2014/chart" uri="{C3380CC4-5D6E-409C-BE32-E72D297353CC}">
                  <c16:uniqueId val="{0000001C-FF8B-43D7-9B8C-B0D5082CD426}"/>
                </c:ext>
              </c:extLst>
            </c:dLbl>
            <c:dLbl>
              <c:idx val="2"/>
              <c:layout>
                <c:manualLayout>
                  <c:x val="-1.8518518518518517E-2"/>
                  <c:y val="4.0889988569334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F8B-43D7-9B8C-B0D5082CD426}"/>
                </c:ext>
              </c:extLst>
            </c:dLbl>
            <c:dLbl>
              <c:idx val="3"/>
              <c:layout>
                <c:manualLayout>
                  <c:x val="-8.7962962962962965E-2"/>
                  <c:y val="-6.03224596925384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F8B-43D7-9B8C-B0D5082CD426}"/>
                </c:ext>
              </c:extLst>
            </c:dLbl>
            <c:dLbl>
              <c:idx val="4"/>
              <c:layout>
                <c:manualLayout>
                  <c:x val="-7.1759259259259259E-2"/>
                  <c:y val="-9.1503267973856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F8B-43D7-9B8C-B0D5082CD426}"/>
                </c:ext>
              </c:extLst>
            </c:dLbl>
            <c:dLbl>
              <c:idx val="5"/>
              <c:layout>
                <c:manualLayout>
                  <c:x val="-2.3148148148148147E-2"/>
                  <c:y val="-0.108932461873638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F8B-43D7-9B8C-B0D5082CD426}"/>
                </c:ext>
              </c:extLst>
            </c:dLbl>
            <c:dLbl>
              <c:idx val="6"/>
              <c:delete val="1"/>
              <c:extLst>
                <c:ext xmlns:c15="http://schemas.microsoft.com/office/drawing/2012/chart" uri="{CE6537A1-D6FC-4f65-9D91-7224C49458BB}"/>
                <c:ext xmlns:c16="http://schemas.microsoft.com/office/drawing/2014/chart" uri="{C3380CC4-5D6E-409C-BE32-E72D297353CC}">
                  <c16:uniqueId val="{00000021-FF8B-43D7-9B8C-B0D5082CD426}"/>
                </c:ext>
              </c:extLst>
            </c:dLbl>
            <c:dLbl>
              <c:idx val="7"/>
              <c:layout>
                <c:manualLayout>
                  <c:x val="5.0925925925925923E-2"/>
                  <c:y val="-0.10021786492374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F8B-43D7-9B8C-B0D5082CD426}"/>
                </c:ext>
              </c:extLst>
            </c:dLbl>
            <c:dLbl>
              <c:idx val="8"/>
              <c:delete val="1"/>
              <c:extLst>
                <c:ext xmlns:c15="http://schemas.microsoft.com/office/drawing/2012/chart" uri="{CE6537A1-D6FC-4f65-9D91-7224C49458BB}"/>
                <c:ext xmlns:c16="http://schemas.microsoft.com/office/drawing/2014/chart" uri="{C3380CC4-5D6E-409C-BE32-E72D297353CC}">
                  <c16:uniqueId val="{00000023-FF8B-43D7-9B8C-B0D5082CD426}"/>
                </c:ext>
              </c:extLst>
            </c:dLbl>
            <c:dLbl>
              <c:idx val="9"/>
              <c:layout>
                <c:manualLayout>
                  <c:x val="7.6388888888888895E-2"/>
                  <c:y val="-2.1786492374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F8B-43D7-9B8C-B0D5082CD426}"/>
                </c:ext>
              </c:extLst>
            </c:dLbl>
            <c:dLbl>
              <c:idx val="10"/>
              <c:layout>
                <c:manualLayout>
                  <c:x val="7.6388888888888895E-2"/>
                  <c:y val="3.6646844787267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F8B-43D7-9B8C-B0D5082CD426}"/>
                </c:ext>
              </c:extLst>
            </c:dLbl>
            <c:dLbl>
              <c:idx val="11"/>
              <c:delete val="1"/>
              <c:extLst>
                <c:ext xmlns:c15="http://schemas.microsoft.com/office/drawing/2012/chart" uri="{CE6537A1-D6FC-4f65-9D91-7224C49458BB}"/>
                <c:ext xmlns:c16="http://schemas.microsoft.com/office/drawing/2014/chart" uri="{C3380CC4-5D6E-409C-BE32-E72D297353CC}">
                  <c16:uniqueId val="{00000026-FF8B-43D7-9B8C-B0D5082CD42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工作表1!$A$2:$A$13</c:f>
              <c:strCache>
                <c:ptCount val="12"/>
                <c:pt idx="0">
                  <c:v>電影</c:v>
                </c:pt>
                <c:pt idx="1">
                  <c:v>廣播</c:v>
                </c:pt>
                <c:pt idx="2">
                  <c:v>報紙</c:v>
                </c:pt>
                <c:pt idx="3">
                  <c:v>雜誌</c:v>
                </c:pt>
                <c:pt idx="4">
                  <c:v>書籍</c:v>
                </c:pt>
                <c:pt idx="5">
                  <c:v>數位閱讀</c:v>
                </c:pt>
                <c:pt idx="6">
                  <c:v>戲劇戲曲舞蹈</c:v>
                </c:pt>
                <c:pt idx="7">
                  <c:v>古典與傳統音樂</c:v>
                </c:pt>
                <c:pt idx="8">
                  <c:v>流行音樂</c:v>
                </c:pt>
                <c:pt idx="9">
                  <c:v>視覺藝術</c:v>
                </c:pt>
                <c:pt idx="10">
                  <c:v>博物館</c:v>
                </c:pt>
                <c:pt idx="11">
                  <c:v>文藝民俗節慶活動</c:v>
                </c:pt>
              </c:strCache>
            </c:strRef>
          </c:cat>
          <c:val>
            <c:numRef>
              <c:f>工作表1!$E$2:$E$13</c:f>
              <c:numCache>
                <c:formatCode>0.0_ </c:formatCode>
                <c:ptCount val="12"/>
                <c:pt idx="0">
                  <c:v>12.11126943072804</c:v>
                </c:pt>
                <c:pt idx="1">
                  <c:v>38.264718412179285</c:v>
                </c:pt>
                <c:pt idx="2">
                  <c:v>54.676189334839854</c:v>
                </c:pt>
                <c:pt idx="3">
                  <c:v>39.845398218645357</c:v>
                </c:pt>
                <c:pt idx="4">
                  <c:v>46.37349510008054</c:v>
                </c:pt>
                <c:pt idx="5">
                  <c:v>38.483629787545141</c:v>
                </c:pt>
                <c:pt idx="6">
                  <c:v>25.970506689574023</c:v>
                </c:pt>
                <c:pt idx="7">
                  <c:v>13.538507485971692</c:v>
                </c:pt>
                <c:pt idx="8">
                  <c:v>12.550079806082815</c:v>
                </c:pt>
                <c:pt idx="9">
                  <c:v>32.761997057158624</c:v>
                </c:pt>
                <c:pt idx="10">
                  <c:v>30.451733564501705</c:v>
                </c:pt>
                <c:pt idx="11">
                  <c:v>34.290019456858694</c:v>
                </c:pt>
              </c:numCache>
            </c:numRef>
          </c:val>
          <c:extLst>
            <c:ext xmlns:c16="http://schemas.microsoft.com/office/drawing/2014/chart" uri="{C3380CC4-5D6E-409C-BE32-E72D297353CC}">
              <c16:uniqueId val="{00000027-FF8B-43D7-9B8C-B0D5082CD426}"/>
            </c:ext>
          </c:extLst>
        </c:ser>
        <c:dLbls>
          <c:showLegendKey val="0"/>
          <c:showVal val="0"/>
          <c:showCatName val="0"/>
          <c:showSerName val="0"/>
          <c:showPercent val="0"/>
          <c:showBubbleSize val="0"/>
        </c:dLbls>
        <c:axId val="121818112"/>
        <c:axId val="122114816"/>
      </c:radarChart>
      <c:catAx>
        <c:axId val="121818112"/>
        <c:scaling>
          <c:orientation val="minMax"/>
        </c:scaling>
        <c:delete val="0"/>
        <c:axPos val="b"/>
        <c:majorGridlines/>
        <c:numFmt formatCode="General" sourceLinked="0"/>
        <c:majorTickMark val="out"/>
        <c:minorTickMark val="none"/>
        <c:tickLblPos val="nextTo"/>
        <c:crossAx val="122114816"/>
        <c:crosses val="autoZero"/>
        <c:auto val="1"/>
        <c:lblAlgn val="ctr"/>
        <c:lblOffset val="100"/>
        <c:noMultiLvlLbl val="0"/>
      </c:catAx>
      <c:valAx>
        <c:axId val="122114816"/>
        <c:scaling>
          <c:orientation val="minMax"/>
        </c:scaling>
        <c:delete val="0"/>
        <c:axPos val="l"/>
        <c:majorGridlines>
          <c:spPr>
            <a:ln>
              <a:solidFill>
                <a:schemeClr val="bg1">
                  <a:lumMod val="85000"/>
                </a:schemeClr>
              </a:solidFill>
            </a:ln>
          </c:spPr>
        </c:majorGridlines>
        <c:numFmt formatCode="0.0_ " sourceLinked="1"/>
        <c:majorTickMark val="cross"/>
        <c:minorTickMark val="none"/>
        <c:tickLblPos val="none"/>
        <c:spPr>
          <a:ln>
            <a:solidFill>
              <a:schemeClr val="bg1">
                <a:lumMod val="85000"/>
                <a:alpha val="70000"/>
              </a:schemeClr>
            </a:solidFill>
          </a:ln>
        </c:spPr>
        <c:crossAx val="121818112"/>
        <c:crosses val="autoZero"/>
        <c:crossBetween val="between"/>
      </c:valAx>
    </c:plotArea>
    <c:legend>
      <c:legendPos val="r"/>
      <c:layout>
        <c:manualLayout>
          <c:xMode val="edge"/>
          <c:yMode val="edge"/>
          <c:x val="0.78935185185185186"/>
          <c:y val="4.0363500017043322E-2"/>
          <c:w val="0.15509259259259259"/>
          <c:h val="0.40364072672734091"/>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72F05-F6AF-4BB6-8F7F-13A28B3F091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TW" altLang="en-US"/>
        </a:p>
      </dgm:t>
    </dgm:pt>
    <dgm:pt modelId="{B988ED9B-59FB-497C-B1EB-15FB7C5E6265}">
      <dgm:prSet phldrT="[文字]" custT="1"/>
      <dgm:spPr/>
      <dgm:t>
        <a:bodyPr/>
        <a:lstStyle/>
        <a:p>
          <a:r>
            <a:rPr lang="zh-TW" altLang="en-US" sz="2800" b="1" dirty="0" smtClean="0">
              <a:solidFill>
                <a:schemeClr val="tx2"/>
              </a:solidFill>
              <a:latin typeface="標楷體" panose="03000509000000000000" pitchFamily="65" charset="-120"/>
              <a:ea typeface="標楷體" panose="03000509000000000000" pitchFamily="65" charset="-120"/>
            </a:rPr>
            <a:t>一、緣由說明</a:t>
          </a:r>
          <a:endParaRPr lang="zh-TW" altLang="en-US" sz="2800" b="1" dirty="0">
            <a:solidFill>
              <a:schemeClr val="tx2"/>
            </a:solidFill>
            <a:latin typeface="標楷體" panose="03000509000000000000" pitchFamily="65" charset="-120"/>
            <a:ea typeface="標楷體" panose="03000509000000000000" pitchFamily="65" charset="-120"/>
          </a:endParaRPr>
        </a:p>
      </dgm:t>
    </dgm:pt>
    <dgm:pt modelId="{09C0369B-E73A-40F2-A475-8D558C3EA7A7}" type="parTrans" cxnId="{9CF19846-D7A4-4F70-8D50-1807B44BDD65}">
      <dgm:prSet/>
      <dgm:spPr/>
      <dgm:t>
        <a:bodyPr/>
        <a:lstStyle/>
        <a:p>
          <a:endParaRPr lang="zh-TW" altLang="en-US" sz="2400" b="1">
            <a:solidFill>
              <a:schemeClr val="tx2"/>
            </a:solidFill>
          </a:endParaRPr>
        </a:p>
      </dgm:t>
    </dgm:pt>
    <dgm:pt modelId="{3F597617-AD2A-4A96-8D53-ABDACEE13035}" type="sibTrans" cxnId="{9CF19846-D7A4-4F70-8D50-1807B44BDD65}">
      <dgm:prSet/>
      <dgm:spPr/>
      <dgm:t>
        <a:bodyPr/>
        <a:lstStyle/>
        <a:p>
          <a:endParaRPr lang="zh-TW" altLang="en-US" sz="2400" b="1">
            <a:solidFill>
              <a:schemeClr val="tx2"/>
            </a:solidFill>
          </a:endParaRPr>
        </a:p>
      </dgm:t>
    </dgm:pt>
    <dgm:pt modelId="{A7911F4A-3D59-47BF-A1C7-DEF8A2DD3A94}">
      <dgm:prSet phldrT="[文字]" custT="1"/>
      <dgm:spPr/>
      <dgm:t>
        <a:bodyPr/>
        <a:lstStyle/>
        <a:p>
          <a:r>
            <a:rPr kumimoji="0" lang="zh-TW" altLang="en-US" sz="2800" b="1" i="0" u="none" strike="noStrike" cap="none" spc="0" normalizeH="0" baseline="0" noProof="0" dirty="0" smtClean="0">
              <a:ln>
                <a:noFill/>
              </a:ln>
              <a:solidFill>
                <a:schemeClr val="tx2"/>
              </a:solidFill>
              <a:effectLst/>
              <a:uLnTx/>
              <a:uFillTx/>
              <a:latin typeface="標楷體" pitchFamily="65" charset="-120"/>
              <a:ea typeface="標楷體" pitchFamily="65" charset="-120"/>
            </a:rPr>
            <a:t>二</a:t>
          </a:r>
          <a:r>
            <a:rPr lang="zh-TW" altLang="en-US" sz="2800" b="1" dirty="0" smtClean="0">
              <a:solidFill>
                <a:schemeClr val="tx2"/>
              </a:solidFill>
              <a:latin typeface="新細明體" panose="02020500000000000000" pitchFamily="18" charset="-120"/>
              <a:ea typeface="新細明體" panose="02020500000000000000" pitchFamily="18" charset="-120"/>
            </a:rPr>
            <a:t>、</a:t>
          </a:r>
          <a:r>
            <a:rPr kumimoji="0" lang="zh-TW" altLang="zh-TW" sz="2800" b="1" i="0" u="none" strike="noStrike" cap="none" spc="0" normalizeH="0" baseline="0" noProof="0" dirty="0" smtClean="0">
              <a:ln>
                <a:noFill/>
              </a:ln>
              <a:solidFill>
                <a:schemeClr val="tx2"/>
              </a:solidFill>
              <a:effectLst/>
              <a:uLnTx/>
              <a:uFillTx/>
              <a:latin typeface="標楷體" pitchFamily="65" charset="-120"/>
              <a:ea typeface="標楷體" pitchFamily="65" charset="-120"/>
            </a:rPr>
            <a:t>文化統計</a:t>
          </a:r>
          <a:r>
            <a:rPr kumimoji="0" lang="zh-TW" altLang="en-US" sz="2800" b="1" i="0" u="none" strike="noStrike" cap="none" spc="0" normalizeH="0" baseline="0" noProof="0" dirty="0" smtClean="0">
              <a:ln>
                <a:noFill/>
              </a:ln>
              <a:solidFill>
                <a:schemeClr val="tx2"/>
              </a:solidFill>
              <a:effectLst/>
              <a:uLnTx/>
              <a:uFillTx/>
              <a:latin typeface="標楷體" pitchFamily="65" charset="-120"/>
              <a:ea typeface="標楷體" pitchFamily="65" charset="-120"/>
            </a:rPr>
            <a:t>數字觀察</a:t>
          </a:r>
          <a:r>
            <a:rPr kumimoji="0" lang="en-US" altLang="zh-TW" sz="2800" b="1" i="0" u="none" strike="noStrike" cap="none" spc="0" normalizeH="0" baseline="0" noProof="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cap="none" spc="0" normalizeH="0" baseline="0" noProof="0" dirty="0" smtClean="0">
              <a:ln>
                <a:noFill/>
              </a:ln>
              <a:solidFill>
                <a:schemeClr val="tx2"/>
              </a:solidFill>
              <a:effectLst/>
              <a:uLnTx/>
              <a:uFillTx/>
              <a:latin typeface="標楷體" pitchFamily="65" charset="-120"/>
              <a:ea typeface="標楷體" pitchFamily="65" charset="-120"/>
            </a:rPr>
            <a:t>人力概況</a:t>
          </a:r>
          <a:endParaRPr lang="zh-TW" altLang="en-US" sz="2800" b="1" dirty="0">
            <a:solidFill>
              <a:schemeClr val="tx2"/>
            </a:solidFill>
          </a:endParaRPr>
        </a:p>
      </dgm:t>
    </dgm:pt>
    <dgm:pt modelId="{BED2766E-D2AD-4B3B-98B9-44072D02F002}" type="parTrans" cxnId="{C3315A5B-AD57-4341-A150-632F2FC3AE17}">
      <dgm:prSet/>
      <dgm:spPr/>
      <dgm:t>
        <a:bodyPr/>
        <a:lstStyle/>
        <a:p>
          <a:endParaRPr lang="zh-TW" altLang="en-US" sz="2400" b="1">
            <a:solidFill>
              <a:schemeClr val="tx2"/>
            </a:solidFill>
          </a:endParaRPr>
        </a:p>
      </dgm:t>
    </dgm:pt>
    <dgm:pt modelId="{5E923D6D-5F7F-4B3E-B016-CA482BE464C3}" type="sibTrans" cxnId="{C3315A5B-AD57-4341-A150-632F2FC3AE17}">
      <dgm:prSet/>
      <dgm:spPr/>
      <dgm:t>
        <a:bodyPr/>
        <a:lstStyle/>
        <a:p>
          <a:endParaRPr lang="zh-TW" altLang="en-US" sz="2400" b="1">
            <a:solidFill>
              <a:schemeClr val="tx2"/>
            </a:solidFill>
          </a:endParaRPr>
        </a:p>
      </dgm:t>
    </dgm:pt>
    <dgm:pt modelId="{FA694A9A-B57D-42B2-8A90-1B069F3F032D}">
      <dgm:prSet phldrT="[文字]" custT="1"/>
      <dgm:spPr/>
      <dgm:t>
        <a:bodyPr/>
        <a:lstStyle/>
        <a:p>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三、</a:t>
          </a:r>
          <a:r>
            <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2015/2016</a:t>
          </a:r>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年文化消費調查數字觀察</a:t>
          </a:r>
          <a:endPar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endParaRPr>
        </a:p>
        <a:p>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  </a:t>
          </a:r>
          <a:r>
            <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一</a:t>
          </a:r>
          <a:r>
            <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各類藝文活動參與者結構</a:t>
          </a:r>
          <a:endPar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endParaRPr>
        </a:p>
        <a:p>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  </a:t>
          </a:r>
          <a:r>
            <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cap="none" spc="0" normalizeH="0" baseline="0" dirty="0" smtClean="0">
              <a:ln>
                <a:noFill/>
              </a:ln>
              <a:solidFill>
                <a:schemeClr val="tx2"/>
              </a:solidFill>
              <a:effectLst/>
              <a:uLnTx/>
              <a:uFillTx/>
              <a:latin typeface="標楷體" pitchFamily="65" charset="-120"/>
              <a:ea typeface="標楷體" pitchFamily="65" charset="-120"/>
            </a:rPr>
            <a:t>二</a:t>
          </a:r>
          <a:r>
            <a:rPr kumimoji="0" lang="en-US"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zh-TW" sz="2800" b="1" i="0" u="none" strike="noStrike" cap="none" spc="0" normalizeH="0" baseline="0" dirty="0" smtClean="0">
              <a:ln>
                <a:noFill/>
              </a:ln>
              <a:solidFill>
                <a:schemeClr val="tx2"/>
              </a:solidFill>
              <a:effectLst/>
              <a:uLnTx/>
              <a:uFillTx/>
              <a:latin typeface="標楷體" pitchFamily="65" charset="-120"/>
              <a:ea typeface="標楷體" pitchFamily="65" charset="-120"/>
            </a:rPr>
            <a:t>付費、數位與深層參與</a:t>
          </a:r>
        </a:p>
      </dgm:t>
    </dgm:pt>
    <dgm:pt modelId="{7F77822C-8085-4365-AE1F-515753C25602}" type="parTrans" cxnId="{98860511-3F42-4530-84ED-C26C78E9D0AC}">
      <dgm:prSet/>
      <dgm:spPr/>
      <dgm:t>
        <a:bodyPr/>
        <a:lstStyle/>
        <a:p>
          <a:endParaRPr lang="zh-TW" altLang="en-US" sz="2400" b="1">
            <a:solidFill>
              <a:schemeClr val="tx2"/>
            </a:solidFill>
          </a:endParaRPr>
        </a:p>
      </dgm:t>
    </dgm:pt>
    <dgm:pt modelId="{C13F19FB-2CF7-4A59-AA47-C2CF7676D5D7}" type="sibTrans" cxnId="{98860511-3F42-4530-84ED-C26C78E9D0AC}">
      <dgm:prSet/>
      <dgm:spPr/>
      <dgm:t>
        <a:bodyPr/>
        <a:lstStyle/>
        <a:p>
          <a:endParaRPr lang="zh-TW" altLang="en-US" sz="2400" b="1">
            <a:solidFill>
              <a:schemeClr val="tx2"/>
            </a:solidFill>
          </a:endParaRPr>
        </a:p>
      </dgm:t>
    </dgm:pt>
    <dgm:pt modelId="{2BC902EC-8DDD-4CE7-A521-BF0E5A8B1C5D}" type="pres">
      <dgm:prSet presAssocID="{0ED72F05-F6AF-4BB6-8F7F-13A28B3F0910}" presName="vert0" presStyleCnt="0">
        <dgm:presLayoutVars>
          <dgm:dir/>
          <dgm:animOne val="branch"/>
          <dgm:animLvl val="lvl"/>
        </dgm:presLayoutVars>
      </dgm:prSet>
      <dgm:spPr/>
      <dgm:t>
        <a:bodyPr/>
        <a:lstStyle/>
        <a:p>
          <a:endParaRPr lang="zh-TW" altLang="en-US"/>
        </a:p>
      </dgm:t>
    </dgm:pt>
    <dgm:pt modelId="{58B04B6D-F38A-4A41-93AB-CCEF3DD7E8E2}" type="pres">
      <dgm:prSet presAssocID="{B988ED9B-59FB-497C-B1EB-15FB7C5E6265}" presName="thickLine" presStyleLbl="alignNode1" presStyleIdx="0" presStyleCnt="3"/>
      <dgm:spPr/>
    </dgm:pt>
    <dgm:pt modelId="{2A953603-EF48-4F9E-AB52-B03201390B95}" type="pres">
      <dgm:prSet presAssocID="{B988ED9B-59FB-497C-B1EB-15FB7C5E6265}" presName="horz1" presStyleCnt="0"/>
      <dgm:spPr/>
    </dgm:pt>
    <dgm:pt modelId="{72DEDA72-F6AD-450C-B1FB-A61F1F2D84AE}" type="pres">
      <dgm:prSet presAssocID="{B988ED9B-59FB-497C-B1EB-15FB7C5E6265}" presName="tx1" presStyleLbl="revTx" presStyleIdx="0" presStyleCnt="3"/>
      <dgm:spPr/>
      <dgm:t>
        <a:bodyPr/>
        <a:lstStyle/>
        <a:p>
          <a:endParaRPr lang="zh-TW" altLang="en-US"/>
        </a:p>
      </dgm:t>
    </dgm:pt>
    <dgm:pt modelId="{B5F4B431-2AC3-4C03-BEA3-081B75541874}" type="pres">
      <dgm:prSet presAssocID="{B988ED9B-59FB-497C-B1EB-15FB7C5E6265}" presName="vert1" presStyleCnt="0"/>
      <dgm:spPr/>
    </dgm:pt>
    <dgm:pt modelId="{64FBE5A1-F9C3-4FBA-B02B-A943D5AD813F}" type="pres">
      <dgm:prSet presAssocID="{A7911F4A-3D59-47BF-A1C7-DEF8A2DD3A94}" presName="thickLine" presStyleLbl="alignNode1" presStyleIdx="1" presStyleCnt="3"/>
      <dgm:spPr/>
    </dgm:pt>
    <dgm:pt modelId="{56A67B83-D40F-431C-AAAB-6CB9DFA25A39}" type="pres">
      <dgm:prSet presAssocID="{A7911F4A-3D59-47BF-A1C7-DEF8A2DD3A94}" presName="horz1" presStyleCnt="0"/>
      <dgm:spPr/>
    </dgm:pt>
    <dgm:pt modelId="{716621EF-1C3F-4E83-9D4F-7339F2523C25}" type="pres">
      <dgm:prSet presAssocID="{A7911F4A-3D59-47BF-A1C7-DEF8A2DD3A94}" presName="tx1" presStyleLbl="revTx" presStyleIdx="1" presStyleCnt="3"/>
      <dgm:spPr/>
      <dgm:t>
        <a:bodyPr/>
        <a:lstStyle/>
        <a:p>
          <a:endParaRPr lang="zh-TW" altLang="en-US"/>
        </a:p>
      </dgm:t>
    </dgm:pt>
    <dgm:pt modelId="{45006A28-23B4-4D43-BE36-97718CEB0BDF}" type="pres">
      <dgm:prSet presAssocID="{A7911F4A-3D59-47BF-A1C7-DEF8A2DD3A94}" presName="vert1" presStyleCnt="0"/>
      <dgm:spPr/>
    </dgm:pt>
    <dgm:pt modelId="{4D9FD9DA-4520-49D6-AD42-4491751E8F18}" type="pres">
      <dgm:prSet presAssocID="{FA694A9A-B57D-42B2-8A90-1B069F3F032D}" presName="thickLine" presStyleLbl="alignNode1" presStyleIdx="2" presStyleCnt="3"/>
      <dgm:spPr/>
    </dgm:pt>
    <dgm:pt modelId="{DEAAC046-32F1-4AA9-8A79-1E1B6755FA5C}" type="pres">
      <dgm:prSet presAssocID="{FA694A9A-B57D-42B2-8A90-1B069F3F032D}" presName="horz1" presStyleCnt="0"/>
      <dgm:spPr/>
    </dgm:pt>
    <dgm:pt modelId="{50629115-788E-4777-B709-D5D6C956ED82}" type="pres">
      <dgm:prSet presAssocID="{FA694A9A-B57D-42B2-8A90-1B069F3F032D}" presName="tx1" presStyleLbl="revTx" presStyleIdx="2" presStyleCnt="3"/>
      <dgm:spPr/>
      <dgm:t>
        <a:bodyPr/>
        <a:lstStyle/>
        <a:p>
          <a:endParaRPr lang="zh-TW" altLang="en-US"/>
        </a:p>
      </dgm:t>
    </dgm:pt>
    <dgm:pt modelId="{3BE3B577-D225-4957-A507-BEC6B4EFE548}" type="pres">
      <dgm:prSet presAssocID="{FA694A9A-B57D-42B2-8A90-1B069F3F032D}" presName="vert1" presStyleCnt="0"/>
      <dgm:spPr/>
    </dgm:pt>
  </dgm:ptLst>
  <dgm:cxnLst>
    <dgm:cxn modelId="{0A2749CC-2FB8-4C21-807E-A0809075C6B3}" type="presOf" srcId="{A7911F4A-3D59-47BF-A1C7-DEF8A2DD3A94}" destId="{716621EF-1C3F-4E83-9D4F-7339F2523C25}" srcOrd="0" destOrd="0" presId="urn:microsoft.com/office/officeart/2008/layout/LinedList"/>
    <dgm:cxn modelId="{C3315A5B-AD57-4341-A150-632F2FC3AE17}" srcId="{0ED72F05-F6AF-4BB6-8F7F-13A28B3F0910}" destId="{A7911F4A-3D59-47BF-A1C7-DEF8A2DD3A94}" srcOrd="1" destOrd="0" parTransId="{BED2766E-D2AD-4B3B-98B9-44072D02F002}" sibTransId="{5E923D6D-5F7F-4B3E-B016-CA482BE464C3}"/>
    <dgm:cxn modelId="{98860511-3F42-4530-84ED-C26C78E9D0AC}" srcId="{0ED72F05-F6AF-4BB6-8F7F-13A28B3F0910}" destId="{FA694A9A-B57D-42B2-8A90-1B069F3F032D}" srcOrd="2" destOrd="0" parTransId="{7F77822C-8085-4365-AE1F-515753C25602}" sibTransId="{C13F19FB-2CF7-4A59-AA47-C2CF7676D5D7}"/>
    <dgm:cxn modelId="{AA692E98-5FFD-4697-84BF-0D40AD0916C7}" type="presOf" srcId="{FA694A9A-B57D-42B2-8A90-1B069F3F032D}" destId="{50629115-788E-4777-B709-D5D6C956ED82}" srcOrd="0" destOrd="0" presId="urn:microsoft.com/office/officeart/2008/layout/LinedList"/>
    <dgm:cxn modelId="{0E2458A7-B3BD-4274-B2E1-324FF1360B43}" type="presOf" srcId="{B988ED9B-59FB-497C-B1EB-15FB7C5E6265}" destId="{72DEDA72-F6AD-450C-B1FB-A61F1F2D84AE}" srcOrd="0" destOrd="0" presId="urn:microsoft.com/office/officeart/2008/layout/LinedList"/>
    <dgm:cxn modelId="{51A34075-FA35-48DD-BD98-044217021A5C}" type="presOf" srcId="{0ED72F05-F6AF-4BB6-8F7F-13A28B3F0910}" destId="{2BC902EC-8DDD-4CE7-A521-BF0E5A8B1C5D}" srcOrd="0" destOrd="0" presId="urn:microsoft.com/office/officeart/2008/layout/LinedList"/>
    <dgm:cxn modelId="{9CF19846-D7A4-4F70-8D50-1807B44BDD65}" srcId="{0ED72F05-F6AF-4BB6-8F7F-13A28B3F0910}" destId="{B988ED9B-59FB-497C-B1EB-15FB7C5E6265}" srcOrd="0" destOrd="0" parTransId="{09C0369B-E73A-40F2-A475-8D558C3EA7A7}" sibTransId="{3F597617-AD2A-4A96-8D53-ABDACEE13035}"/>
    <dgm:cxn modelId="{DECAA2C2-BBF1-4A8C-83B4-36CEE52C573E}" type="presParOf" srcId="{2BC902EC-8DDD-4CE7-A521-BF0E5A8B1C5D}" destId="{58B04B6D-F38A-4A41-93AB-CCEF3DD7E8E2}" srcOrd="0" destOrd="0" presId="urn:microsoft.com/office/officeart/2008/layout/LinedList"/>
    <dgm:cxn modelId="{513FC022-C03F-493F-817E-CD93B24AA6C2}" type="presParOf" srcId="{2BC902EC-8DDD-4CE7-A521-BF0E5A8B1C5D}" destId="{2A953603-EF48-4F9E-AB52-B03201390B95}" srcOrd="1" destOrd="0" presId="urn:microsoft.com/office/officeart/2008/layout/LinedList"/>
    <dgm:cxn modelId="{99F2F3AB-6B24-4651-AF95-AD79E66DF81B}" type="presParOf" srcId="{2A953603-EF48-4F9E-AB52-B03201390B95}" destId="{72DEDA72-F6AD-450C-B1FB-A61F1F2D84AE}" srcOrd="0" destOrd="0" presId="urn:microsoft.com/office/officeart/2008/layout/LinedList"/>
    <dgm:cxn modelId="{A9AFCFFF-48BE-4795-8393-F4041BEE887C}" type="presParOf" srcId="{2A953603-EF48-4F9E-AB52-B03201390B95}" destId="{B5F4B431-2AC3-4C03-BEA3-081B75541874}" srcOrd="1" destOrd="0" presId="urn:microsoft.com/office/officeart/2008/layout/LinedList"/>
    <dgm:cxn modelId="{5399E781-5250-48C5-A1A7-2C12780E0AD8}" type="presParOf" srcId="{2BC902EC-8DDD-4CE7-A521-BF0E5A8B1C5D}" destId="{64FBE5A1-F9C3-4FBA-B02B-A943D5AD813F}" srcOrd="2" destOrd="0" presId="urn:microsoft.com/office/officeart/2008/layout/LinedList"/>
    <dgm:cxn modelId="{B1A0B092-EFD2-4410-825F-CD271777B40C}" type="presParOf" srcId="{2BC902EC-8DDD-4CE7-A521-BF0E5A8B1C5D}" destId="{56A67B83-D40F-431C-AAAB-6CB9DFA25A39}" srcOrd="3" destOrd="0" presId="urn:microsoft.com/office/officeart/2008/layout/LinedList"/>
    <dgm:cxn modelId="{AC593A61-ECFF-45DB-8E16-8DD4677946D0}" type="presParOf" srcId="{56A67B83-D40F-431C-AAAB-6CB9DFA25A39}" destId="{716621EF-1C3F-4E83-9D4F-7339F2523C25}" srcOrd="0" destOrd="0" presId="urn:microsoft.com/office/officeart/2008/layout/LinedList"/>
    <dgm:cxn modelId="{4BA12DD2-4ABF-486D-B227-4C7B53B8FA8F}" type="presParOf" srcId="{56A67B83-D40F-431C-AAAB-6CB9DFA25A39}" destId="{45006A28-23B4-4D43-BE36-97718CEB0BDF}" srcOrd="1" destOrd="0" presId="urn:microsoft.com/office/officeart/2008/layout/LinedList"/>
    <dgm:cxn modelId="{B86C2F96-8E39-4674-BF41-5CEFC7AA7164}" type="presParOf" srcId="{2BC902EC-8DDD-4CE7-A521-BF0E5A8B1C5D}" destId="{4D9FD9DA-4520-49D6-AD42-4491751E8F18}" srcOrd="4" destOrd="0" presId="urn:microsoft.com/office/officeart/2008/layout/LinedList"/>
    <dgm:cxn modelId="{55A9DFAC-4815-491C-8EDA-A42B96E19F8E}" type="presParOf" srcId="{2BC902EC-8DDD-4CE7-A521-BF0E5A8B1C5D}" destId="{DEAAC046-32F1-4AA9-8A79-1E1B6755FA5C}" srcOrd="5" destOrd="0" presId="urn:microsoft.com/office/officeart/2008/layout/LinedList"/>
    <dgm:cxn modelId="{ABB57818-5E1E-4049-A9BF-A9EF11C186CD}" type="presParOf" srcId="{DEAAC046-32F1-4AA9-8A79-1E1B6755FA5C}" destId="{50629115-788E-4777-B709-D5D6C956ED82}" srcOrd="0" destOrd="0" presId="urn:microsoft.com/office/officeart/2008/layout/LinedList"/>
    <dgm:cxn modelId="{4471F899-36F5-44BA-BA68-E2B35EE4D0DC}" type="presParOf" srcId="{DEAAC046-32F1-4AA9-8A79-1E1B6755FA5C}" destId="{3BE3B577-D225-4957-A507-BEC6B4EFE5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04B6D-F38A-4A41-93AB-CCEF3DD7E8E2}">
      <dsp:nvSpPr>
        <dsp:cNvPr id="0" name=""/>
        <dsp:cNvSpPr/>
      </dsp:nvSpPr>
      <dsp:spPr>
        <a:xfrm>
          <a:off x="0" y="1984"/>
          <a:ext cx="65763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EDA72-F6AD-450C-B1FB-A61F1F2D84AE}">
      <dsp:nvSpPr>
        <dsp:cNvPr id="0" name=""/>
        <dsp:cNvSpPr/>
      </dsp:nvSpPr>
      <dsp:spPr>
        <a:xfrm>
          <a:off x="0" y="1984"/>
          <a:ext cx="6576392"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TW" altLang="en-US" sz="2800" b="1" kern="1200" dirty="0" smtClean="0">
              <a:solidFill>
                <a:schemeClr val="tx2"/>
              </a:solidFill>
              <a:latin typeface="標楷體" panose="03000509000000000000" pitchFamily="65" charset="-120"/>
              <a:ea typeface="標楷體" panose="03000509000000000000" pitchFamily="65" charset="-120"/>
            </a:rPr>
            <a:t>一、緣由說明</a:t>
          </a:r>
          <a:endParaRPr lang="zh-TW" altLang="en-US" sz="2800" b="1" kern="1200" dirty="0">
            <a:solidFill>
              <a:schemeClr val="tx2"/>
            </a:solidFill>
            <a:latin typeface="標楷體" panose="03000509000000000000" pitchFamily="65" charset="-120"/>
            <a:ea typeface="標楷體" panose="03000509000000000000" pitchFamily="65" charset="-120"/>
          </a:endParaRPr>
        </a:p>
      </dsp:txBody>
      <dsp:txXfrm>
        <a:off x="0" y="1984"/>
        <a:ext cx="6576392" cy="1353343"/>
      </dsp:txXfrm>
    </dsp:sp>
    <dsp:sp modelId="{64FBE5A1-F9C3-4FBA-B02B-A943D5AD813F}">
      <dsp:nvSpPr>
        <dsp:cNvPr id="0" name=""/>
        <dsp:cNvSpPr/>
      </dsp:nvSpPr>
      <dsp:spPr>
        <a:xfrm>
          <a:off x="0" y="1355328"/>
          <a:ext cx="657639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621EF-1C3F-4E83-9D4F-7339F2523C25}">
      <dsp:nvSpPr>
        <dsp:cNvPr id="0" name=""/>
        <dsp:cNvSpPr/>
      </dsp:nvSpPr>
      <dsp:spPr>
        <a:xfrm>
          <a:off x="0" y="1355328"/>
          <a:ext cx="6576392"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kumimoji="0" lang="zh-TW" altLang="en-US" sz="2800" b="1" i="0" u="none" strike="noStrike" kern="1200" cap="none" spc="0" normalizeH="0" baseline="0" noProof="0" dirty="0" smtClean="0">
              <a:ln>
                <a:noFill/>
              </a:ln>
              <a:solidFill>
                <a:schemeClr val="tx2"/>
              </a:solidFill>
              <a:effectLst/>
              <a:uLnTx/>
              <a:uFillTx/>
              <a:latin typeface="標楷體" pitchFamily="65" charset="-120"/>
              <a:ea typeface="標楷體" pitchFamily="65" charset="-120"/>
            </a:rPr>
            <a:t>二</a:t>
          </a:r>
          <a:r>
            <a:rPr lang="zh-TW" altLang="en-US" sz="2800" b="1" kern="1200" dirty="0" smtClean="0">
              <a:solidFill>
                <a:schemeClr val="tx2"/>
              </a:solidFill>
              <a:latin typeface="新細明體" panose="02020500000000000000" pitchFamily="18" charset="-120"/>
              <a:ea typeface="新細明體" panose="02020500000000000000" pitchFamily="18" charset="-120"/>
            </a:rPr>
            <a:t>、</a:t>
          </a:r>
          <a:r>
            <a:rPr kumimoji="0" lang="zh-TW" altLang="zh-TW" sz="2800" b="1" i="0" u="none" strike="noStrike" kern="1200" cap="none" spc="0" normalizeH="0" baseline="0" noProof="0" dirty="0" smtClean="0">
              <a:ln>
                <a:noFill/>
              </a:ln>
              <a:solidFill>
                <a:schemeClr val="tx2"/>
              </a:solidFill>
              <a:effectLst/>
              <a:uLnTx/>
              <a:uFillTx/>
              <a:latin typeface="標楷體" pitchFamily="65" charset="-120"/>
              <a:ea typeface="標楷體" pitchFamily="65" charset="-120"/>
            </a:rPr>
            <a:t>文化統計</a:t>
          </a:r>
          <a:r>
            <a:rPr kumimoji="0" lang="zh-TW" altLang="en-US" sz="2800" b="1" i="0" u="none" strike="noStrike" kern="1200" cap="none" spc="0" normalizeH="0" baseline="0" noProof="0" dirty="0" smtClean="0">
              <a:ln>
                <a:noFill/>
              </a:ln>
              <a:solidFill>
                <a:schemeClr val="tx2"/>
              </a:solidFill>
              <a:effectLst/>
              <a:uLnTx/>
              <a:uFillTx/>
              <a:latin typeface="標楷體" pitchFamily="65" charset="-120"/>
              <a:ea typeface="標楷體" pitchFamily="65" charset="-120"/>
            </a:rPr>
            <a:t>數字觀察</a:t>
          </a:r>
          <a:r>
            <a:rPr kumimoji="0" lang="en-US" altLang="zh-TW" sz="2800" b="1" i="0" u="none" strike="noStrike" kern="1200" cap="none" spc="0" normalizeH="0" baseline="0" noProof="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kern="1200" cap="none" spc="0" normalizeH="0" baseline="0" noProof="0" dirty="0" smtClean="0">
              <a:ln>
                <a:noFill/>
              </a:ln>
              <a:solidFill>
                <a:schemeClr val="tx2"/>
              </a:solidFill>
              <a:effectLst/>
              <a:uLnTx/>
              <a:uFillTx/>
              <a:latin typeface="標楷體" pitchFamily="65" charset="-120"/>
              <a:ea typeface="標楷體" pitchFamily="65" charset="-120"/>
            </a:rPr>
            <a:t>人力概況</a:t>
          </a:r>
          <a:endParaRPr lang="zh-TW" altLang="en-US" sz="2800" b="1" kern="1200" dirty="0">
            <a:solidFill>
              <a:schemeClr val="tx2"/>
            </a:solidFill>
          </a:endParaRPr>
        </a:p>
      </dsp:txBody>
      <dsp:txXfrm>
        <a:off x="0" y="1355328"/>
        <a:ext cx="6576392" cy="1353343"/>
      </dsp:txXfrm>
    </dsp:sp>
    <dsp:sp modelId="{4D9FD9DA-4520-49D6-AD42-4491751E8F18}">
      <dsp:nvSpPr>
        <dsp:cNvPr id="0" name=""/>
        <dsp:cNvSpPr/>
      </dsp:nvSpPr>
      <dsp:spPr>
        <a:xfrm>
          <a:off x="0" y="2708671"/>
          <a:ext cx="657639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29115-788E-4777-B709-D5D6C956ED82}">
      <dsp:nvSpPr>
        <dsp:cNvPr id="0" name=""/>
        <dsp:cNvSpPr/>
      </dsp:nvSpPr>
      <dsp:spPr>
        <a:xfrm>
          <a:off x="0" y="2708671"/>
          <a:ext cx="6576392"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三、</a:t>
          </a:r>
          <a:r>
            <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2015/2016</a:t>
          </a: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年文化消費調查數字觀察</a:t>
          </a:r>
          <a:endPar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endParaRPr>
        </a:p>
        <a:p>
          <a:pPr lvl="0" algn="l" defTabSz="1244600">
            <a:lnSpc>
              <a:spcPct val="90000"/>
            </a:lnSpc>
            <a:spcBef>
              <a:spcPct val="0"/>
            </a:spcBef>
            <a:spcAft>
              <a:spcPct val="35000"/>
            </a:spcAft>
          </a:pP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  </a:t>
          </a:r>
          <a:r>
            <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一</a:t>
          </a:r>
          <a:r>
            <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各類藝文活動參與者結構</a:t>
          </a:r>
          <a:endPar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endParaRPr>
        </a:p>
        <a:p>
          <a:pPr lvl="0" algn="l" defTabSz="1244600">
            <a:lnSpc>
              <a:spcPct val="90000"/>
            </a:lnSpc>
            <a:spcBef>
              <a:spcPct val="0"/>
            </a:spcBef>
            <a:spcAft>
              <a:spcPct val="35000"/>
            </a:spcAft>
          </a:pP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  </a:t>
          </a:r>
          <a:r>
            <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en-US"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二</a:t>
          </a:r>
          <a:r>
            <a:rPr kumimoji="0" lang="en-US"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a:t>
          </a:r>
          <a:r>
            <a:rPr kumimoji="0" lang="zh-TW" altLang="zh-TW" sz="2800" b="1" i="0" u="none" strike="noStrike" kern="1200" cap="none" spc="0" normalizeH="0" baseline="0" dirty="0" smtClean="0">
              <a:ln>
                <a:noFill/>
              </a:ln>
              <a:solidFill>
                <a:schemeClr val="tx2"/>
              </a:solidFill>
              <a:effectLst/>
              <a:uLnTx/>
              <a:uFillTx/>
              <a:latin typeface="標楷體" pitchFamily="65" charset="-120"/>
              <a:ea typeface="標楷體" pitchFamily="65" charset="-120"/>
            </a:rPr>
            <a:t>付費、數位與深層參與</a:t>
          </a:r>
        </a:p>
      </dsp:txBody>
      <dsp:txXfrm>
        <a:off x="0" y="2708671"/>
        <a:ext cx="6576392" cy="13533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0.42955</cdr:x>
      <cdr:y>0.08745</cdr:y>
    </cdr:from>
    <cdr:to>
      <cdr:x>0.61672</cdr:x>
      <cdr:y>0.16097</cdr:y>
    </cdr:to>
    <cdr:sp macro="" textlink="">
      <cdr:nvSpPr>
        <cdr:cNvPr id="2" name="左大括弧 1"/>
        <cdr:cNvSpPr/>
      </cdr:nvSpPr>
      <cdr:spPr>
        <a:xfrm xmlns:a="http://schemas.openxmlformats.org/drawingml/2006/main" rot="5400000">
          <a:off x="3067048" y="-253993"/>
          <a:ext cx="184153" cy="11303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0.25289</cdr:x>
      <cdr:y>0.0621</cdr:y>
    </cdr:from>
    <cdr:to>
      <cdr:x>0.37277</cdr:x>
      <cdr:y>0.15716</cdr:y>
    </cdr:to>
    <cdr:sp macro="" textlink="">
      <cdr:nvSpPr>
        <cdr:cNvPr id="3" name="文字方塊 2"/>
        <cdr:cNvSpPr txBox="1"/>
      </cdr:nvSpPr>
      <cdr:spPr>
        <a:xfrm xmlns:a="http://schemas.openxmlformats.org/drawingml/2006/main">
          <a:off x="1527176" y="155575"/>
          <a:ext cx="723900" cy="238125"/>
        </a:xfrm>
        <a:prstGeom xmlns:a="http://schemas.openxmlformats.org/drawingml/2006/main" prst="rect">
          <a:avLst/>
        </a:prstGeom>
      </cdr:spPr>
    </cdr:sp>
  </cdr:relSizeAnchor>
  <cdr:relSizeAnchor xmlns:cdr="http://schemas.openxmlformats.org/drawingml/2006/chartDrawing">
    <cdr:from>
      <cdr:x>0.47634</cdr:x>
      <cdr:y>0</cdr:y>
    </cdr:from>
    <cdr:to>
      <cdr:x>0.58991</cdr:x>
      <cdr:y>0.10646</cdr:y>
    </cdr:to>
    <cdr:sp macro="" textlink="">
      <cdr:nvSpPr>
        <cdr:cNvPr id="4" name="文字方塊 3"/>
        <cdr:cNvSpPr txBox="1"/>
      </cdr:nvSpPr>
      <cdr:spPr>
        <a:xfrm xmlns:a="http://schemas.openxmlformats.org/drawingml/2006/main">
          <a:off x="2876550" y="0"/>
          <a:ext cx="6858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100" dirty="0" smtClean="0"/>
            <a:t>74.1%</a:t>
          </a:r>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4"/>
            <a:ext cx="2949786" cy="496966"/>
          </a:xfrm>
          <a:prstGeom prst="rect">
            <a:avLst/>
          </a:prstGeom>
        </p:spPr>
        <p:txBody>
          <a:bodyPr vert="horz" lIns="91571" tIns="45785" rIns="91571" bIns="45785" rtlCol="0"/>
          <a:lstStyle>
            <a:lvl1pPr algn="l">
              <a:defRPr sz="1100"/>
            </a:lvl1pPr>
          </a:lstStyle>
          <a:p>
            <a:endParaRPr lang="zh-TW" altLang="en-US"/>
          </a:p>
        </p:txBody>
      </p:sp>
      <p:sp>
        <p:nvSpPr>
          <p:cNvPr id="3" name="日期版面配置區 2"/>
          <p:cNvSpPr>
            <a:spLocks noGrp="1"/>
          </p:cNvSpPr>
          <p:nvPr>
            <p:ph type="dt" sz="quarter" idx="1"/>
          </p:nvPr>
        </p:nvSpPr>
        <p:spPr>
          <a:xfrm>
            <a:off x="3855843" y="4"/>
            <a:ext cx="2949786" cy="496966"/>
          </a:xfrm>
          <a:prstGeom prst="rect">
            <a:avLst/>
          </a:prstGeom>
        </p:spPr>
        <p:txBody>
          <a:bodyPr vert="horz" lIns="91571" tIns="45785" rIns="91571" bIns="45785" rtlCol="0"/>
          <a:lstStyle>
            <a:lvl1pPr algn="r">
              <a:defRPr sz="1100"/>
            </a:lvl1pPr>
          </a:lstStyle>
          <a:p>
            <a:fld id="{2FEB94B4-B453-4851-8962-471738D54EF4}" type="datetimeFigureOut">
              <a:rPr lang="zh-TW" altLang="en-US" smtClean="0"/>
              <a:pPr/>
              <a:t>2019/5/27</a:t>
            </a:fld>
            <a:endParaRPr lang="zh-TW" altLang="en-US"/>
          </a:p>
        </p:txBody>
      </p:sp>
      <p:sp>
        <p:nvSpPr>
          <p:cNvPr id="5" name="投影片編號版面配置區 4"/>
          <p:cNvSpPr>
            <a:spLocks noGrp="1"/>
          </p:cNvSpPr>
          <p:nvPr>
            <p:ph type="sldNum" sz="quarter" idx="3"/>
          </p:nvPr>
        </p:nvSpPr>
        <p:spPr>
          <a:xfrm>
            <a:off x="3855843" y="9440650"/>
            <a:ext cx="2949786" cy="496966"/>
          </a:xfrm>
          <a:prstGeom prst="rect">
            <a:avLst/>
          </a:prstGeom>
        </p:spPr>
        <p:txBody>
          <a:bodyPr vert="horz" lIns="91571" tIns="45785" rIns="91571" bIns="45785" rtlCol="0" anchor="b"/>
          <a:lstStyle>
            <a:lvl1pPr algn="r">
              <a:defRPr sz="1100"/>
            </a:lvl1pPr>
          </a:lstStyle>
          <a:p>
            <a:fld id="{265C10D2-CA2C-4479-A3D6-8E62614CDB02}" type="slidenum">
              <a:rPr lang="zh-TW" altLang="en-US" smtClean="0"/>
              <a:pPr/>
              <a:t>‹#›</a:t>
            </a:fld>
            <a:endParaRPr lang="zh-TW" altLang="en-US"/>
          </a:p>
        </p:txBody>
      </p:sp>
    </p:spTree>
    <p:extLst>
      <p:ext uri="{BB962C8B-B14F-4D97-AF65-F5344CB8AC3E}">
        <p14:creationId xmlns:p14="http://schemas.microsoft.com/office/powerpoint/2010/main" val="283898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4"/>
            <a:ext cx="2949786" cy="496966"/>
          </a:xfrm>
          <a:prstGeom prst="rect">
            <a:avLst/>
          </a:prstGeom>
        </p:spPr>
        <p:txBody>
          <a:bodyPr vert="horz" lIns="91571" tIns="45785" rIns="91571" bIns="45785" rtlCol="0"/>
          <a:lstStyle>
            <a:lvl1pPr algn="l">
              <a:defRPr sz="1100"/>
            </a:lvl1pPr>
          </a:lstStyle>
          <a:p>
            <a:endParaRPr lang="zh-TW" altLang="en-US"/>
          </a:p>
        </p:txBody>
      </p:sp>
      <p:sp>
        <p:nvSpPr>
          <p:cNvPr id="3" name="日期版面配置區 2"/>
          <p:cNvSpPr>
            <a:spLocks noGrp="1"/>
          </p:cNvSpPr>
          <p:nvPr>
            <p:ph type="dt" idx="1"/>
          </p:nvPr>
        </p:nvSpPr>
        <p:spPr>
          <a:xfrm>
            <a:off x="3855843" y="4"/>
            <a:ext cx="2949786" cy="496966"/>
          </a:xfrm>
          <a:prstGeom prst="rect">
            <a:avLst/>
          </a:prstGeom>
        </p:spPr>
        <p:txBody>
          <a:bodyPr vert="horz" lIns="91571" tIns="45785" rIns="91571" bIns="45785" rtlCol="0"/>
          <a:lstStyle>
            <a:lvl1pPr algn="r">
              <a:defRPr sz="1100"/>
            </a:lvl1pPr>
          </a:lstStyle>
          <a:p>
            <a:fld id="{E71A17CC-0882-4F06-B5F3-F634FC7B8132}" type="datetimeFigureOut">
              <a:rPr lang="zh-TW" altLang="en-US" smtClean="0"/>
              <a:pPr/>
              <a:t>2019/5/27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571" tIns="45785" rIns="91571" bIns="45785" rtlCol="0" anchor="ctr"/>
          <a:lstStyle/>
          <a:p>
            <a:endParaRPr lang="zh-TW" altLang="en-US"/>
          </a:p>
        </p:txBody>
      </p:sp>
      <p:sp>
        <p:nvSpPr>
          <p:cNvPr id="5" name="備忘稿版面配置區 4"/>
          <p:cNvSpPr>
            <a:spLocks noGrp="1"/>
          </p:cNvSpPr>
          <p:nvPr>
            <p:ph type="body" sz="quarter" idx="3"/>
          </p:nvPr>
        </p:nvSpPr>
        <p:spPr>
          <a:xfrm>
            <a:off x="680722" y="4721188"/>
            <a:ext cx="5445760" cy="4472703"/>
          </a:xfrm>
          <a:prstGeom prst="rect">
            <a:avLst/>
          </a:prstGeom>
        </p:spPr>
        <p:txBody>
          <a:bodyPr vert="horz" lIns="91571" tIns="45785" rIns="91571" bIns="4578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5" y="9440650"/>
            <a:ext cx="2949786" cy="496966"/>
          </a:xfrm>
          <a:prstGeom prst="rect">
            <a:avLst/>
          </a:prstGeom>
        </p:spPr>
        <p:txBody>
          <a:bodyPr vert="horz" lIns="91571" tIns="45785" rIns="91571" bIns="45785" rtlCol="0" anchor="b"/>
          <a:lstStyle>
            <a:lvl1pPr algn="l">
              <a:defRPr sz="1100"/>
            </a:lvl1pPr>
          </a:lstStyle>
          <a:p>
            <a:endParaRPr lang="zh-TW" altLang="en-US"/>
          </a:p>
        </p:txBody>
      </p:sp>
      <p:sp>
        <p:nvSpPr>
          <p:cNvPr id="7" name="投影片編號版面配置區 6"/>
          <p:cNvSpPr>
            <a:spLocks noGrp="1"/>
          </p:cNvSpPr>
          <p:nvPr>
            <p:ph type="sldNum" sz="quarter" idx="5"/>
          </p:nvPr>
        </p:nvSpPr>
        <p:spPr>
          <a:xfrm>
            <a:off x="3855843" y="9440650"/>
            <a:ext cx="2949786" cy="496966"/>
          </a:xfrm>
          <a:prstGeom prst="rect">
            <a:avLst/>
          </a:prstGeom>
        </p:spPr>
        <p:txBody>
          <a:bodyPr vert="horz" lIns="91571" tIns="45785" rIns="91571" bIns="45785" rtlCol="0" anchor="b"/>
          <a:lstStyle>
            <a:lvl1pPr algn="r">
              <a:defRPr sz="1100"/>
            </a:lvl1pPr>
          </a:lstStyle>
          <a:p>
            <a:fld id="{E176D78D-5DCB-49AD-9BB2-B64F4AC598DE}" type="slidenum">
              <a:rPr lang="zh-TW" altLang="en-US" smtClean="0"/>
              <a:pPr/>
              <a:t>‹#›</a:t>
            </a:fld>
            <a:endParaRPr lang="zh-TW" altLang="en-US"/>
          </a:p>
        </p:txBody>
      </p:sp>
    </p:spTree>
    <p:extLst>
      <p:ext uri="{BB962C8B-B14F-4D97-AF65-F5344CB8AC3E}">
        <p14:creationId xmlns:p14="http://schemas.microsoft.com/office/powerpoint/2010/main" val="37834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176D78D-5DCB-49AD-9BB2-B64F4AC598DE}" type="slidenum">
              <a:rPr lang="zh-TW" altLang="en-US" smtClean="0"/>
              <a:pPr/>
              <a:t>1</a:t>
            </a:fld>
            <a:endParaRPr lang="zh-TW" altLang="en-US"/>
          </a:p>
        </p:txBody>
      </p:sp>
    </p:spTree>
    <p:extLst>
      <p:ext uri="{BB962C8B-B14F-4D97-AF65-F5344CB8AC3E}">
        <p14:creationId xmlns:p14="http://schemas.microsoft.com/office/powerpoint/2010/main" val="186859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1997" fontAlgn="ctr">
              <a:defRPr/>
            </a:pPr>
            <a:endParaRPr kumimoji="1" lang="zh-TW" altLang="en-US" kern="0" dirty="0">
              <a:solidFill>
                <a:sysClr val="windowText" lastClr="000000"/>
              </a:solidFill>
              <a:latin typeface="標楷體" pitchFamily="65" charset="-120"/>
              <a:ea typeface="標楷體" pitchFamily="65" charset="-120"/>
            </a:endParaRPr>
          </a:p>
          <a:p>
            <a:pPr defTabSz="911997" fontAlgn="ctr">
              <a:defRPr/>
            </a:pPr>
            <a:endParaRPr kumimoji="1" lang="zh-TW" altLang="en-US" kern="0" dirty="0">
              <a:solidFill>
                <a:sysClr val="windowText" lastClr="000000"/>
              </a:solidFill>
              <a:latin typeface="標楷體" pitchFamily="65" charset="-120"/>
              <a:ea typeface="標楷體" pitchFamily="65" charset="-120"/>
            </a:endParaRPr>
          </a:p>
          <a:p>
            <a:pPr defTabSz="911997" fontAlgn="ctr">
              <a:defRPr/>
            </a:pPr>
            <a:endParaRPr kumimoji="1" lang="zh-TW" altLang="en-US" kern="0" dirty="0">
              <a:solidFill>
                <a:sysClr val="windowText" lastClr="000000"/>
              </a:solidFill>
              <a:latin typeface="標楷體" pitchFamily="65" charset="-120"/>
              <a:ea typeface="標楷體"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6C644500-5E5B-486A-A48E-2AEDEA6E8AE0}" type="slidenum">
              <a:rPr lang="zh-TW" altLang="en-US" smtClean="0"/>
              <a:t>4</a:t>
            </a:fld>
            <a:endParaRPr lang="zh-TW" altLang="en-US"/>
          </a:p>
        </p:txBody>
      </p:sp>
    </p:spTree>
    <p:extLst>
      <p:ext uri="{BB962C8B-B14F-4D97-AF65-F5344CB8AC3E}">
        <p14:creationId xmlns:p14="http://schemas.microsoft.com/office/powerpoint/2010/main" val="266222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600" dirty="0"/>
          </a:p>
        </p:txBody>
      </p:sp>
      <p:sp>
        <p:nvSpPr>
          <p:cNvPr id="4" name="投影片編號版面配置區 3"/>
          <p:cNvSpPr>
            <a:spLocks noGrp="1"/>
          </p:cNvSpPr>
          <p:nvPr>
            <p:ph type="sldNum" sz="quarter" idx="10"/>
          </p:nvPr>
        </p:nvSpPr>
        <p:spPr/>
        <p:txBody>
          <a:bodyPr/>
          <a:lstStyle/>
          <a:p>
            <a:fld id="{E176D78D-5DCB-49AD-9BB2-B64F4AC598DE}" type="slidenum">
              <a:rPr lang="zh-TW" altLang="en-US" smtClean="0"/>
              <a:pPr/>
              <a:t>10</a:t>
            </a:fld>
            <a:endParaRPr lang="zh-TW" altLang="en-US"/>
          </a:p>
        </p:txBody>
      </p:sp>
    </p:spTree>
    <p:extLst>
      <p:ext uri="{BB962C8B-B14F-4D97-AF65-F5344CB8AC3E}">
        <p14:creationId xmlns:p14="http://schemas.microsoft.com/office/powerpoint/2010/main" val="7913951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969219F-0CAC-42D5-8886-D1C7FAD5F7E1}" type="datetimeFigureOut">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EE2A954-5A7E-4758-8996-A0F8B6F71516}" type="slidenum">
              <a:rPr lang="zh-TW" altLang="en-US" smtClean="0"/>
              <a:pPr/>
              <a:t>‹#›</a:t>
            </a:fld>
            <a:endParaRPr lang="zh-TW" altLang="en-US"/>
          </a:p>
        </p:txBody>
      </p:sp>
      <p:pic>
        <p:nvPicPr>
          <p:cNvPr id="10" name="圖片 9"/>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684568" cy="695739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pic>
        <p:nvPicPr>
          <p:cNvPr id="3" name="Picture 9" descr="logo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638175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half" idx="10"/>
          </p:nvPr>
        </p:nvSpPr>
        <p:spPr/>
        <p:txBody>
          <a:bodyPr/>
          <a:lstStyle>
            <a:lvl1pPr>
              <a:defRPr/>
            </a:lvl1pPr>
          </a:lstStyle>
          <a:p>
            <a:pPr>
              <a:defRPr/>
            </a:pPr>
            <a:fld id="{B1ED844E-D0E9-4E51-ADD3-5F3181017436}" type="datetime1">
              <a:rPr lang="zh-TW" altLang="en-US"/>
              <a:pPr>
                <a:defRPr/>
              </a:pPr>
              <a:t>2019/5/27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48488" y="6489700"/>
            <a:ext cx="2133600" cy="365125"/>
          </a:xfrm>
        </p:spPr>
        <p:txBody>
          <a:bodyPr/>
          <a:lstStyle>
            <a:lvl1pPr>
              <a:defRPr/>
            </a:lvl1pPr>
          </a:lstStyle>
          <a:p>
            <a:pPr>
              <a:defRPr/>
            </a:pPr>
            <a:fld id="{9C3ECB59-869A-4EC1-89C0-6CFE66D80838}" type="slidenum">
              <a:rPr lang="zh-TW" altLang="en-US"/>
              <a:pPr>
                <a:defRPr/>
              </a:pPr>
              <a:t>‹#›</a:t>
            </a:fld>
            <a:endParaRPr lang="zh-TW" altLang="en-US"/>
          </a:p>
        </p:txBody>
      </p:sp>
    </p:spTree>
    <p:extLst>
      <p:ext uri="{BB962C8B-B14F-4D97-AF65-F5344CB8AC3E}">
        <p14:creationId xmlns:p14="http://schemas.microsoft.com/office/powerpoint/2010/main" val="16621366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948488" y="6381328"/>
            <a:ext cx="2133600" cy="473497"/>
          </a:xfrm>
        </p:spPr>
        <p:txBody>
          <a:bodyPr/>
          <a:lstStyle>
            <a:lvl1pPr>
              <a:defRPr/>
            </a:lvl1pPr>
          </a:lstStyle>
          <a:p>
            <a:pPr>
              <a:defRPr/>
            </a:pPr>
            <a:fld id="{0F3D4325-EA5B-4545-8A56-0B58570A12E8}" type="slidenum">
              <a:rPr lang="zh-TW" altLang="en-US">
                <a:solidFill>
                  <a:srgbClr val="000000"/>
                </a:solidFill>
              </a:rPr>
              <a:pPr>
                <a:defRPr/>
              </a:pPr>
              <a:t>‹#›</a:t>
            </a:fld>
            <a:endParaRPr lang="zh-TW" altLang="en-US">
              <a:solidFill>
                <a:srgbClr val="000000"/>
              </a:solidFill>
            </a:endParaRPr>
          </a:p>
        </p:txBody>
      </p:sp>
    </p:spTree>
    <p:extLst>
      <p:ext uri="{BB962C8B-B14F-4D97-AF65-F5344CB8AC3E}">
        <p14:creationId xmlns:p14="http://schemas.microsoft.com/office/powerpoint/2010/main" val="3139578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45819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178719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29600" cy="857256"/>
          </a:xfrm>
        </p:spPr>
        <p:txBody>
          <a:bodyPr>
            <a:normAutofit/>
          </a:bodyPr>
          <a:lstStyle>
            <a:lvl1pPr>
              <a:defRPr sz="3600">
                <a:solidFill>
                  <a:schemeClr val="bg1">
                    <a:lumMod val="95000"/>
                  </a:schemeClr>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a:xfrm>
            <a:off x="6948264" y="6453336"/>
            <a:ext cx="2133600" cy="365125"/>
          </a:xfrm>
        </p:spPr>
        <p:txBody>
          <a:bodyPr/>
          <a:lstStyle>
            <a:lvl1pPr algn="r">
              <a:defRPr sz="1400"/>
            </a:lvl1pPr>
          </a:lstStyle>
          <a:p>
            <a:fld id="{1EE2A954-5A7E-4758-8996-A0F8B6F71516}" type="slidenum">
              <a:rPr lang="zh-TW" altLang="en-US" smtClean="0"/>
              <a:pPr/>
              <a:t>‹#›</a:t>
            </a:fld>
            <a:endParaRPr lang="zh-TW"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2077171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2010712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2892933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310287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2985524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1447159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50753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97883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31431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85720" y="2286003"/>
            <a:ext cx="7143800" cy="1214435"/>
          </a:xfrm>
        </p:spPr>
        <p:txBody>
          <a:bodyPr anchor="b">
            <a:normAutofit/>
          </a:bodyPr>
          <a:lstStyle>
            <a:lvl1pPr marL="0" indent="0" algn="ctr">
              <a:buNone/>
              <a:defRPr sz="4000">
                <a:solidFill>
                  <a:schemeClr val="bg1">
                    <a:lumMod val="95000"/>
                  </a:schemeClr>
                </a:solidFill>
                <a:latin typeface="MS Gothic" pitchFamily="49" charset="-128"/>
                <a:ea typeface="MS Gothic" pitchFamily="49"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a:xfrm>
            <a:off x="6938994" y="6357958"/>
            <a:ext cx="2133600" cy="365125"/>
          </a:xfrm>
        </p:spPr>
        <p:txBody>
          <a:bodyPr/>
          <a:lstStyle>
            <a:lvl1pPr>
              <a:defRPr sz="1600"/>
            </a:lvl1pPr>
          </a:lstStyle>
          <a:p>
            <a:fld id="{1EE2A954-5A7E-4758-8996-A0F8B6F71516}" type="slidenum">
              <a:rPr lang="zh-TW" altLang="en-US" smtClean="0"/>
              <a:pPr/>
              <a:t>‹#›</a:t>
            </a:fld>
            <a:endParaRPr lang="zh-TW" altLang="en-US" dirty="0"/>
          </a:p>
        </p:txBody>
      </p:sp>
      <p:pic>
        <p:nvPicPr>
          <p:cNvPr id="8" name="圖片 7"/>
          <p:cNvPicPr>
            <a:picLocks noChangeAspect="1"/>
          </p:cNvPicPr>
          <p:nvPr userDrawn="1"/>
        </p:nvPicPr>
        <p:blipFill rotWithShape="1">
          <a:blip r:embed="rId2">
            <a:extLst>
              <a:ext uri="{28A0092B-C50C-407E-A947-70E740481C1C}">
                <a14:useLocalDpi xmlns:a14="http://schemas.microsoft.com/office/drawing/2010/main" val="0"/>
              </a:ext>
            </a:extLst>
          </a:blip>
          <a:srcRect t="16802" b="7995"/>
          <a:stretch/>
        </p:blipFill>
        <p:spPr>
          <a:xfrm>
            <a:off x="571" y="0"/>
            <a:ext cx="9142858"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969219F-0CAC-42D5-8886-D1C7FAD5F7E1}" type="datetimeFigureOut">
              <a:rPr lang="zh-TW" altLang="en-US" smtClean="0"/>
              <a:pPr/>
              <a:t>2019/5/27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EE2A954-5A7E-4758-8996-A0F8B6F71516}"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969219F-0CAC-42D5-8886-D1C7FAD5F7E1}" type="datetimeFigureOut">
              <a:rPr lang="zh-TW" altLang="en-US" smtClean="0"/>
              <a:pPr/>
              <a:t>2019/5/27</a:t>
            </a:fld>
            <a:endParaRPr lang="zh-TW" altLang="en-US" dirty="0"/>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EE2A954-5A7E-4758-8996-A0F8B6F71516}"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pic>
        <p:nvPicPr>
          <p:cNvPr id="3" name="Picture 9" descr="logo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638175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half" idx="10"/>
          </p:nvPr>
        </p:nvSpPr>
        <p:spPr/>
        <p:txBody>
          <a:bodyPr/>
          <a:lstStyle>
            <a:lvl1pPr>
              <a:defRPr/>
            </a:lvl1pPr>
          </a:lstStyle>
          <a:p>
            <a:pPr>
              <a:defRPr/>
            </a:pPr>
            <a:fld id="{B1ED844E-D0E9-4E51-ADD3-5F3181017436}" type="datetime1">
              <a:rPr lang="zh-TW" altLang="en-US">
                <a:solidFill>
                  <a:prstClr val="black">
                    <a:tint val="75000"/>
                  </a:prstClr>
                </a:solidFill>
              </a:rPr>
              <a:pPr>
                <a:def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948488" y="6489700"/>
            <a:ext cx="2133600" cy="365125"/>
          </a:xfrm>
        </p:spPr>
        <p:txBody>
          <a:bodyPr/>
          <a:lstStyle>
            <a:lvl1pPr>
              <a:defRPr/>
            </a:lvl1pPr>
          </a:lstStyle>
          <a:p>
            <a:pPr>
              <a:defRPr/>
            </a:pPr>
            <a:fld id="{9C3ECB59-869A-4EC1-89C0-6CFE66D8083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09489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59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8460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251520" y="6381328"/>
            <a:ext cx="2133600" cy="365125"/>
          </a:xfrm>
        </p:spPr>
        <p:txBody>
          <a:bodyPr/>
          <a:lstStyle/>
          <a:p>
            <a:fld id="{0390FC5A-B3F2-4DDB-AB2D-831E320FF82D}" type="datetime1">
              <a:rPr lang="zh-TW" altLang="en-US" smtClean="0"/>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260648"/>
          </a:xfrm>
        </p:spPr>
        <p:txBody>
          <a:bodyPr/>
          <a:lstStyle/>
          <a:p>
            <a:fld id="{E11F54D7-BAAD-47C9-8C3B-4147EEEC550B}" type="slidenum">
              <a:rPr lang="zh-TW" altLang="en-US" smtClean="0"/>
              <a:t>‹#›</a:t>
            </a:fld>
            <a:endParaRPr lang="zh-TW" altLang="en-US" dirty="0"/>
          </a:p>
        </p:txBody>
      </p:sp>
      <p:pic>
        <p:nvPicPr>
          <p:cNvPr id="7" name="Picture 57" descr="topimages_剪裁"/>
          <p:cNvPicPr>
            <a:picLocks noChangeAspect="1" noChangeArrowheads="1"/>
          </p:cNvPicPr>
          <p:nvPr userDrawn="1"/>
        </p:nvPicPr>
        <p:blipFill>
          <a:blip r:embed="rId2">
            <a:extLst>
              <a:ext uri="{28A0092B-C50C-407E-A947-70E740481C1C}">
                <a14:useLocalDpi xmlns:a14="http://schemas.microsoft.com/office/drawing/2010/main" val="0"/>
              </a:ext>
            </a:extLst>
          </a:blip>
          <a:srcRect b="12506"/>
          <a:stretch>
            <a:fillRect/>
          </a:stretch>
        </p:blipFill>
        <p:spPr bwMode="auto">
          <a:xfrm>
            <a:off x="0" y="1"/>
            <a:ext cx="9144000"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3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17246" y="64960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2A954-5A7E-4758-8996-A0F8B6F71516}" type="slidenum">
              <a:rPr lang="zh-TW" altLang="en-US" smtClean="0"/>
              <a:pPr/>
              <a:t>‹#›</a:t>
            </a:fld>
            <a:endParaRPr lang="zh-TW" altLang="en-US" dirty="0"/>
          </a:p>
        </p:txBody>
      </p:sp>
      <p:pic>
        <p:nvPicPr>
          <p:cNvPr id="12" name="圖片 11"/>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0" y="0"/>
            <a:ext cx="9144000" cy="1233264"/>
          </a:xfrm>
          <a:prstGeom prst="rect">
            <a:avLst/>
          </a:prstGeom>
        </p:spPr>
      </p:pic>
      <p:pic>
        <p:nvPicPr>
          <p:cNvPr id="13" name="圖片 12"/>
          <p:cNvPicPr/>
          <p:nvPr/>
        </p:nvPicPr>
        <p:blipFill rotWithShape="1">
          <a:blip r:embed="rId20" cstate="print">
            <a:duotone>
              <a:schemeClr val="accent6">
                <a:shade val="45000"/>
                <a:satMod val="135000"/>
              </a:schemeClr>
              <a:prstClr val="white"/>
            </a:duotone>
            <a:extLst>
              <a:ext uri="{BEBA8EAE-BF5A-486C-A8C5-ECC9F3942E4B}">
                <a14:imgProps xmlns:a14="http://schemas.microsoft.com/office/drawing/2010/main">
                  <a14:imgLayer r:embed="rId21">
                    <a14:imgEffect>
                      <a14:artisticCrisscrossEtching/>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0" y="978570"/>
            <a:ext cx="9150846" cy="54730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5"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283F1-ED0A-4739-9608-5C7E063D398A}" type="datetimeFigureOut">
              <a:rPr lang="zh-TW" altLang="en-US" smtClean="0"/>
              <a:t>2019/5/27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90816-1774-41C4-85FB-EC57291DA8B8}" type="slidenum">
              <a:rPr lang="zh-TW" altLang="en-US" smtClean="0"/>
              <a:t>‹#›</a:t>
            </a:fld>
            <a:endParaRPr lang="zh-TW" altLang="en-US"/>
          </a:p>
        </p:txBody>
      </p:sp>
    </p:spTree>
    <p:extLst>
      <p:ext uri="{BB962C8B-B14F-4D97-AF65-F5344CB8AC3E}">
        <p14:creationId xmlns:p14="http://schemas.microsoft.com/office/powerpoint/2010/main" val="14082713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63688" y="1988839"/>
            <a:ext cx="7488832" cy="707886"/>
          </a:xfrm>
          <a:prstGeom prst="rect">
            <a:avLst/>
          </a:prstGeom>
          <a:noFill/>
        </p:spPr>
        <p:txBody>
          <a:bodyPr wrap="square" rtlCol="0">
            <a:spAutoFit/>
          </a:bodyPr>
          <a:lstStyle/>
          <a:p>
            <a:pPr algn="ctr"/>
            <a:r>
              <a:rPr lang="en-US" altLang="zh-TW" sz="4000" b="1" dirty="0" smtClean="0">
                <a:solidFill>
                  <a:schemeClr val="accent4">
                    <a:lumMod val="50000"/>
                  </a:schemeClr>
                </a:solidFill>
                <a:latin typeface="標楷體" panose="03000509000000000000" pitchFamily="65" charset="-120"/>
                <a:ea typeface="標楷體" panose="03000509000000000000" pitchFamily="65" charset="-120"/>
              </a:rPr>
              <a:t>2015</a:t>
            </a:r>
            <a:r>
              <a:rPr lang="zh-TW" altLang="en-US" sz="4000" b="1" dirty="0" smtClean="0">
                <a:solidFill>
                  <a:schemeClr val="accent4">
                    <a:lumMod val="50000"/>
                  </a:schemeClr>
                </a:solidFill>
                <a:latin typeface="標楷體" panose="03000509000000000000" pitchFamily="65" charset="-120"/>
                <a:ea typeface="標楷體" panose="03000509000000000000" pitchFamily="65" charset="-120"/>
              </a:rPr>
              <a:t>年</a:t>
            </a:r>
            <a:r>
              <a:rPr lang="zh-TW" altLang="en-US" sz="4000" b="1" dirty="0">
                <a:solidFill>
                  <a:schemeClr val="accent4">
                    <a:lumMod val="50000"/>
                  </a:schemeClr>
                </a:solidFill>
                <a:latin typeface="標楷體" panose="03000509000000000000" pitchFamily="65" charset="-120"/>
                <a:ea typeface="標楷體" panose="03000509000000000000" pitchFamily="65" charset="-120"/>
              </a:rPr>
              <a:t>文化</a:t>
            </a:r>
            <a:r>
              <a:rPr lang="zh-TW" altLang="en-US" sz="4000" b="1" dirty="0" smtClean="0">
                <a:solidFill>
                  <a:schemeClr val="accent4">
                    <a:lumMod val="50000"/>
                  </a:schemeClr>
                </a:solidFill>
                <a:latin typeface="標楷體" panose="03000509000000000000" pitchFamily="65" charset="-120"/>
                <a:ea typeface="標楷體" panose="03000509000000000000" pitchFamily="65" charset="-120"/>
              </a:rPr>
              <a:t>統計性別資料分析</a:t>
            </a:r>
            <a:endParaRPr lang="zh-TW" altLang="en-US" sz="4000" b="1" dirty="0">
              <a:solidFill>
                <a:schemeClr val="accent4">
                  <a:lumMod val="50000"/>
                </a:schemeClr>
              </a:solidFill>
              <a:latin typeface="標楷體" panose="03000509000000000000" pitchFamily="65" charset="-120"/>
              <a:ea typeface="標楷體" panose="03000509000000000000" pitchFamily="65" charset="-120"/>
            </a:endParaRPr>
          </a:p>
        </p:txBody>
      </p:sp>
      <p:sp>
        <p:nvSpPr>
          <p:cNvPr id="3" name="Rectangle 5"/>
          <p:cNvSpPr txBox="1">
            <a:spLocks noChangeArrowheads="1"/>
          </p:cNvSpPr>
          <p:nvPr/>
        </p:nvSpPr>
        <p:spPr>
          <a:xfrm>
            <a:off x="1331640" y="5661248"/>
            <a:ext cx="6934200" cy="431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zh-TW" sz="2400" b="1" dirty="0" smtClean="0">
              <a:solidFill>
                <a:schemeClr val="accent4">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90190" y="325346"/>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調查說明</a:t>
            </a:r>
            <a:endParaRPr lang="en-US" altLang="zh-TW" sz="2400" b="1" kern="0" dirty="0">
              <a:solidFill>
                <a:srgbClr val="0066CC"/>
              </a:solidFill>
              <a:latin typeface="標楷體" pitchFamily="65" charset="-120"/>
              <a:ea typeface="標楷體" pitchFamily="65" charset="-120"/>
            </a:endParaRPr>
          </a:p>
        </p:txBody>
      </p:sp>
      <p:sp>
        <p:nvSpPr>
          <p:cNvPr id="237" name="Text Box 32"/>
          <p:cNvSpPr txBox="1">
            <a:spLocks noChangeArrowheads="1"/>
          </p:cNvSpPr>
          <p:nvPr/>
        </p:nvSpPr>
        <p:spPr bwMode="auto">
          <a:xfrm>
            <a:off x="4621452" y="5952219"/>
            <a:ext cx="4181841" cy="400038"/>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新細明體" pitchFamily="18" charset="-120"/>
                <a:ea typeface="新細明體" pitchFamily="18" charset="-120"/>
              </a:rPr>
              <a:t>基本資料</a:t>
            </a:r>
          </a:p>
        </p:txBody>
      </p:sp>
      <p:sp>
        <p:nvSpPr>
          <p:cNvPr id="61" name="投影片編號版面配置區 2"/>
          <p:cNvSpPr>
            <a:spLocks noGrp="1"/>
          </p:cNvSpPr>
          <p:nvPr>
            <p:ph type="sldNum" sz="quarter" idx="12"/>
          </p:nvPr>
        </p:nvSpPr>
        <p:spPr>
          <a:xfrm>
            <a:off x="7017246" y="6496050"/>
            <a:ext cx="2133600" cy="365125"/>
          </a:xfrm>
        </p:spPr>
        <p:txBody>
          <a:bodyPr/>
          <a:lstStyle/>
          <a:p>
            <a:r>
              <a:rPr lang="en-US" altLang="zh-TW" dirty="0" smtClean="0"/>
              <a:t>8</a:t>
            </a:r>
            <a:endParaRPr lang="zh-TW" altLang="en-US" dirty="0"/>
          </a:p>
        </p:txBody>
      </p:sp>
      <p:sp>
        <p:nvSpPr>
          <p:cNvPr id="62" name="AutoShape 16"/>
          <p:cNvSpPr>
            <a:spLocks noChangeArrowheads="1"/>
          </p:cNvSpPr>
          <p:nvPr/>
        </p:nvSpPr>
        <p:spPr bwMode="gray">
          <a:xfrm>
            <a:off x="5004048" y="1268760"/>
            <a:ext cx="3168352" cy="403347"/>
          </a:xfrm>
          <a:prstGeom prst="bevel">
            <a:avLst>
              <a:gd name="adj" fmla="val 9569"/>
            </a:avLst>
          </a:prstGeom>
          <a:ln/>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1C1C1C">
                      <a:alpha val="50000"/>
                    </a:srgbClr>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zh-TW" altLang="en-US" sz="2000" b="1" dirty="0" smtClean="0">
                <a:solidFill>
                  <a:schemeClr val="lt1"/>
                </a:solidFill>
                <a:latin typeface="標楷體" pitchFamily="65" charset="-120"/>
                <a:ea typeface="標楷體" pitchFamily="65" charset="-120"/>
              </a:rPr>
              <a:t>核心題組問卷大綱</a:t>
            </a:r>
            <a:endParaRPr lang="zh-TW" altLang="en-US" sz="2000" b="1" dirty="0">
              <a:solidFill>
                <a:schemeClr val="lt1"/>
              </a:solidFill>
              <a:latin typeface="標楷體" pitchFamily="65" charset="-120"/>
              <a:ea typeface="標楷體" pitchFamily="65" charset="-120"/>
            </a:endParaRPr>
          </a:p>
        </p:txBody>
      </p:sp>
      <p:sp>
        <p:nvSpPr>
          <p:cNvPr id="63" name="Text Box 7"/>
          <p:cNvSpPr txBox="1">
            <a:spLocks noChangeArrowheads="1"/>
          </p:cNvSpPr>
          <p:nvPr/>
        </p:nvSpPr>
        <p:spPr bwMode="auto">
          <a:xfrm>
            <a:off x="5088607" y="1910950"/>
            <a:ext cx="512929" cy="864096"/>
          </a:xfrm>
          <a:prstGeom prst="rect">
            <a:avLst/>
          </a:prstGeom>
          <a:solidFill>
            <a:srgbClr val="839E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大眾傳播類</a:t>
            </a:r>
          </a:p>
        </p:txBody>
      </p:sp>
      <p:sp>
        <p:nvSpPr>
          <p:cNvPr id="64" name="Text Box 8"/>
          <p:cNvSpPr txBox="1">
            <a:spLocks noChangeArrowheads="1"/>
          </p:cNvSpPr>
          <p:nvPr/>
        </p:nvSpPr>
        <p:spPr bwMode="auto">
          <a:xfrm>
            <a:off x="5660223" y="1910950"/>
            <a:ext cx="539221" cy="86409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視覺藝術類</a:t>
            </a:r>
          </a:p>
        </p:txBody>
      </p:sp>
      <p:sp>
        <p:nvSpPr>
          <p:cNvPr id="65" name="Text Box 9"/>
          <p:cNvSpPr txBox="1">
            <a:spLocks noChangeArrowheads="1"/>
          </p:cNvSpPr>
          <p:nvPr/>
        </p:nvSpPr>
        <p:spPr bwMode="auto">
          <a:xfrm>
            <a:off x="6305013" y="1910950"/>
            <a:ext cx="566422" cy="864096"/>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表演藝術類</a:t>
            </a:r>
          </a:p>
        </p:txBody>
      </p:sp>
      <p:sp>
        <p:nvSpPr>
          <p:cNvPr id="66" name="Text Box 10"/>
          <p:cNvSpPr txBox="1">
            <a:spLocks noChangeArrowheads="1"/>
          </p:cNvSpPr>
          <p:nvPr/>
        </p:nvSpPr>
        <p:spPr bwMode="auto">
          <a:xfrm>
            <a:off x="6945650" y="1900814"/>
            <a:ext cx="747689" cy="874231"/>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文化藝術機構與設施</a:t>
            </a:r>
          </a:p>
        </p:txBody>
      </p:sp>
      <p:sp>
        <p:nvSpPr>
          <p:cNvPr id="67" name="Text Box 11"/>
          <p:cNvSpPr txBox="1">
            <a:spLocks noChangeArrowheads="1"/>
          </p:cNvSpPr>
          <p:nvPr/>
        </p:nvSpPr>
        <p:spPr bwMode="auto">
          <a:xfrm>
            <a:off x="7738831" y="1885168"/>
            <a:ext cx="740575" cy="88987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文藝民俗節慶活動</a:t>
            </a:r>
          </a:p>
        </p:txBody>
      </p:sp>
      <p:sp>
        <p:nvSpPr>
          <p:cNvPr id="68" name="Rectangle 13"/>
          <p:cNvSpPr>
            <a:spLocks noChangeArrowheads="1"/>
          </p:cNvSpPr>
          <p:nvPr/>
        </p:nvSpPr>
        <p:spPr bwMode="auto">
          <a:xfrm>
            <a:off x="4972376" y="1766934"/>
            <a:ext cx="3592383" cy="11623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69" name="Text Box 14"/>
          <p:cNvSpPr txBox="1">
            <a:spLocks noChangeArrowheads="1"/>
          </p:cNvSpPr>
          <p:nvPr/>
        </p:nvSpPr>
        <p:spPr bwMode="auto">
          <a:xfrm>
            <a:off x="4406363" y="1766934"/>
            <a:ext cx="350837" cy="1196637"/>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活動領域</a:t>
            </a:r>
          </a:p>
        </p:txBody>
      </p:sp>
      <p:sp>
        <p:nvSpPr>
          <p:cNvPr id="70" name="Line 15"/>
          <p:cNvSpPr>
            <a:spLocks noChangeShapeType="1"/>
          </p:cNvSpPr>
          <p:nvPr/>
        </p:nvSpPr>
        <p:spPr bwMode="auto">
          <a:xfrm>
            <a:off x="4757200" y="2316992"/>
            <a:ext cx="222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71" name="Text Box 16"/>
          <p:cNvSpPr txBox="1">
            <a:spLocks noChangeArrowheads="1"/>
          </p:cNvSpPr>
          <p:nvPr/>
        </p:nvSpPr>
        <p:spPr bwMode="auto">
          <a:xfrm>
            <a:off x="5174818" y="3753923"/>
            <a:ext cx="570428" cy="55844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參與</a:t>
            </a:r>
            <a:endParaRPr kumimoji="0" lang="en-US" altLang="zh-TW"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類型</a:t>
            </a:r>
          </a:p>
        </p:txBody>
      </p:sp>
      <p:sp>
        <p:nvSpPr>
          <p:cNvPr id="72" name="Text Box 17"/>
          <p:cNvSpPr txBox="1">
            <a:spLocks noChangeArrowheads="1"/>
          </p:cNvSpPr>
          <p:nvPr/>
        </p:nvSpPr>
        <p:spPr bwMode="auto">
          <a:xfrm>
            <a:off x="6602035" y="3787958"/>
            <a:ext cx="706142" cy="53958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頻率</a:t>
            </a:r>
            <a:endParaRPr kumimoji="0" lang="en-US" altLang="zh-TW"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時間</a:t>
            </a:r>
          </a:p>
        </p:txBody>
      </p:sp>
      <p:sp>
        <p:nvSpPr>
          <p:cNvPr id="73" name="Text Box 18"/>
          <p:cNvSpPr txBox="1">
            <a:spLocks noChangeArrowheads="1"/>
          </p:cNvSpPr>
          <p:nvPr/>
        </p:nvSpPr>
        <p:spPr bwMode="auto">
          <a:xfrm>
            <a:off x="4848983" y="5253214"/>
            <a:ext cx="3732411" cy="37514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消費項目及總金額</a:t>
            </a:r>
          </a:p>
        </p:txBody>
      </p:sp>
      <p:sp>
        <p:nvSpPr>
          <p:cNvPr id="74" name="Text Box 19"/>
          <p:cNvSpPr txBox="1">
            <a:spLocks noChangeArrowheads="1"/>
          </p:cNvSpPr>
          <p:nvPr/>
        </p:nvSpPr>
        <p:spPr bwMode="auto">
          <a:xfrm>
            <a:off x="7557373" y="3778362"/>
            <a:ext cx="1007333" cy="590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學習</a:t>
            </a:r>
            <a:endParaRPr kumimoji="0" lang="en-US" altLang="zh-TW"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演出發表</a:t>
            </a:r>
          </a:p>
        </p:txBody>
      </p:sp>
      <p:sp>
        <p:nvSpPr>
          <p:cNvPr id="75" name="Text Box 21"/>
          <p:cNvSpPr txBox="1">
            <a:spLocks noChangeArrowheads="1"/>
          </p:cNvSpPr>
          <p:nvPr/>
        </p:nvSpPr>
        <p:spPr bwMode="auto">
          <a:xfrm>
            <a:off x="4447161" y="3232367"/>
            <a:ext cx="323850" cy="1248220"/>
          </a:xfrm>
          <a:prstGeom prst="rect">
            <a:avLst/>
          </a:prstGeom>
          <a:solidFill>
            <a:srgbClr val="99CCFF"/>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固定問項</a:t>
            </a:r>
          </a:p>
        </p:txBody>
      </p:sp>
      <p:sp>
        <p:nvSpPr>
          <p:cNvPr id="76" name="AutoShape 27"/>
          <p:cNvSpPr>
            <a:spLocks noChangeArrowheads="1"/>
          </p:cNvSpPr>
          <p:nvPr/>
        </p:nvSpPr>
        <p:spPr bwMode="auto">
          <a:xfrm>
            <a:off x="4955815" y="3304375"/>
            <a:ext cx="3737729" cy="1588079"/>
          </a:xfrm>
          <a:prstGeom prst="roundRect">
            <a:avLst>
              <a:gd name="adj" fmla="val 784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77" name="AutoShape 33"/>
          <p:cNvSpPr>
            <a:spLocks noChangeArrowheads="1"/>
          </p:cNvSpPr>
          <p:nvPr/>
        </p:nvSpPr>
        <p:spPr bwMode="auto">
          <a:xfrm rot="5400000">
            <a:off x="6505581" y="2914771"/>
            <a:ext cx="379463" cy="39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78" name="AutoShape 34"/>
          <p:cNvSpPr>
            <a:spLocks/>
          </p:cNvSpPr>
          <p:nvPr/>
        </p:nvSpPr>
        <p:spPr bwMode="auto">
          <a:xfrm rot="16200000">
            <a:off x="6147393" y="2757247"/>
            <a:ext cx="103188" cy="1831663"/>
          </a:xfrm>
          <a:prstGeom prst="rightBrace">
            <a:avLst>
              <a:gd name="adj1" fmla="val 2733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79" name="Text Box 35"/>
          <p:cNvSpPr txBox="1">
            <a:spLocks noChangeArrowheads="1"/>
          </p:cNvSpPr>
          <p:nvPr/>
        </p:nvSpPr>
        <p:spPr bwMode="auto">
          <a:xfrm>
            <a:off x="5717955" y="3377009"/>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淺層參與</a:t>
            </a:r>
          </a:p>
        </p:txBody>
      </p:sp>
      <p:sp>
        <p:nvSpPr>
          <p:cNvPr id="80" name="Text Box 36"/>
          <p:cNvSpPr txBox="1">
            <a:spLocks noChangeArrowheads="1"/>
          </p:cNvSpPr>
          <p:nvPr/>
        </p:nvSpPr>
        <p:spPr bwMode="auto">
          <a:xfrm>
            <a:off x="7523216" y="3357960"/>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深層參與</a:t>
            </a:r>
          </a:p>
        </p:txBody>
      </p:sp>
      <p:sp>
        <p:nvSpPr>
          <p:cNvPr id="81" name="AutoShape 37"/>
          <p:cNvSpPr>
            <a:spLocks/>
          </p:cNvSpPr>
          <p:nvPr/>
        </p:nvSpPr>
        <p:spPr bwMode="auto">
          <a:xfrm rot="16200000">
            <a:off x="7986040" y="3213893"/>
            <a:ext cx="88763" cy="918369"/>
          </a:xfrm>
          <a:prstGeom prst="rightBrace">
            <a:avLst>
              <a:gd name="adj1" fmla="val 12217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82" name="Line 15"/>
          <p:cNvSpPr>
            <a:spLocks noChangeShapeType="1"/>
          </p:cNvSpPr>
          <p:nvPr/>
        </p:nvSpPr>
        <p:spPr bwMode="auto">
          <a:xfrm flipV="1">
            <a:off x="4771011" y="3808137"/>
            <a:ext cx="1835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83" name="Text Box 8"/>
          <p:cNvSpPr txBox="1">
            <a:spLocks noChangeArrowheads="1"/>
          </p:cNvSpPr>
          <p:nvPr/>
        </p:nvSpPr>
        <p:spPr bwMode="auto">
          <a:xfrm>
            <a:off x="5118021" y="4368675"/>
            <a:ext cx="2223307" cy="38856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lvl="0" algn="ctr">
              <a:defRPr/>
            </a:pPr>
            <a:r>
              <a:rPr lang="zh-TW" altLang="en-US" sz="1600" kern="0" dirty="0">
                <a:solidFill>
                  <a:sysClr val="windowText" lastClr="000000"/>
                </a:solidFill>
                <a:latin typeface="標楷體" pitchFamily="65" charset="-120"/>
                <a:ea typeface="標楷體" pitchFamily="65" charset="-120"/>
              </a:rPr>
              <a:t>參與管道</a:t>
            </a:r>
            <a:r>
              <a:rPr lang="en-US" altLang="zh-TW" sz="1600" kern="0" dirty="0">
                <a:solidFill>
                  <a:sysClr val="windowText" lastClr="000000"/>
                </a:solidFill>
                <a:latin typeface="標楷體" pitchFamily="65" charset="-120"/>
                <a:ea typeface="標楷體" pitchFamily="65" charset="-120"/>
              </a:rPr>
              <a:t>(</a:t>
            </a:r>
            <a:r>
              <a:rPr lang="zh-TW" altLang="en-US" sz="1600" kern="0" dirty="0">
                <a:solidFill>
                  <a:sysClr val="windowText" lastClr="000000"/>
                </a:solidFill>
                <a:latin typeface="標楷體" pitchFamily="65" charset="-120"/>
                <a:ea typeface="標楷體" pitchFamily="65" charset="-120"/>
              </a:rPr>
              <a:t>方式</a:t>
            </a:r>
            <a:r>
              <a:rPr lang="en-US" altLang="zh-TW" sz="1600" kern="0" dirty="0">
                <a:solidFill>
                  <a:sysClr val="windowText" lastClr="000000"/>
                </a:solidFill>
                <a:latin typeface="標楷體" pitchFamily="65" charset="-120"/>
                <a:ea typeface="標楷體" pitchFamily="65" charset="-120"/>
              </a:rPr>
              <a:t>)</a:t>
            </a:r>
            <a:endParaRPr kumimoji="0" lang="zh-TW" altLang="en-US" sz="16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endParaRPr>
          </a:p>
        </p:txBody>
      </p:sp>
      <p:sp>
        <p:nvSpPr>
          <p:cNvPr id="84" name="AutoShape 29"/>
          <p:cNvSpPr>
            <a:spLocks noChangeArrowheads="1"/>
          </p:cNvSpPr>
          <p:nvPr/>
        </p:nvSpPr>
        <p:spPr bwMode="auto">
          <a:xfrm rot="5400000">
            <a:off x="6541502" y="5624297"/>
            <a:ext cx="327782" cy="360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85" name="向右箭號 84"/>
          <p:cNvSpPr>
            <a:spLocks noChangeArrowheads="1"/>
          </p:cNvSpPr>
          <p:nvPr/>
        </p:nvSpPr>
        <p:spPr bwMode="auto">
          <a:xfrm rot="5400000">
            <a:off x="6512205" y="4875686"/>
            <a:ext cx="338901" cy="372437"/>
          </a:xfrm>
          <a:prstGeom prst="striped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TW" altLang="en-US"/>
          </a:p>
        </p:txBody>
      </p:sp>
      <p:sp>
        <p:nvSpPr>
          <p:cNvPr id="88" name="矩形 87"/>
          <p:cNvSpPr/>
          <p:nvPr/>
        </p:nvSpPr>
        <p:spPr>
          <a:xfrm>
            <a:off x="1259631" y="1120874"/>
            <a:ext cx="2984287" cy="2062103"/>
          </a:xfrm>
          <a:prstGeom prst="rect">
            <a:avLst/>
          </a:prstGeom>
        </p:spPr>
        <p:txBody>
          <a:bodyPr wrap="square">
            <a:spAutoFit/>
          </a:bodyPr>
          <a:lstStyle/>
          <a:p>
            <a:r>
              <a:rPr lang="zh-TW" altLang="zh-TW" sz="1600" dirty="0"/>
              <a:t>為瞭解我國民眾文化參與及消費概況，文化部每年於文化統計出版計畫中，針對大眾傳播類、視覺藝術類活動、表演藝術類活動、文化藝術機構與設施、文藝民俗節慶活動等活動進行訪問</a:t>
            </a:r>
            <a:r>
              <a:rPr lang="en-US" altLang="zh-TW" sz="1600" dirty="0"/>
              <a:t>15</a:t>
            </a:r>
            <a:r>
              <a:rPr lang="zh-TW" altLang="zh-TW" sz="1600" dirty="0"/>
              <a:t>歲以上民眾之文化參與及消費調查。</a:t>
            </a:r>
            <a:endParaRPr lang="zh-TW" altLang="en-US" sz="1600" dirty="0"/>
          </a:p>
        </p:txBody>
      </p:sp>
      <p:sp>
        <p:nvSpPr>
          <p:cNvPr id="89" name="Text Box 16"/>
          <p:cNvSpPr txBox="1">
            <a:spLocks noChangeArrowheads="1"/>
          </p:cNvSpPr>
          <p:nvPr/>
        </p:nvSpPr>
        <p:spPr bwMode="auto">
          <a:xfrm>
            <a:off x="175370" y="1120874"/>
            <a:ext cx="1014820" cy="69472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背景說明</a:t>
            </a:r>
          </a:p>
        </p:txBody>
      </p:sp>
      <p:sp>
        <p:nvSpPr>
          <p:cNvPr id="90" name="Text Box 16"/>
          <p:cNvSpPr txBox="1">
            <a:spLocks noChangeArrowheads="1"/>
          </p:cNvSpPr>
          <p:nvPr/>
        </p:nvSpPr>
        <p:spPr bwMode="auto">
          <a:xfrm>
            <a:off x="166375" y="3304375"/>
            <a:ext cx="1014820" cy="69472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調查設計</a:t>
            </a:r>
          </a:p>
        </p:txBody>
      </p:sp>
      <p:sp>
        <p:nvSpPr>
          <p:cNvPr id="91" name="矩形 90"/>
          <p:cNvSpPr/>
          <p:nvPr/>
        </p:nvSpPr>
        <p:spPr>
          <a:xfrm>
            <a:off x="1219959" y="3304375"/>
            <a:ext cx="3023960" cy="3046988"/>
          </a:xfrm>
          <a:prstGeom prst="rect">
            <a:avLst/>
          </a:prstGeom>
        </p:spPr>
        <p:txBody>
          <a:bodyPr wrap="square">
            <a:spAutoFit/>
          </a:bodyPr>
          <a:lstStyle/>
          <a:p>
            <a:pPr marL="180975" indent="-180975"/>
            <a:r>
              <a:rPr lang="zh-TW" altLang="zh-TW" sz="1600" dirty="0" smtClean="0"/>
              <a:t>․</a:t>
            </a:r>
            <a:r>
              <a:rPr lang="zh-TW" altLang="zh-TW" sz="1600" dirty="0"/>
              <a:t>參考英國及美國樣本數</a:t>
            </a:r>
            <a:r>
              <a:rPr lang="zh-TW" altLang="zh-TW" sz="1600" dirty="0" smtClean="0"/>
              <a:t>，</a:t>
            </a:r>
            <a:r>
              <a:rPr lang="zh-TW" altLang="en-US" sz="1600" dirty="0" smtClean="0"/>
              <a:t>本年持續維持</a:t>
            </a:r>
            <a:r>
              <a:rPr lang="en-US" altLang="zh-TW" sz="1600" dirty="0" smtClean="0"/>
              <a:t>10,000</a:t>
            </a:r>
            <a:r>
              <a:rPr lang="zh-TW" altLang="en-US" sz="1600" dirty="0" smtClean="0"/>
              <a:t>份樣本</a:t>
            </a:r>
            <a:r>
              <a:rPr lang="zh-TW" altLang="zh-TW" sz="1600" dirty="0" smtClean="0"/>
              <a:t>。</a:t>
            </a:r>
            <a:endParaRPr lang="zh-TW" altLang="zh-TW" sz="1600" dirty="0"/>
          </a:p>
          <a:p>
            <a:pPr marL="180975" indent="-180975"/>
            <a:r>
              <a:rPr lang="zh-TW" altLang="zh-TW" sz="1600" dirty="0" smtClean="0"/>
              <a:t>․</a:t>
            </a:r>
            <a:r>
              <a:rPr lang="zh-TW" altLang="en-US" sz="1600" dirty="0"/>
              <a:t>在動態年份的設計上，調查近一年</a:t>
            </a:r>
            <a:r>
              <a:rPr lang="zh-TW" altLang="en-US" sz="1600" dirty="0" smtClean="0"/>
              <a:t>狀況，故樣本較非反映</a:t>
            </a:r>
            <a:r>
              <a:rPr lang="en-US" altLang="zh-TW" sz="1600" dirty="0" smtClean="0"/>
              <a:t>2015</a:t>
            </a:r>
            <a:r>
              <a:rPr lang="zh-TW" altLang="en-US" sz="1600" dirty="0" smtClean="0"/>
              <a:t>年情況，而較偏向反映</a:t>
            </a:r>
            <a:r>
              <a:rPr lang="en-US" altLang="zh-TW" sz="1600" dirty="0" smtClean="0"/>
              <a:t>2016</a:t>
            </a:r>
            <a:r>
              <a:rPr lang="zh-TW" altLang="en-US" sz="1600" dirty="0" smtClean="0"/>
              <a:t>年參與概況。</a:t>
            </a:r>
            <a:endParaRPr lang="en-US" altLang="zh-TW" sz="1600" dirty="0" smtClean="0"/>
          </a:p>
          <a:p>
            <a:pPr marL="180975" indent="-180975"/>
            <a:r>
              <a:rPr lang="zh-TW" altLang="zh-TW" sz="1600" dirty="0" smtClean="0"/>
              <a:t>․</a:t>
            </a:r>
            <a:r>
              <a:rPr lang="zh-TW" altLang="en-US" sz="1600" dirty="0" smtClean="0"/>
              <a:t>參考英、美作法，不再進行消費金額調查，以調查參與率及參與頻率為主</a:t>
            </a:r>
            <a:endParaRPr lang="en-US" altLang="zh-TW" sz="1600" dirty="0" smtClean="0"/>
          </a:p>
          <a:p>
            <a:pPr marL="180975" indent="-180975"/>
            <a:r>
              <a:rPr lang="zh-TW" altLang="zh-TW" sz="1600" dirty="0" smtClean="0"/>
              <a:t>․</a:t>
            </a:r>
            <a:r>
              <a:rPr lang="zh-TW" altLang="en-US" sz="1600" dirty="0"/>
              <a:t>進行追蹤樣本建置，並進行文化消費金額網路調查試訪作業</a:t>
            </a:r>
            <a:r>
              <a:rPr lang="zh-TW" altLang="en-US" sz="1600" dirty="0" smtClean="0"/>
              <a:t>。</a:t>
            </a:r>
            <a:endParaRPr lang="en-US" altLang="zh-TW" sz="1600" dirty="0" smtClean="0"/>
          </a:p>
        </p:txBody>
      </p:sp>
    </p:spTree>
    <p:extLst>
      <p:ext uri="{BB962C8B-B14F-4D97-AF65-F5344CB8AC3E}">
        <p14:creationId xmlns:p14="http://schemas.microsoft.com/office/powerpoint/2010/main" val="48953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52329" y="2348880"/>
            <a:ext cx="54726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0" lang="en-US" altLang="zh-TW" sz="3200" b="1" dirty="0" smtClean="0">
                <a:solidFill>
                  <a:schemeClr val="tx2"/>
                </a:solidFill>
                <a:ea typeface="標楷體" pitchFamily="65" charset="-120"/>
              </a:rPr>
              <a:t>(</a:t>
            </a:r>
            <a:r>
              <a:rPr kumimoji="0" lang="zh-TW" altLang="en-US" sz="3200" b="1" dirty="0" smtClean="0">
                <a:solidFill>
                  <a:schemeClr val="tx2"/>
                </a:solidFill>
                <a:ea typeface="標楷體" pitchFamily="65" charset="-120"/>
              </a:rPr>
              <a:t>一</a:t>
            </a:r>
            <a:r>
              <a:rPr kumimoji="0" lang="en-US" altLang="zh-TW" sz="3200" b="1" dirty="0" smtClean="0">
                <a:solidFill>
                  <a:schemeClr val="tx2"/>
                </a:solidFill>
                <a:ea typeface="標楷體" pitchFamily="65" charset="-120"/>
              </a:rPr>
              <a:t>)</a:t>
            </a:r>
            <a:r>
              <a:rPr kumimoji="0" lang="zh-TW" altLang="en-US" sz="3200" b="1" dirty="0" smtClean="0">
                <a:solidFill>
                  <a:schemeClr val="tx2"/>
                </a:solidFill>
                <a:ea typeface="標楷體" pitchFamily="65" charset="-120"/>
              </a:rPr>
              <a:t>各類藝文活動參與者結構</a:t>
            </a:r>
            <a:endParaRPr kumimoji="0" lang="en-US" altLang="zh-TW" sz="3200" b="1" dirty="0" smtClean="0">
              <a:solidFill>
                <a:schemeClr val="tx2"/>
              </a:solidFill>
              <a:ea typeface="標楷體" pitchFamily="65" charset="-120"/>
            </a:endParaRPr>
          </a:p>
        </p:txBody>
      </p:sp>
      <p:sp>
        <p:nvSpPr>
          <p:cNvPr id="3" name="投影片編號版面配置區 2"/>
          <p:cNvSpPr>
            <a:spLocks noGrp="1"/>
          </p:cNvSpPr>
          <p:nvPr>
            <p:ph type="sldNum" sz="quarter" idx="12"/>
          </p:nvPr>
        </p:nvSpPr>
        <p:spPr>
          <a:xfrm>
            <a:off x="7017246" y="6496050"/>
            <a:ext cx="2133600" cy="365125"/>
          </a:xfrm>
        </p:spPr>
        <p:txBody>
          <a:bodyPr/>
          <a:lstStyle/>
          <a:p>
            <a:r>
              <a:rPr lang="en-US" altLang="zh-TW" dirty="0" smtClean="0"/>
              <a:t>9</a:t>
            </a:r>
            <a:endParaRPr lang="zh-TW" altLang="en-US" dirty="0"/>
          </a:p>
        </p:txBody>
      </p:sp>
    </p:spTree>
    <p:extLst>
      <p:ext uri="{BB962C8B-B14F-4D97-AF65-F5344CB8AC3E}">
        <p14:creationId xmlns:p14="http://schemas.microsoft.com/office/powerpoint/2010/main" val="337054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15616"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altLang="zh-TW" sz="2400" b="1" kern="0" dirty="0" smtClean="0">
                <a:solidFill>
                  <a:srgbClr val="0066CC"/>
                </a:solidFill>
                <a:latin typeface="標楷體" pitchFamily="65" charset="-120"/>
                <a:ea typeface="標楷體" pitchFamily="65" charset="-120"/>
              </a:rPr>
              <a:t>2015/2016</a:t>
            </a:r>
            <a:r>
              <a:rPr lang="zh-TW" altLang="en-US" sz="2400" b="1" kern="0" dirty="0" smtClean="0">
                <a:solidFill>
                  <a:srgbClr val="0066CC"/>
                </a:solidFill>
                <a:latin typeface="標楷體" pitchFamily="65" charset="-120"/>
                <a:ea typeface="標楷體" pitchFamily="65" charset="-120"/>
              </a:rPr>
              <a:t>年文化參與概況</a:t>
            </a:r>
            <a:endParaRPr lang="en-US" altLang="zh-TW" sz="2400" b="1" kern="0" dirty="0">
              <a:solidFill>
                <a:srgbClr val="0066CC"/>
              </a:solidFill>
              <a:latin typeface="標楷體" pitchFamily="65" charset="-120"/>
              <a:ea typeface="標楷體" pitchFamily="65" charset="-120"/>
            </a:endParaRPr>
          </a:p>
        </p:txBody>
      </p:sp>
      <p:sp>
        <p:nvSpPr>
          <p:cNvPr id="5" name="矩形 4"/>
          <p:cNvSpPr/>
          <p:nvPr/>
        </p:nvSpPr>
        <p:spPr>
          <a:xfrm>
            <a:off x="5580112" y="3068960"/>
            <a:ext cx="3024336" cy="2554545"/>
          </a:xfrm>
          <a:prstGeom prst="rect">
            <a:avLst/>
          </a:prstGeom>
        </p:spPr>
        <p:txBody>
          <a:bodyPr wrap="square" lIns="36000" rIns="36000">
            <a:spAutoFit/>
          </a:bodyPr>
          <a:lstStyle/>
          <a:p>
            <a:pPr marL="342900" indent="-342900">
              <a:buFont typeface="Wingdings" panose="05000000000000000000" pitchFamily="2" charset="2"/>
              <a:buChar char="l"/>
            </a:pPr>
            <a:r>
              <a:rPr lang="zh-TW" altLang="en-US" sz="1600" dirty="0" smtClean="0">
                <a:solidFill>
                  <a:schemeClr val="tx2"/>
                </a:solidFill>
                <a:ea typeface="標楷體" pitchFamily="65" charset="-120"/>
              </a:rPr>
              <a:t>男女</a:t>
            </a:r>
            <a:r>
              <a:rPr lang="zh-TW" altLang="en-US" sz="1600" dirty="0">
                <a:solidFill>
                  <a:schemeClr val="tx2"/>
                </a:solidFill>
                <a:ea typeface="標楷體" pitchFamily="65" charset="-120"/>
              </a:rPr>
              <a:t>在各類活動的參與率差異</a:t>
            </a:r>
            <a:r>
              <a:rPr lang="zh-TW" altLang="en-US" sz="1600" dirty="0" smtClean="0">
                <a:solidFill>
                  <a:schemeClr val="tx2"/>
                </a:solidFill>
                <a:ea typeface="標楷體" pitchFamily="65" charset="-120"/>
              </a:rPr>
              <a:t>不大，僅在廣播、報紙、博物館的差異較大。</a:t>
            </a:r>
            <a:endParaRPr lang="en-US" altLang="zh-TW" sz="1600" dirty="0" smtClean="0">
              <a:solidFill>
                <a:schemeClr val="tx2"/>
              </a:solidFill>
              <a:ea typeface="標楷體" pitchFamily="65" charset="-120"/>
            </a:endParaRPr>
          </a:p>
          <a:p>
            <a:pPr marL="342900" indent="-342900">
              <a:buFont typeface="Wingdings" panose="05000000000000000000" pitchFamily="2" charset="2"/>
              <a:buChar char="l"/>
            </a:pPr>
            <a:r>
              <a:rPr lang="zh-TW" altLang="en-US" sz="1600" dirty="0" smtClean="0">
                <a:solidFill>
                  <a:schemeClr val="tx2"/>
                </a:solidFill>
                <a:ea typeface="標楷體" pitchFamily="65" charset="-120"/>
              </a:rPr>
              <a:t>男性</a:t>
            </a:r>
            <a:r>
              <a:rPr lang="zh-TW" altLang="en-US" sz="1600" dirty="0">
                <a:solidFill>
                  <a:schemeClr val="tx2"/>
                </a:solidFill>
                <a:ea typeface="標楷體" pitchFamily="65" charset="-120"/>
              </a:rPr>
              <a:t>民眾僅在閱讀報紙、聽廣播、文藝民俗節慶活動的參與率高於女性，其餘項目</a:t>
            </a:r>
            <a:r>
              <a:rPr lang="en-US" altLang="zh-TW" sz="1600" dirty="0" smtClean="0">
                <a:solidFill>
                  <a:schemeClr val="tx2"/>
                </a:solidFill>
                <a:ea typeface="標楷體" pitchFamily="65" charset="-120"/>
              </a:rPr>
              <a:t>(</a:t>
            </a:r>
            <a:r>
              <a:rPr lang="zh-TW" altLang="en-US" sz="1600" dirty="0">
                <a:solidFill>
                  <a:schemeClr val="tx2"/>
                </a:solidFill>
                <a:ea typeface="標楷體" pitchFamily="65" charset="-120"/>
              </a:rPr>
              <a:t>雜誌、書籍、數位閱讀、戲劇戲曲舞蹈、古典及傳統音樂、流行音樂、視覺藝術、博物館</a:t>
            </a:r>
            <a:r>
              <a:rPr lang="en-US" altLang="zh-TW" sz="1600" dirty="0" smtClean="0">
                <a:solidFill>
                  <a:schemeClr val="tx2"/>
                </a:solidFill>
                <a:ea typeface="標楷體" pitchFamily="65" charset="-120"/>
              </a:rPr>
              <a:t>)</a:t>
            </a:r>
            <a:r>
              <a:rPr lang="zh-TW" altLang="en-US" sz="1600" dirty="0">
                <a:solidFill>
                  <a:schemeClr val="tx2"/>
                </a:solidFill>
                <a:ea typeface="標楷體" pitchFamily="65" charset="-120"/>
              </a:rPr>
              <a:t>則為女性略高於男性</a:t>
            </a:r>
            <a:endParaRPr lang="en-US" altLang="zh-TW" sz="1600" dirty="0">
              <a:solidFill>
                <a:schemeClr val="tx2"/>
              </a:solidFill>
              <a:ea typeface="標楷體" pitchFamily="65" charset="-120"/>
            </a:endParaRPr>
          </a:p>
        </p:txBody>
      </p:sp>
      <p:sp>
        <p:nvSpPr>
          <p:cNvPr id="6" name="矩形 5"/>
          <p:cNvSpPr/>
          <p:nvPr/>
        </p:nvSpPr>
        <p:spPr>
          <a:xfrm>
            <a:off x="251520" y="1052736"/>
            <a:ext cx="8784976" cy="1440160"/>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400" dirty="0" smtClean="0">
                <a:solidFill>
                  <a:schemeClr val="tx1"/>
                </a:solidFill>
                <a:latin typeface="標楷體" panose="03000509000000000000" pitchFamily="65" charset="-120"/>
                <a:ea typeface="標楷體" panose="03000509000000000000" pitchFamily="65" charset="-120"/>
              </a:rPr>
              <a:t>•</a:t>
            </a:r>
            <a:r>
              <a:rPr lang="zh-TW" altLang="en-US" sz="1400" dirty="0">
                <a:solidFill>
                  <a:schemeClr val="tx1"/>
                </a:solidFill>
                <a:latin typeface="標楷體" panose="03000509000000000000" pitchFamily="65" charset="-120"/>
                <a:ea typeface="標楷體" panose="03000509000000000000" pitchFamily="65" charset="-120"/>
              </a:rPr>
              <a:t>雷達圖為以不同座標軸</a:t>
            </a:r>
            <a:r>
              <a:rPr lang="zh-TW" altLang="en-US" sz="1400" dirty="0" smtClean="0">
                <a:solidFill>
                  <a:schemeClr val="tx1"/>
                </a:solidFill>
                <a:latin typeface="標楷體" panose="03000509000000000000" pitchFamily="65" charset="-120"/>
                <a:ea typeface="標楷體" panose="03000509000000000000" pitchFamily="65" charset="-120"/>
              </a:rPr>
              <a:t>來比較</a:t>
            </a:r>
            <a:r>
              <a:rPr lang="zh-TW" altLang="en-US" sz="1400" dirty="0">
                <a:solidFill>
                  <a:schemeClr val="tx1"/>
                </a:solidFill>
                <a:latin typeface="標楷體" panose="03000509000000000000" pitchFamily="65" charset="-120"/>
                <a:ea typeface="標楷體" panose="03000509000000000000" pitchFamily="65" charset="-120"/>
              </a:rPr>
              <a:t>多個資料的</a:t>
            </a:r>
            <a:r>
              <a:rPr lang="zh-TW" altLang="en-US" sz="1400" dirty="0" smtClean="0">
                <a:solidFill>
                  <a:schemeClr val="tx1"/>
                </a:solidFill>
                <a:latin typeface="標楷體" panose="03000509000000000000" pitchFamily="65" charset="-120"/>
                <a:ea typeface="標楷體" panose="03000509000000000000" pitchFamily="65" charset="-120"/>
              </a:rPr>
              <a:t>值，以各類型文化參與率為例，類型為座標軸，各類型參與比率則繪於相對應的座標軸上，中心點數值設定為</a:t>
            </a:r>
            <a:r>
              <a:rPr lang="en-US" altLang="zh-TW" sz="1400" dirty="0" smtClean="0">
                <a:solidFill>
                  <a:schemeClr val="tx1"/>
                </a:solidFill>
                <a:latin typeface="標楷體" panose="03000509000000000000" pitchFamily="65" charset="-120"/>
                <a:ea typeface="標楷體" panose="03000509000000000000" pitchFamily="65" charset="-120"/>
              </a:rPr>
              <a:t>0%</a:t>
            </a:r>
            <a:r>
              <a:rPr lang="zh-TW" altLang="en-US" sz="1400" dirty="0" smtClean="0">
                <a:solidFill>
                  <a:schemeClr val="tx1"/>
                </a:solidFill>
                <a:latin typeface="標楷體" panose="03000509000000000000" pitchFamily="65" charset="-120"/>
                <a:ea typeface="標楷體" panose="03000509000000000000" pitchFamily="65" charset="-120"/>
              </a:rPr>
              <a:t>，同一性質會以線串連成一個多邊形。</a:t>
            </a:r>
            <a:endParaRPr lang="en-US" altLang="zh-TW" sz="1400" dirty="0" smtClean="0">
              <a:solidFill>
                <a:schemeClr val="tx1"/>
              </a:solidFill>
              <a:latin typeface="標楷體" panose="03000509000000000000" pitchFamily="65" charset="-120"/>
              <a:ea typeface="標楷體" panose="03000509000000000000" pitchFamily="65" charset="-120"/>
            </a:endParaRPr>
          </a:p>
          <a:p>
            <a:pPr marL="84138" indent="-84138"/>
            <a:r>
              <a:rPr lang="en-US" altLang="zh-TW" sz="1400" dirty="0" smtClean="0">
                <a:solidFill>
                  <a:schemeClr val="tx1"/>
                </a:solidFill>
                <a:latin typeface="標楷體" panose="03000509000000000000" pitchFamily="65" charset="-120"/>
                <a:ea typeface="標楷體" panose="03000509000000000000" pitchFamily="65" charset="-120"/>
              </a:rPr>
              <a:t>•</a:t>
            </a:r>
            <a:r>
              <a:rPr lang="zh-TW" altLang="en-US" sz="1400" dirty="0" smtClean="0">
                <a:solidFill>
                  <a:schemeClr val="tx1"/>
                </a:solidFill>
                <a:latin typeface="標楷體" panose="03000509000000000000" pitchFamily="65" charset="-120"/>
                <a:ea typeface="標楷體" panose="03000509000000000000" pitchFamily="65" charset="-120"/>
              </a:rPr>
              <a:t>右圖愈靠近中心點的活動，參與率越低，因此，古典與傳統音樂參與率最靠近中心點，則表示參與率較低，書籍參與率則較遠離中心點，則參與率較高。</a:t>
            </a:r>
            <a:endParaRPr lang="en-US" altLang="zh-TW" sz="1400" dirty="0" smtClean="0">
              <a:solidFill>
                <a:schemeClr val="tx1"/>
              </a:solidFill>
              <a:latin typeface="標楷體" panose="03000509000000000000" pitchFamily="65" charset="-120"/>
              <a:ea typeface="標楷體" panose="03000509000000000000" pitchFamily="65" charset="-120"/>
            </a:endParaRPr>
          </a:p>
          <a:p>
            <a:pPr marL="84138" indent="-84138"/>
            <a:r>
              <a:rPr lang="en-US" altLang="zh-TW" sz="1400" dirty="0" smtClean="0">
                <a:solidFill>
                  <a:schemeClr val="tx1"/>
                </a:solidFill>
                <a:latin typeface="標楷體" panose="03000509000000000000" pitchFamily="65" charset="-120"/>
                <a:ea typeface="標楷體" panose="03000509000000000000" pitchFamily="65" charset="-120"/>
              </a:rPr>
              <a:t>•</a:t>
            </a:r>
            <a:r>
              <a:rPr lang="zh-TW" altLang="en-US" sz="1400" dirty="0" smtClean="0">
                <a:solidFill>
                  <a:schemeClr val="tx1"/>
                </a:solidFill>
                <a:latin typeface="標楷體" panose="03000509000000000000" pitchFamily="65" charset="-120"/>
                <a:ea typeface="標楷體" panose="03000509000000000000" pitchFamily="65" charset="-120"/>
              </a:rPr>
              <a:t>若欲</a:t>
            </a:r>
            <a:r>
              <a:rPr lang="zh-TW" altLang="en-US" sz="1400" dirty="0">
                <a:solidFill>
                  <a:schemeClr val="tx1"/>
                </a:solidFill>
                <a:latin typeface="標楷體" panose="03000509000000000000" pitchFamily="65" charset="-120"/>
                <a:ea typeface="標楷體" panose="03000509000000000000" pitchFamily="65" charset="-120"/>
              </a:rPr>
              <a:t>比較各類活動</a:t>
            </a:r>
            <a:r>
              <a:rPr lang="zh-TW" altLang="en-US" sz="1400" dirty="0" smtClean="0">
                <a:solidFill>
                  <a:schemeClr val="tx1"/>
                </a:solidFill>
                <a:latin typeface="標楷體" panose="03000509000000000000" pitchFamily="65" charset="-120"/>
                <a:ea typeface="標楷體" panose="03000509000000000000" pitchFamily="65" charset="-120"/>
              </a:rPr>
              <a:t>性別參與比率，男性與女性參與率各串成一個多邊型，形狀越類似或距離越近表示差異程度較小，距離越遠則表示差異越大。</a:t>
            </a:r>
            <a:endParaRPr lang="en-US" altLang="zh-TW" sz="1400" dirty="0" smtClean="0">
              <a:solidFill>
                <a:schemeClr val="tx1"/>
              </a:solidFill>
              <a:latin typeface="標楷體" panose="03000509000000000000" pitchFamily="65" charset="-120"/>
              <a:ea typeface="標楷體" panose="03000509000000000000" pitchFamily="65" charset="-120"/>
            </a:endParaRPr>
          </a:p>
        </p:txBody>
      </p:sp>
      <p:sp>
        <p:nvSpPr>
          <p:cNvPr id="7" name="投影片編號版面配置區 2"/>
          <p:cNvSpPr>
            <a:spLocks noGrp="1"/>
          </p:cNvSpPr>
          <p:nvPr>
            <p:ph type="sldNum" sz="quarter" idx="12"/>
          </p:nvPr>
        </p:nvSpPr>
        <p:spPr>
          <a:xfrm>
            <a:off x="7017246" y="6496050"/>
            <a:ext cx="2133600" cy="365125"/>
          </a:xfrm>
        </p:spPr>
        <p:txBody>
          <a:bodyPr/>
          <a:lstStyle/>
          <a:p>
            <a:r>
              <a:rPr lang="en-US" altLang="zh-TW" dirty="0" smtClean="0"/>
              <a:t>10</a:t>
            </a:r>
            <a:endParaRPr lang="zh-TW" altLang="en-US" dirty="0"/>
          </a:p>
        </p:txBody>
      </p:sp>
      <p:graphicFrame>
        <p:nvGraphicFramePr>
          <p:cNvPr id="8" name="圖表 7"/>
          <p:cNvGraphicFramePr/>
          <p:nvPr>
            <p:extLst>
              <p:ext uri="{D42A27DB-BD31-4B8C-83A1-F6EECF244321}">
                <p14:modId xmlns:p14="http://schemas.microsoft.com/office/powerpoint/2010/main" val="525274331"/>
              </p:ext>
            </p:extLst>
          </p:nvPr>
        </p:nvGraphicFramePr>
        <p:xfrm>
          <a:off x="244195" y="2553644"/>
          <a:ext cx="5486400" cy="3611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8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4322507" y="986187"/>
            <a:ext cx="0" cy="58772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1403648"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a:solidFill>
                  <a:srgbClr val="0066CC"/>
                </a:solidFill>
                <a:latin typeface="標楷體" pitchFamily="65" charset="-120"/>
                <a:ea typeface="標楷體" pitchFamily="65" charset="-120"/>
              </a:rPr>
              <a:t>各類藝文活動參與狀況人口特性分析</a:t>
            </a:r>
            <a:endParaRPr lang="en-US" altLang="zh-TW" sz="2400" b="1" kern="0" dirty="0">
              <a:solidFill>
                <a:srgbClr val="0066CC"/>
              </a:solidFill>
              <a:latin typeface="標楷體" pitchFamily="65" charset="-120"/>
              <a:ea typeface="標楷體" pitchFamily="65" charset="-120"/>
            </a:endParaRPr>
          </a:p>
        </p:txBody>
      </p:sp>
      <p:sp>
        <p:nvSpPr>
          <p:cNvPr id="7" name="AutoShape 2091"/>
          <p:cNvSpPr>
            <a:spLocks noChangeArrowheads="1"/>
          </p:cNvSpPr>
          <p:nvPr/>
        </p:nvSpPr>
        <p:spPr bwMode="gray">
          <a:xfrm rot="5400000">
            <a:off x="2054449" y="-744734"/>
            <a:ext cx="426590" cy="3888433"/>
          </a:xfrm>
          <a:prstGeom prst="bevel">
            <a:avLst>
              <a:gd name="adj" fmla="val 3718"/>
            </a:avLst>
          </a:prstGeom>
          <a:solidFill>
            <a:srgbClr val="92D050">
              <a:alpha val="50000"/>
            </a:srgbClr>
          </a:solidFill>
          <a:ln>
            <a:noFill/>
          </a:ln>
          <a:effectLst/>
          <a:extLst/>
        </p:spPr>
        <p:txBody>
          <a:bodyPr rot="10800000" vert="eaVert" tIns="0" bIns="0" anchor="ctr"/>
          <a:lstStyle/>
          <a:p>
            <a:pPr algn="ctr"/>
            <a:r>
              <a:rPr kumimoji="0" lang="zh-TW" altLang="en-US" sz="1600" dirty="0" smtClean="0">
                <a:solidFill>
                  <a:srgbClr val="000000"/>
                </a:solidFill>
                <a:latin typeface="新細明體" pitchFamily="18" charset="-120"/>
                <a:ea typeface="新細明體" pitchFamily="18" charset="-120"/>
              </a:rPr>
              <a:t>教育程度</a:t>
            </a:r>
            <a:endParaRPr kumimoji="0" lang="zh-TW" altLang="en-US" sz="1600" dirty="0">
              <a:solidFill>
                <a:srgbClr val="000000"/>
              </a:solidFill>
              <a:latin typeface="新細明體" pitchFamily="18" charset="-120"/>
              <a:ea typeface="新細明體" pitchFamily="18" charset="-120"/>
            </a:endParaRPr>
          </a:p>
        </p:txBody>
      </p:sp>
      <p:sp>
        <p:nvSpPr>
          <p:cNvPr id="8" name="AutoShape 2091"/>
          <p:cNvSpPr>
            <a:spLocks noChangeArrowheads="1"/>
          </p:cNvSpPr>
          <p:nvPr/>
        </p:nvSpPr>
        <p:spPr bwMode="gray">
          <a:xfrm rot="5400000">
            <a:off x="6374930" y="-744735"/>
            <a:ext cx="426590" cy="3888433"/>
          </a:xfrm>
          <a:prstGeom prst="bevel">
            <a:avLst>
              <a:gd name="adj" fmla="val 3718"/>
            </a:avLst>
          </a:prstGeom>
          <a:solidFill>
            <a:srgbClr val="92D050">
              <a:alpha val="50000"/>
            </a:srgbClr>
          </a:solidFill>
          <a:ln>
            <a:noFill/>
          </a:ln>
          <a:effectLst/>
          <a:extLst/>
        </p:spPr>
        <p:txBody>
          <a:bodyPr rot="10800000" vert="eaVert" tIns="0" bIns="0" anchor="ctr"/>
          <a:lstStyle/>
          <a:p>
            <a:pPr algn="ctr"/>
            <a:r>
              <a:rPr kumimoji="0" lang="zh-TW" altLang="en-US" sz="1600" dirty="0" smtClean="0">
                <a:solidFill>
                  <a:srgbClr val="000000"/>
                </a:solidFill>
                <a:latin typeface="新細明體" pitchFamily="18" charset="-120"/>
                <a:ea typeface="新細明體" pitchFamily="18" charset="-120"/>
              </a:rPr>
              <a:t>年齡</a:t>
            </a:r>
            <a:endParaRPr kumimoji="0" lang="zh-TW" altLang="en-US" sz="1600" dirty="0">
              <a:solidFill>
                <a:srgbClr val="000000"/>
              </a:solidFill>
              <a:latin typeface="新細明體" pitchFamily="18" charset="-120"/>
              <a:ea typeface="新細明體" pitchFamily="18" charset="-120"/>
            </a:endParaRPr>
          </a:p>
        </p:txBody>
      </p:sp>
      <p:sp>
        <p:nvSpPr>
          <p:cNvPr id="9" name="矩形 8"/>
          <p:cNvSpPr/>
          <p:nvPr/>
        </p:nvSpPr>
        <p:spPr>
          <a:xfrm>
            <a:off x="4485675" y="5157192"/>
            <a:ext cx="4406805" cy="1384995"/>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年齡越高對電影、書籍、數位閱讀、戲劇戲曲舞蹈、流行音樂、視覺藝術、博物館的參與率越低，報紙的參與率則是年齡越高，參與率越高。</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數位</a:t>
            </a:r>
            <a:r>
              <a:rPr lang="zh-TW" altLang="en-US" sz="1400" dirty="0" smtClean="0">
                <a:latin typeface="標楷體" panose="03000509000000000000" pitchFamily="65" charset="-120"/>
                <a:ea typeface="標楷體" panose="03000509000000000000" pitchFamily="65" charset="-120"/>
              </a:rPr>
              <a:t>閱讀則以</a:t>
            </a:r>
            <a:r>
              <a:rPr lang="en-US" altLang="zh-TW" sz="1400" dirty="0" smtClean="0">
                <a:latin typeface="標楷體" panose="03000509000000000000" pitchFamily="65" charset="-120"/>
                <a:ea typeface="標楷體" panose="03000509000000000000" pitchFamily="65" charset="-120"/>
              </a:rPr>
              <a:t>15</a:t>
            </a:r>
            <a:r>
              <a:rPr lang="zh-TW" altLang="en-US" sz="1400" dirty="0">
                <a:latin typeface="標楷體" panose="03000509000000000000" pitchFamily="65" charset="-120"/>
                <a:ea typeface="標楷體" panose="03000509000000000000" pitchFamily="65" charset="-120"/>
              </a:rPr>
              <a:t>歲至</a:t>
            </a:r>
            <a:r>
              <a:rPr lang="en-US" altLang="zh-TW" sz="1400" dirty="0">
                <a:latin typeface="標楷體" panose="03000509000000000000" pitchFamily="65" charset="-120"/>
                <a:ea typeface="標楷體" panose="03000509000000000000" pitchFamily="65" charset="-120"/>
              </a:rPr>
              <a:t>39</a:t>
            </a:r>
            <a:r>
              <a:rPr lang="zh-TW" altLang="en-US" sz="1400" dirty="0">
                <a:latin typeface="標楷體" panose="03000509000000000000" pitchFamily="65" charset="-120"/>
                <a:ea typeface="標楷體" panose="03000509000000000000" pitchFamily="65" charset="-120"/>
              </a:rPr>
              <a:t>歲青年族群較</a:t>
            </a:r>
            <a:r>
              <a:rPr lang="zh-TW" altLang="en-US" sz="1400" dirty="0" smtClean="0">
                <a:latin typeface="標楷體" panose="03000509000000000000" pitchFamily="65" charset="-120"/>
                <a:ea typeface="標楷體" panose="03000509000000000000" pitchFamily="65" charset="-120"/>
              </a:rPr>
              <a:t>高</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雜誌</a:t>
            </a:r>
            <a:r>
              <a:rPr lang="zh-TW" altLang="en-US" sz="1400" dirty="0">
                <a:latin typeface="標楷體" panose="03000509000000000000" pitchFamily="65" charset="-120"/>
                <a:ea typeface="標楷體" panose="03000509000000000000" pitchFamily="65" charset="-120"/>
              </a:rPr>
              <a:t>及文藝民俗節慶活動</a:t>
            </a:r>
            <a:r>
              <a:rPr lang="zh-TW" altLang="en-US" sz="1400" dirty="0" smtClean="0">
                <a:latin typeface="標楷體" panose="03000509000000000000" pitchFamily="65" charset="-120"/>
                <a:ea typeface="標楷體" panose="03000509000000000000" pitchFamily="65" charset="-120"/>
              </a:rPr>
              <a:t>以青壯年</a:t>
            </a:r>
            <a:r>
              <a:rPr lang="zh-TW" altLang="en-US" sz="1400" dirty="0">
                <a:latin typeface="標楷體" panose="03000509000000000000" pitchFamily="65" charset="-120"/>
                <a:ea typeface="標楷體" panose="03000509000000000000" pitchFamily="65" charset="-120"/>
              </a:rPr>
              <a:t>族群</a:t>
            </a:r>
            <a:r>
              <a:rPr lang="en-US" altLang="zh-TW" sz="1400" dirty="0" smtClean="0">
                <a:latin typeface="標楷體" panose="03000509000000000000" pitchFamily="65" charset="-120"/>
                <a:ea typeface="標楷體" panose="03000509000000000000" pitchFamily="65" charset="-120"/>
              </a:rPr>
              <a:t>(25~59</a:t>
            </a:r>
            <a:r>
              <a:rPr lang="zh-TW" altLang="en-US" sz="1400" dirty="0">
                <a:latin typeface="標楷體" panose="03000509000000000000" pitchFamily="65" charset="-120"/>
                <a:ea typeface="標楷體" panose="03000509000000000000" pitchFamily="65" charset="-120"/>
              </a:rPr>
              <a:t>歲</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的參與率最高</a:t>
            </a:r>
            <a:endParaRPr lang="en-US" altLang="zh-TW" sz="1400" dirty="0" smtClean="0">
              <a:latin typeface="標楷體" panose="03000509000000000000" pitchFamily="65" charset="-120"/>
              <a:ea typeface="標楷體" panose="03000509000000000000" pitchFamily="65" charset="-120"/>
            </a:endParaRPr>
          </a:p>
        </p:txBody>
      </p:sp>
      <p:sp>
        <p:nvSpPr>
          <p:cNvPr id="10" name="矩形 9"/>
          <p:cNvSpPr/>
          <p:nvPr/>
        </p:nvSpPr>
        <p:spPr>
          <a:xfrm>
            <a:off x="223659" y="5003303"/>
            <a:ext cx="3952600" cy="1169551"/>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教育程度越高對藝文活動參與度越</a:t>
            </a:r>
            <a:r>
              <a:rPr lang="zh-TW" altLang="en-US" sz="1400" dirty="0" smtClean="0">
                <a:latin typeface="標楷體" panose="03000509000000000000" pitchFamily="65" charset="-120"/>
                <a:ea typeface="標楷體" panose="03000509000000000000" pitchFamily="65" charset="-120"/>
              </a:rPr>
              <a:t>高。</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電影、雜誌、數位閱讀、</a:t>
            </a:r>
            <a:r>
              <a:rPr lang="zh-TW" altLang="en-US" sz="1400" dirty="0" smtClean="0">
                <a:latin typeface="標楷體" panose="03000509000000000000" pitchFamily="65" charset="-120"/>
                <a:ea typeface="標楷體" panose="03000509000000000000" pitchFamily="65" charset="-120"/>
              </a:rPr>
              <a:t>書籍、視覺藝術及博物館的</a:t>
            </a:r>
            <a:r>
              <a:rPr lang="zh-TW" altLang="en-US" sz="1400" dirty="0">
                <a:latin typeface="標楷體" panose="03000509000000000000" pitchFamily="65" charset="-120"/>
                <a:ea typeface="標楷體" panose="03000509000000000000" pitchFamily="65" charset="-120"/>
              </a:rPr>
              <a:t>參與率各教育程度之</a:t>
            </a:r>
            <a:r>
              <a:rPr lang="zh-TW" altLang="en-US" sz="1400" dirty="0" smtClean="0">
                <a:latin typeface="標楷體" panose="03000509000000000000" pitchFamily="65" charset="-120"/>
                <a:ea typeface="標楷體" panose="03000509000000000000" pitchFamily="65" charset="-120"/>
              </a:rPr>
              <a:t>差異較大。</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報紙、戲劇戲曲舞蹈、古典及傳統音樂及文藝民俗節慶活動的參與率各教育程度</a:t>
            </a:r>
            <a:r>
              <a:rPr lang="zh-TW" altLang="en-US" sz="1400" dirty="0" smtClean="0">
                <a:latin typeface="標楷體" panose="03000509000000000000" pitchFamily="65" charset="-120"/>
                <a:ea typeface="標楷體" panose="03000509000000000000" pitchFamily="65" charset="-120"/>
              </a:rPr>
              <a:t>差異較小</a:t>
            </a:r>
            <a:endParaRPr lang="en-US" altLang="zh-TW" sz="1400" dirty="0" smtClean="0">
              <a:latin typeface="標楷體" panose="03000509000000000000" pitchFamily="65" charset="-120"/>
              <a:ea typeface="標楷體" panose="03000509000000000000" pitchFamily="65" charset="-120"/>
            </a:endParaRPr>
          </a:p>
        </p:txBody>
      </p:sp>
      <p:sp>
        <p:nvSpPr>
          <p:cNvPr id="11" name="投影片編號版面配置區 2"/>
          <p:cNvSpPr>
            <a:spLocks noGrp="1"/>
          </p:cNvSpPr>
          <p:nvPr>
            <p:ph type="sldNum" sz="quarter" idx="12"/>
          </p:nvPr>
        </p:nvSpPr>
        <p:spPr>
          <a:xfrm>
            <a:off x="7017246" y="6496050"/>
            <a:ext cx="2133600" cy="365125"/>
          </a:xfrm>
        </p:spPr>
        <p:txBody>
          <a:bodyPr/>
          <a:lstStyle/>
          <a:p>
            <a:r>
              <a:rPr lang="en-US" altLang="zh-TW" dirty="0" smtClean="0"/>
              <a:t>11</a:t>
            </a:r>
            <a:endParaRPr lang="zh-TW" altLang="en-US" dirty="0"/>
          </a:p>
        </p:txBody>
      </p:sp>
      <p:graphicFrame>
        <p:nvGraphicFramePr>
          <p:cNvPr id="12" name="圖表 11"/>
          <p:cNvGraphicFramePr/>
          <p:nvPr>
            <p:extLst>
              <p:ext uri="{D42A27DB-BD31-4B8C-83A1-F6EECF244321}">
                <p14:modId xmlns:p14="http://schemas.microsoft.com/office/powerpoint/2010/main" val="306358639"/>
              </p:ext>
            </p:extLst>
          </p:nvPr>
        </p:nvGraphicFramePr>
        <p:xfrm>
          <a:off x="-187446" y="1628800"/>
          <a:ext cx="4509953" cy="3374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圖表 12"/>
          <p:cNvGraphicFramePr/>
          <p:nvPr>
            <p:extLst>
              <p:ext uri="{D42A27DB-BD31-4B8C-83A1-F6EECF244321}">
                <p14:modId xmlns:p14="http://schemas.microsoft.com/office/powerpoint/2010/main" val="206025759"/>
              </p:ext>
            </p:extLst>
          </p:nvPr>
        </p:nvGraphicFramePr>
        <p:xfrm>
          <a:off x="3845025" y="1490067"/>
          <a:ext cx="5486400" cy="366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65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4572000" y="980728"/>
            <a:ext cx="0" cy="58772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AutoShape 2091"/>
          <p:cNvSpPr>
            <a:spLocks noChangeArrowheads="1"/>
          </p:cNvSpPr>
          <p:nvPr/>
        </p:nvSpPr>
        <p:spPr bwMode="gray">
          <a:xfrm rot="5400000">
            <a:off x="2054449" y="-744734"/>
            <a:ext cx="426590" cy="3888433"/>
          </a:xfrm>
          <a:prstGeom prst="bevel">
            <a:avLst>
              <a:gd name="adj" fmla="val 3718"/>
            </a:avLst>
          </a:prstGeom>
          <a:solidFill>
            <a:srgbClr val="92D050">
              <a:alpha val="50000"/>
            </a:srgbClr>
          </a:solidFill>
          <a:ln>
            <a:noFill/>
          </a:ln>
          <a:effectLst/>
          <a:extLst/>
        </p:spPr>
        <p:txBody>
          <a:bodyPr rot="10800000" vert="eaVert" tIns="0" bIns="0" anchor="ctr"/>
          <a:lstStyle/>
          <a:p>
            <a:pPr algn="ctr"/>
            <a:r>
              <a:rPr kumimoji="0" lang="zh-TW" altLang="en-US" sz="1600" dirty="0" smtClean="0">
                <a:solidFill>
                  <a:srgbClr val="000000"/>
                </a:solidFill>
                <a:latin typeface="新細明體" pitchFamily="18" charset="-120"/>
                <a:ea typeface="新細明體" pitchFamily="18" charset="-120"/>
              </a:rPr>
              <a:t>地區</a:t>
            </a:r>
            <a:endParaRPr kumimoji="0" lang="zh-TW" altLang="en-US" sz="1600" dirty="0">
              <a:solidFill>
                <a:srgbClr val="000000"/>
              </a:solidFill>
              <a:latin typeface="新細明體" pitchFamily="18" charset="-120"/>
              <a:ea typeface="新細明體" pitchFamily="18" charset="-120"/>
            </a:endParaRPr>
          </a:p>
        </p:txBody>
      </p:sp>
      <p:sp>
        <p:nvSpPr>
          <p:cNvPr id="7" name="Rectangle 2"/>
          <p:cNvSpPr txBox="1">
            <a:spLocks noChangeArrowheads="1"/>
          </p:cNvSpPr>
          <p:nvPr/>
        </p:nvSpPr>
        <p:spPr>
          <a:xfrm>
            <a:off x="1259632" y="188640"/>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a:solidFill>
                  <a:srgbClr val="0066CC"/>
                </a:solidFill>
                <a:latin typeface="標楷體" pitchFamily="65" charset="-120"/>
                <a:ea typeface="標楷體" pitchFamily="65" charset="-120"/>
              </a:rPr>
              <a:t>各類藝文活動參與狀況人口特性分析</a:t>
            </a:r>
            <a:endParaRPr lang="en-US" altLang="zh-TW" sz="2400" b="1" kern="0" dirty="0">
              <a:solidFill>
                <a:srgbClr val="0066CC"/>
              </a:solidFill>
              <a:latin typeface="標楷體" pitchFamily="65" charset="-120"/>
              <a:ea typeface="標楷體" pitchFamily="65" charset="-120"/>
            </a:endParaRPr>
          </a:p>
        </p:txBody>
      </p:sp>
      <p:sp>
        <p:nvSpPr>
          <p:cNvPr id="8" name="AutoShape 2091"/>
          <p:cNvSpPr>
            <a:spLocks noChangeArrowheads="1"/>
          </p:cNvSpPr>
          <p:nvPr/>
        </p:nvSpPr>
        <p:spPr bwMode="gray">
          <a:xfrm rot="5400000">
            <a:off x="6590954" y="-759019"/>
            <a:ext cx="426590" cy="3888433"/>
          </a:xfrm>
          <a:prstGeom prst="bevel">
            <a:avLst>
              <a:gd name="adj" fmla="val 3718"/>
            </a:avLst>
          </a:prstGeom>
          <a:solidFill>
            <a:srgbClr val="92D050">
              <a:alpha val="50000"/>
            </a:srgbClr>
          </a:solidFill>
          <a:ln>
            <a:noFill/>
          </a:ln>
          <a:effectLst/>
          <a:extLst/>
        </p:spPr>
        <p:txBody>
          <a:bodyPr rot="10800000" vert="eaVert" tIns="0" bIns="0" anchor="ctr"/>
          <a:lstStyle/>
          <a:p>
            <a:pPr algn="ctr"/>
            <a:r>
              <a:rPr kumimoji="0" lang="zh-TW" altLang="en-US" sz="1600" dirty="0" smtClean="0">
                <a:solidFill>
                  <a:srgbClr val="000000"/>
                </a:solidFill>
                <a:latin typeface="新細明體" pitchFamily="18" charset="-120"/>
                <a:ea typeface="新細明體" pitchFamily="18" charset="-120"/>
              </a:rPr>
              <a:t>個人月收入</a:t>
            </a:r>
            <a:endParaRPr kumimoji="0" lang="zh-TW" altLang="en-US" sz="1600" dirty="0">
              <a:solidFill>
                <a:srgbClr val="000000"/>
              </a:solidFill>
              <a:latin typeface="新細明體" pitchFamily="18" charset="-120"/>
              <a:ea typeface="新細明體" pitchFamily="18" charset="-120"/>
            </a:endParaRPr>
          </a:p>
        </p:txBody>
      </p:sp>
      <p:sp>
        <p:nvSpPr>
          <p:cNvPr id="9" name="矩形 8"/>
          <p:cNvSpPr/>
          <p:nvPr/>
        </p:nvSpPr>
        <p:spPr>
          <a:xfrm>
            <a:off x="4699739" y="5157192"/>
            <a:ext cx="4336757" cy="1384995"/>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除電影及流行音樂外，其餘各項藝文活動參與率以收入在</a:t>
            </a:r>
            <a:r>
              <a:rPr lang="en-US" altLang="zh-TW" sz="1400" dirty="0">
                <a:latin typeface="標楷體" panose="03000509000000000000" pitchFamily="65" charset="-120"/>
                <a:ea typeface="標楷體" panose="03000509000000000000" pitchFamily="65" charset="-120"/>
              </a:rPr>
              <a:t>5</a:t>
            </a:r>
            <a:r>
              <a:rPr lang="zh-TW" altLang="en-US" sz="1400" dirty="0">
                <a:latin typeface="標楷體" panose="03000509000000000000" pitchFamily="65" charset="-120"/>
                <a:ea typeface="標楷體" panose="03000509000000000000" pitchFamily="65" charset="-120"/>
              </a:rPr>
              <a:t>萬以上者</a:t>
            </a:r>
            <a:r>
              <a:rPr lang="zh-TW" altLang="en-US" sz="1400" dirty="0" smtClean="0">
                <a:latin typeface="標楷體" panose="03000509000000000000" pitchFamily="65" charset="-120"/>
                <a:ea typeface="標楷體" panose="03000509000000000000" pitchFamily="65" charset="-120"/>
              </a:rPr>
              <a:t>最高</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以</a:t>
            </a:r>
            <a:r>
              <a:rPr lang="zh-TW" altLang="en-US" sz="1400" dirty="0">
                <a:latin typeface="標楷體" panose="03000509000000000000" pitchFamily="65" charset="-120"/>
                <a:ea typeface="標楷體" panose="03000509000000000000" pitchFamily="65" charset="-120"/>
              </a:rPr>
              <a:t>雜誌、廣播、書籍及視覺藝術的參與率與其他收入級距者差異較大。戲劇戲曲舞蹈、音樂類的參與率差異</a:t>
            </a:r>
            <a:r>
              <a:rPr lang="zh-TW" altLang="en-US" sz="1400" dirty="0" smtClean="0">
                <a:latin typeface="標楷體" panose="03000509000000000000" pitchFamily="65" charset="-120"/>
                <a:ea typeface="標楷體" panose="03000509000000000000" pitchFamily="65" charset="-120"/>
              </a:rPr>
              <a:t>最小</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電影參與</a:t>
            </a:r>
            <a:r>
              <a:rPr lang="zh-TW" altLang="en-US" sz="1400" dirty="0">
                <a:latin typeface="標楷體" panose="03000509000000000000" pitchFamily="65" charset="-120"/>
                <a:ea typeface="標楷體" panose="03000509000000000000" pitchFamily="65" charset="-120"/>
              </a:rPr>
              <a:t>率以收入在</a:t>
            </a:r>
            <a:r>
              <a:rPr lang="en-US" altLang="zh-TW" sz="1400" dirty="0">
                <a:latin typeface="標楷體" panose="03000509000000000000" pitchFamily="65" charset="-120"/>
                <a:ea typeface="標楷體" panose="03000509000000000000" pitchFamily="65" charset="-120"/>
              </a:rPr>
              <a:t>3</a:t>
            </a:r>
            <a:r>
              <a:rPr lang="zh-TW" altLang="en-US" sz="1400" dirty="0">
                <a:latin typeface="標楷體" panose="03000509000000000000" pitchFamily="65" charset="-120"/>
                <a:ea typeface="標楷體" panose="03000509000000000000" pitchFamily="65" charset="-120"/>
              </a:rPr>
              <a:t>至</a:t>
            </a:r>
            <a:r>
              <a:rPr lang="en-US" altLang="zh-TW" sz="1400" dirty="0">
                <a:latin typeface="標楷體" panose="03000509000000000000" pitchFamily="65" charset="-120"/>
                <a:ea typeface="標楷體" panose="03000509000000000000" pitchFamily="65" charset="-120"/>
              </a:rPr>
              <a:t>5</a:t>
            </a:r>
            <a:r>
              <a:rPr lang="zh-TW" altLang="en-US" sz="1400" dirty="0">
                <a:latin typeface="標楷體" panose="03000509000000000000" pitchFamily="65" charset="-120"/>
                <a:ea typeface="標楷體" panose="03000509000000000000" pitchFamily="65" charset="-120"/>
              </a:rPr>
              <a:t>萬者之參與率最高</a:t>
            </a:r>
            <a:endParaRPr lang="en-US" altLang="zh-TW" sz="1400" dirty="0" smtClean="0">
              <a:latin typeface="標楷體" panose="03000509000000000000" pitchFamily="65" charset="-120"/>
              <a:ea typeface="標楷體" panose="03000509000000000000" pitchFamily="65" charset="-120"/>
            </a:endParaRPr>
          </a:p>
        </p:txBody>
      </p:sp>
      <p:sp>
        <p:nvSpPr>
          <p:cNvPr id="10" name="矩形 9"/>
          <p:cNvSpPr/>
          <p:nvPr/>
        </p:nvSpPr>
        <p:spPr>
          <a:xfrm>
            <a:off x="288193" y="5235158"/>
            <a:ext cx="4240631" cy="1600438"/>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北部</a:t>
            </a:r>
            <a:r>
              <a:rPr lang="zh-TW" altLang="en-US" sz="1400" dirty="0">
                <a:latin typeface="標楷體" panose="03000509000000000000" pitchFamily="65" charset="-120"/>
                <a:ea typeface="標楷體" panose="03000509000000000000" pitchFamily="65" charset="-120"/>
              </a:rPr>
              <a:t>地區、中部地區、南部地區、東部及其他</a:t>
            </a:r>
            <a:r>
              <a:rPr lang="zh-TW" altLang="en-US" sz="1400" dirty="0" smtClean="0">
                <a:latin typeface="標楷體" panose="03000509000000000000" pitchFamily="65" charset="-120"/>
                <a:ea typeface="標楷體" panose="03000509000000000000" pitchFamily="65" charset="-120"/>
              </a:rPr>
              <a:t>地區在</a:t>
            </a:r>
            <a:r>
              <a:rPr lang="zh-TW" altLang="en-US" sz="1400" dirty="0">
                <a:latin typeface="標楷體" panose="03000509000000000000" pitchFamily="65" charset="-120"/>
                <a:ea typeface="標楷體" panose="03000509000000000000" pitchFamily="65" charset="-120"/>
              </a:rPr>
              <a:t>大多數</a:t>
            </a:r>
            <a:r>
              <a:rPr lang="zh-TW" altLang="en-US" sz="1400" dirty="0" smtClean="0">
                <a:latin typeface="標楷體" panose="03000509000000000000" pitchFamily="65" charset="-120"/>
                <a:ea typeface="標楷體" panose="03000509000000000000" pitchFamily="65" charset="-120"/>
              </a:rPr>
              <a:t>項目的參與率差異</a:t>
            </a:r>
            <a:r>
              <a:rPr lang="zh-TW" altLang="en-US" sz="1400" dirty="0">
                <a:latin typeface="標楷體" panose="03000509000000000000" pitchFamily="65" charset="-120"/>
                <a:ea typeface="標楷體" panose="03000509000000000000" pitchFamily="65" charset="-120"/>
              </a:rPr>
              <a:t>並不</a:t>
            </a:r>
            <a:r>
              <a:rPr lang="zh-TW" altLang="en-US" sz="1400" dirty="0" smtClean="0">
                <a:latin typeface="標楷體" panose="03000509000000000000" pitchFamily="65" charset="-120"/>
                <a:ea typeface="標楷體" panose="03000509000000000000" pitchFamily="65" charset="-120"/>
              </a:rPr>
              <a:t>大</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北部地區民眾在電影、雜誌、書籍、數位閱讀及流行音樂的參與比率最高，在廣播、報紙、文藝民俗節慶及戲劇戲曲舞蹈的參與率</a:t>
            </a:r>
            <a:r>
              <a:rPr lang="zh-TW" altLang="en-US" sz="1400" dirty="0" smtClean="0">
                <a:latin typeface="標楷體" panose="03000509000000000000" pitchFamily="65" charset="-120"/>
                <a:ea typeface="標楷體" panose="03000509000000000000" pitchFamily="65" charset="-120"/>
              </a:rPr>
              <a:t>最低</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東部及其他地區與中部地區民眾則在文藝民俗節慶活動的參與率較北部及南部地區高</a:t>
            </a:r>
            <a:endParaRPr lang="en-US" altLang="zh-TW" sz="1400" dirty="0" smtClean="0">
              <a:latin typeface="標楷體" panose="03000509000000000000" pitchFamily="65" charset="-120"/>
              <a:ea typeface="標楷體" panose="03000509000000000000" pitchFamily="65" charset="-120"/>
            </a:endParaRPr>
          </a:p>
        </p:txBody>
      </p:sp>
      <p:sp>
        <p:nvSpPr>
          <p:cNvPr id="11" name="投影片編號版面配置區 2"/>
          <p:cNvSpPr>
            <a:spLocks noGrp="1"/>
          </p:cNvSpPr>
          <p:nvPr>
            <p:ph type="sldNum" sz="quarter" idx="12"/>
          </p:nvPr>
        </p:nvSpPr>
        <p:spPr>
          <a:xfrm>
            <a:off x="7017246" y="6496050"/>
            <a:ext cx="2133600" cy="365125"/>
          </a:xfrm>
        </p:spPr>
        <p:txBody>
          <a:bodyPr/>
          <a:lstStyle/>
          <a:p>
            <a:r>
              <a:rPr lang="en-US" altLang="zh-TW" dirty="0" smtClean="0"/>
              <a:t>12</a:t>
            </a:r>
            <a:endParaRPr lang="zh-TW" altLang="en-US" dirty="0"/>
          </a:p>
        </p:txBody>
      </p:sp>
      <p:graphicFrame>
        <p:nvGraphicFramePr>
          <p:cNvPr id="12" name="圖表 11"/>
          <p:cNvGraphicFramePr/>
          <p:nvPr>
            <p:extLst>
              <p:ext uri="{D42A27DB-BD31-4B8C-83A1-F6EECF244321}">
                <p14:modId xmlns:p14="http://schemas.microsoft.com/office/powerpoint/2010/main" val="3947423445"/>
              </p:ext>
            </p:extLst>
          </p:nvPr>
        </p:nvGraphicFramePr>
        <p:xfrm>
          <a:off x="4699739" y="1484784"/>
          <a:ext cx="4263093"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圖表 12"/>
          <p:cNvGraphicFramePr/>
          <p:nvPr>
            <p:extLst>
              <p:ext uri="{D42A27DB-BD31-4B8C-83A1-F6EECF244321}">
                <p14:modId xmlns:p14="http://schemas.microsoft.com/office/powerpoint/2010/main" val="1565418062"/>
              </p:ext>
            </p:extLst>
          </p:nvPr>
        </p:nvGraphicFramePr>
        <p:xfrm>
          <a:off x="256633" y="1484785"/>
          <a:ext cx="4056728"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21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59632" y="260648"/>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a:solidFill>
                  <a:srgbClr val="0066CC"/>
                </a:solidFill>
                <a:latin typeface="標楷體" pitchFamily="65" charset="-120"/>
                <a:ea typeface="標楷體" pitchFamily="65" charset="-120"/>
              </a:rPr>
              <a:t>各類藝文活動參與狀況人口特性分析</a:t>
            </a:r>
            <a:endParaRPr lang="en-US" altLang="zh-TW" sz="2400" b="1" kern="0" dirty="0">
              <a:solidFill>
                <a:srgbClr val="0066CC"/>
              </a:solidFill>
              <a:latin typeface="標楷體" pitchFamily="65" charset="-120"/>
              <a:ea typeface="標楷體" pitchFamily="65" charset="-120"/>
            </a:endParaRPr>
          </a:p>
        </p:txBody>
      </p:sp>
      <p:sp>
        <p:nvSpPr>
          <p:cNvPr id="5" name="矩形 4"/>
          <p:cNvSpPr/>
          <p:nvPr/>
        </p:nvSpPr>
        <p:spPr>
          <a:xfrm>
            <a:off x="179512" y="5085184"/>
            <a:ext cx="8784842" cy="1384995"/>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在有職業者中</a:t>
            </a:r>
            <a:r>
              <a:rPr lang="zh-TW" altLang="en-US" sz="1400" dirty="0">
                <a:latin typeface="標楷體" panose="03000509000000000000" pitchFamily="65" charset="-120"/>
                <a:ea typeface="標楷體" panose="03000509000000000000" pitchFamily="65" charset="-120"/>
              </a:rPr>
              <a:t>，從事服務業者在各藝文活動的參與率較從事製造業者高，而從事農林漁牧業者對藝文活動的參與率</a:t>
            </a:r>
            <a:r>
              <a:rPr lang="zh-TW" altLang="en-US" sz="1400" dirty="0" smtClean="0">
                <a:latin typeface="標楷體" panose="03000509000000000000" pitchFamily="65" charset="-120"/>
                <a:ea typeface="標楷體" panose="03000509000000000000" pitchFamily="65" charset="-120"/>
              </a:rPr>
              <a:t>最低</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學生族群在電影、書籍、數位閱讀、戲劇戲曲舞蹈、流行音樂、古典及傳統音樂、視覺藝術及博物館的參與率上明顯高於其他</a:t>
            </a:r>
            <a:r>
              <a:rPr lang="zh-TW" altLang="en-US" sz="1400" dirty="0" smtClean="0">
                <a:latin typeface="標楷體" panose="03000509000000000000" pitchFamily="65" charset="-120"/>
                <a:ea typeface="標楷體" panose="03000509000000000000" pitchFamily="65" charset="-120"/>
              </a:rPr>
              <a:t>族群</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報紙</a:t>
            </a:r>
            <a:r>
              <a:rPr lang="zh-TW" altLang="en-US" sz="1400" dirty="0">
                <a:latin typeface="標楷體" panose="03000509000000000000" pitchFamily="65" charset="-120"/>
                <a:ea typeface="標楷體" panose="03000509000000000000" pitchFamily="65" charset="-120"/>
              </a:rPr>
              <a:t>則以退休人員參與率最高，雜誌及文藝民俗節慶活動的參與率以服務業最高，廣播則以工業及營造業的參與率較</a:t>
            </a:r>
            <a:r>
              <a:rPr lang="zh-TW" altLang="en-US" sz="1400" dirty="0" smtClean="0">
                <a:latin typeface="標楷體" panose="03000509000000000000" pitchFamily="65" charset="-120"/>
                <a:ea typeface="標楷體" panose="03000509000000000000" pitchFamily="65" charset="-120"/>
              </a:rPr>
              <a:t>高。</a:t>
            </a:r>
            <a:endParaRPr lang="en-US" altLang="zh-TW" sz="1400" dirty="0" smtClean="0">
              <a:latin typeface="標楷體" panose="03000509000000000000" pitchFamily="65" charset="-120"/>
              <a:ea typeface="標楷體" panose="03000509000000000000" pitchFamily="65" charset="-120"/>
            </a:endParaRPr>
          </a:p>
        </p:txBody>
      </p:sp>
      <p:sp>
        <p:nvSpPr>
          <p:cNvPr id="7" name="AutoShape 2091"/>
          <p:cNvSpPr>
            <a:spLocks noChangeArrowheads="1"/>
          </p:cNvSpPr>
          <p:nvPr/>
        </p:nvSpPr>
        <p:spPr bwMode="gray">
          <a:xfrm rot="5400000">
            <a:off x="-1149974" y="2598245"/>
            <a:ext cx="3162892" cy="503921"/>
          </a:xfrm>
          <a:prstGeom prst="bevel">
            <a:avLst>
              <a:gd name="adj" fmla="val 3718"/>
            </a:avLst>
          </a:prstGeom>
          <a:solidFill>
            <a:srgbClr val="92D050">
              <a:alpha val="50000"/>
            </a:srgbClr>
          </a:solidFill>
          <a:ln>
            <a:noFill/>
          </a:ln>
          <a:effectLst/>
          <a:extLst/>
        </p:spPr>
        <p:txBody>
          <a:bodyPr rot="10800000" vert="eaVert" tIns="0" bIns="0" anchor="ctr"/>
          <a:lstStyle/>
          <a:p>
            <a:pPr algn="ctr"/>
            <a:r>
              <a:rPr kumimoji="0" lang="zh-TW" altLang="en-US" sz="1600" dirty="0" smtClean="0">
                <a:solidFill>
                  <a:srgbClr val="000000"/>
                </a:solidFill>
                <a:latin typeface="新細明體" pitchFamily="18" charset="-120"/>
                <a:ea typeface="新細明體" pitchFamily="18" charset="-120"/>
              </a:rPr>
              <a:t>職業</a:t>
            </a:r>
            <a:endParaRPr kumimoji="0" lang="zh-TW" altLang="en-US" sz="1600" dirty="0">
              <a:solidFill>
                <a:srgbClr val="000000"/>
              </a:solidFill>
              <a:latin typeface="新細明體" pitchFamily="18" charset="-120"/>
              <a:ea typeface="新細明體" pitchFamily="18" charset="-120"/>
            </a:endParaRPr>
          </a:p>
        </p:txBody>
      </p:sp>
      <p:sp>
        <p:nvSpPr>
          <p:cNvPr id="9" name="投影片編號版面配置區 2"/>
          <p:cNvSpPr>
            <a:spLocks noGrp="1"/>
          </p:cNvSpPr>
          <p:nvPr>
            <p:ph type="sldNum" sz="quarter" idx="12"/>
          </p:nvPr>
        </p:nvSpPr>
        <p:spPr>
          <a:xfrm>
            <a:off x="7017246" y="6496050"/>
            <a:ext cx="2133600" cy="365125"/>
          </a:xfrm>
        </p:spPr>
        <p:txBody>
          <a:bodyPr/>
          <a:lstStyle/>
          <a:p>
            <a:r>
              <a:rPr lang="en-US" altLang="zh-TW" dirty="0" smtClean="0"/>
              <a:t>13</a:t>
            </a:r>
            <a:endParaRPr lang="zh-TW" altLang="en-US" dirty="0"/>
          </a:p>
        </p:txBody>
      </p:sp>
      <p:graphicFrame>
        <p:nvGraphicFramePr>
          <p:cNvPr id="8" name="圖表 7"/>
          <p:cNvGraphicFramePr/>
          <p:nvPr>
            <p:extLst>
              <p:ext uri="{D42A27DB-BD31-4B8C-83A1-F6EECF244321}">
                <p14:modId xmlns:p14="http://schemas.microsoft.com/office/powerpoint/2010/main" val="2140760085"/>
              </p:ext>
            </p:extLst>
          </p:nvPr>
        </p:nvGraphicFramePr>
        <p:xfrm>
          <a:off x="419379" y="1264543"/>
          <a:ext cx="4572576" cy="3748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圖表 9"/>
          <p:cNvGraphicFramePr/>
          <p:nvPr>
            <p:extLst>
              <p:ext uri="{D42A27DB-BD31-4B8C-83A1-F6EECF244321}">
                <p14:modId xmlns:p14="http://schemas.microsoft.com/office/powerpoint/2010/main" val="824463198"/>
              </p:ext>
            </p:extLst>
          </p:nvPr>
        </p:nvGraphicFramePr>
        <p:xfrm>
          <a:off x="4571933" y="1268758"/>
          <a:ext cx="4212842" cy="3600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215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1340768"/>
            <a:ext cx="7553944" cy="5201424"/>
          </a:xfrm>
          <a:prstGeom prst="rect">
            <a:avLst/>
          </a:prstGeom>
          <a:noFill/>
        </p:spPr>
        <p:txBody>
          <a:bodyPr wrap="square" rtlCol="0">
            <a:spAutoFit/>
          </a:bodyPr>
          <a:lstStyle/>
          <a:p>
            <a:r>
              <a:rPr lang="zh-TW" altLang="en-US" sz="3200" b="1" dirty="0">
                <a:solidFill>
                  <a:schemeClr val="tx2"/>
                </a:solidFill>
                <a:ea typeface="標楷體" pitchFamily="65" charset="-120"/>
              </a:rPr>
              <a:t>小結</a:t>
            </a:r>
            <a:r>
              <a:rPr lang="en-US" altLang="zh-TW" sz="3200" b="1" dirty="0" smtClean="0">
                <a:solidFill>
                  <a:schemeClr val="tx2"/>
                </a:solidFill>
                <a:ea typeface="標楷體" pitchFamily="65" charset="-120"/>
              </a:rPr>
              <a:t>:</a:t>
            </a:r>
          </a:p>
          <a:p>
            <a:pPr marL="285750" indent="-285750" algn="just">
              <a:buFont typeface="Wingdings" panose="05000000000000000000" pitchFamily="2" charset="2"/>
              <a:buChar char="u"/>
            </a:pPr>
            <a:r>
              <a:rPr lang="zh-TW" altLang="en-US" sz="2000" dirty="0">
                <a:solidFill>
                  <a:srgbClr val="FF0000"/>
                </a:solidFill>
                <a:ea typeface="標楷體" pitchFamily="65" charset="-120"/>
              </a:rPr>
              <a:t>各類活動參與率在性別及居住地區差異程度不大，男性民眾在閱讀報紙、聽廣播、文藝民俗節慶活動的參與率略高於女性，</a:t>
            </a:r>
            <a:r>
              <a:rPr lang="en-US" altLang="zh-TW" sz="2000" dirty="0" smtClean="0">
                <a:solidFill>
                  <a:srgbClr val="FF0000"/>
                </a:solidFill>
                <a:ea typeface="標楷體" pitchFamily="65" charset="-120"/>
              </a:rPr>
              <a:t>(</a:t>
            </a:r>
            <a:r>
              <a:rPr lang="zh-TW" altLang="en-US" sz="2000" dirty="0">
                <a:solidFill>
                  <a:srgbClr val="FF0000"/>
                </a:solidFill>
                <a:ea typeface="標楷體" pitchFamily="65" charset="-120"/>
              </a:rPr>
              <a:t>雜誌、書籍、數位閱讀、戲劇戲曲舞蹈、古典及傳統音樂、流行音樂、視覺藝術、博物館</a:t>
            </a:r>
            <a:r>
              <a:rPr lang="en-US" altLang="zh-TW" sz="2000" dirty="0" smtClean="0">
                <a:solidFill>
                  <a:srgbClr val="FF0000"/>
                </a:solidFill>
                <a:ea typeface="標楷體" pitchFamily="65" charset="-120"/>
              </a:rPr>
              <a:t>)</a:t>
            </a:r>
            <a:r>
              <a:rPr lang="zh-TW" altLang="en-US" sz="2000" dirty="0">
                <a:solidFill>
                  <a:srgbClr val="FF0000"/>
                </a:solidFill>
                <a:ea typeface="標楷體" pitchFamily="65" charset="-120"/>
              </a:rPr>
              <a:t>則為女性略高於男性</a:t>
            </a:r>
            <a:endParaRPr lang="en-US" altLang="zh-TW" sz="2000" dirty="0">
              <a:solidFill>
                <a:srgbClr val="FF0000"/>
              </a:solidFill>
              <a:ea typeface="標楷體" pitchFamily="65" charset="-120"/>
            </a:endParaRPr>
          </a:p>
          <a:p>
            <a:pPr algn="just"/>
            <a:endParaRPr lang="en-US" altLang="zh-TW" sz="2000" dirty="0">
              <a:solidFill>
                <a:schemeClr val="tx2"/>
              </a:solidFill>
              <a:ea typeface="標楷體" pitchFamily="65" charset="-120"/>
            </a:endParaRPr>
          </a:p>
          <a:p>
            <a:pPr marL="285750" indent="-285750" algn="just">
              <a:buFont typeface="Wingdings" panose="05000000000000000000" pitchFamily="2" charset="2"/>
              <a:buChar char="u"/>
            </a:pPr>
            <a:r>
              <a:rPr lang="zh-TW" altLang="en-US" sz="2000" dirty="0">
                <a:solidFill>
                  <a:schemeClr val="tx2"/>
                </a:solidFill>
                <a:ea typeface="標楷體" pitchFamily="65" charset="-120"/>
              </a:rPr>
              <a:t>北部地區民眾在電影、雜誌、書籍、數位閱讀及流行音樂的參與比率最高</a:t>
            </a:r>
            <a:endParaRPr lang="en-US" altLang="zh-TW" sz="2000" dirty="0">
              <a:solidFill>
                <a:schemeClr val="tx2"/>
              </a:solidFill>
              <a:ea typeface="標楷體" pitchFamily="65" charset="-120"/>
            </a:endParaRPr>
          </a:p>
          <a:p>
            <a:pPr algn="just"/>
            <a:endParaRPr lang="en-US" altLang="zh-TW" sz="2000" dirty="0">
              <a:solidFill>
                <a:schemeClr val="tx2"/>
              </a:solidFill>
              <a:ea typeface="標楷體" pitchFamily="65" charset="-120"/>
            </a:endParaRPr>
          </a:p>
          <a:p>
            <a:pPr marL="285750" indent="-285750" algn="just">
              <a:buFont typeface="Wingdings" panose="05000000000000000000" pitchFamily="2" charset="2"/>
              <a:buChar char="u"/>
            </a:pPr>
            <a:r>
              <a:rPr lang="zh-TW" altLang="en-US" sz="2000" dirty="0">
                <a:solidFill>
                  <a:schemeClr val="tx2"/>
                </a:solidFill>
                <a:ea typeface="標楷體" pitchFamily="65" charset="-120"/>
              </a:rPr>
              <a:t>職業亦會影響民眾的參與，但職業狀況與民眾之年齡有相當大的關係。</a:t>
            </a:r>
            <a:endParaRPr lang="en-US" altLang="zh-TW" sz="2000" dirty="0">
              <a:solidFill>
                <a:schemeClr val="tx2"/>
              </a:solidFill>
              <a:ea typeface="標楷體" pitchFamily="65" charset="-120"/>
            </a:endParaRPr>
          </a:p>
          <a:p>
            <a:pPr algn="just"/>
            <a:endParaRPr lang="en-US" altLang="zh-TW" sz="2000" dirty="0">
              <a:solidFill>
                <a:schemeClr val="tx2"/>
              </a:solidFill>
              <a:ea typeface="標楷體" pitchFamily="65" charset="-120"/>
            </a:endParaRPr>
          </a:p>
          <a:p>
            <a:pPr marL="285750" indent="-285750" algn="just">
              <a:buFont typeface="Wingdings" panose="05000000000000000000" pitchFamily="2" charset="2"/>
              <a:buChar char="u"/>
            </a:pPr>
            <a:r>
              <a:rPr lang="zh-TW" altLang="en-US" sz="2000" dirty="0">
                <a:solidFill>
                  <a:srgbClr val="FF0000"/>
                </a:solidFill>
                <a:ea typeface="標楷體" pitchFamily="65" charset="-120"/>
              </a:rPr>
              <a:t>教育程度、年齡及收入為影響民眾文化參與的重要因素，未來政策上可因應年齡、教育程度不同者規劃不同的方案以促進民眾之付費參與。</a:t>
            </a:r>
            <a:endParaRPr lang="en-US" altLang="zh-TW" sz="2000" dirty="0">
              <a:solidFill>
                <a:srgbClr val="FF0000"/>
              </a:solidFill>
              <a:ea typeface="標楷體" pitchFamily="65" charset="-120"/>
            </a:endParaRPr>
          </a:p>
          <a:p>
            <a:endParaRPr lang="zh-TW" altLang="en-US" sz="2000" b="1" dirty="0">
              <a:solidFill>
                <a:schemeClr val="tx2"/>
              </a:solidFill>
              <a:ea typeface="標楷體" pitchFamily="65" charset="-120"/>
            </a:endParaRPr>
          </a:p>
        </p:txBody>
      </p:sp>
      <p:sp>
        <p:nvSpPr>
          <p:cNvPr id="5" name="投影片編號版面配置區 2"/>
          <p:cNvSpPr>
            <a:spLocks noGrp="1"/>
          </p:cNvSpPr>
          <p:nvPr>
            <p:ph type="sldNum" sz="quarter" idx="12"/>
          </p:nvPr>
        </p:nvSpPr>
        <p:spPr>
          <a:xfrm>
            <a:off x="7017246" y="6496050"/>
            <a:ext cx="2133600" cy="365125"/>
          </a:xfrm>
        </p:spPr>
        <p:txBody>
          <a:bodyPr/>
          <a:lstStyle/>
          <a:p>
            <a:r>
              <a:rPr lang="en-US" altLang="zh-TW" dirty="0" smtClean="0"/>
              <a:t>14</a:t>
            </a:r>
            <a:endParaRPr lang="zh-TW" altLang="en-US" dirty="0"/>
          </a:p>
        </p:txBody>
      </p:sp>
    </p:spTree>
    <p:extLst>
      <p:ext uri="{BB962C8B-B14F-4D97-AF65-F5344CB8AC3E}">
        <p14:creationId xmlns:p14="http://schemas.microsoft.com/office/powerpoint/2010/main" val="110957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52329" y="2348880"/>
            <a:ext cx="54726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0" lang="en-US" altLang="zh-TW" sz="3200" b="1" dirty="0" smtClean="0">
                <a:solidFill>
                  <a:schemeClr val="tx2"/>
                </a:solidFill>
                <a:ea typeface="標楷體" pitchFamily="65" charset="-120"/>
              </a:rPr>
              <a:t>(</a:t>
            </a:r>
            <a:r>
              <a:rPr kumimoji="0" lang="zh-TW" altLang="en-US" sz="3200" b="1" dirty="0" smtClean="0">
                <a:solidFill>
                  <a:schemeClr val="tx2"/>
                </a:solidFill>
                <a:ea typeface="標楷體" pitchFamily="65" charset="-120"/>
              </a:rPr>
              <a:t>二</a:t>
            </a:r>
            <a:r>
              <a:rPr kumimoji="0" lang="en-US" altLang="zh-TW" sz="3200" b="1" dirty="0" smtClean="0">
                <a:solidFill>
                  <a:schemeClr val="tx2"/>
                </a:solidFill>
                <a:ea typeface="標楷體" pitchFamily="65" charset="-120"/>
              </a:rPr>
              <a:t>)</a:t>
            </a:r>
            <a:r>
              <a:rPr kumimoji="0" lang="zh-TW" altLang="en-US" sz="3200" b="1" dirty="0" smtClean="0">
                <a:solidFill>
                  <a:schemeClr val="tx2"/>
                </a:solidFill>
                <a:ea typeface="標楷體" pitchFamily="65" charset="-120"/>
              </a:rPr>
              <a:t>付費、數位與深層參與</a:t>
            </a:r>
            <a:endParaRPr kumimoji="0" lang="en-US" altLang="zh-TW" sz="3200" b="1" dirty="0" smtClean="0">
              <a:solidFill>
                <a:schemeClr val="tx2"/>
              </a:solidFill>
              <a:ea typeface="標楷體" pitchFamily="65" charset="-120"/>
            </a:endParaRPr>
          </a:p>
        </p:txBody>
      </p:sp>
      <p:sp>
        <p:nvSpPr>
          <p:cNvPr id="3" name="投影片編號版面配置區 2"/>
          <p:cNvSpPr>
            <a:spLocks noGrp="1"/>
          </p:cNvSpPr>
          <p:nvPr>
            <p:ph type="sldNum" sz="quarter" idx="12"/>
          </p:nvPr>
        </p:nvSpPr>
        <p:spPr>
          <a:xfrm>
            <a:off x="7017246" y="6496050"/>
            <a:ext cx="2133600" cy="365125"/>
          </a:xfrm>
        </p:spPr>
        <p:txBody>
          <a:bodyPr/>
          <a:lstStyle/>
          <a:p>
            <a:r>
              <a:rPr lang="en-US" altLang="zh-TW" dirty="0" smtClean="0"/>
              <a:t>8</a:t>
            </a:r>
            <a:endParaRPr lang="zh-TW" altLang="en-US" dirty="0"/>
          </a:p>
        </p:txBody>
      </p:sp>
    </p:spTree>
    <p:extLst>
      <p:ext uri="{BB962C8B-B14F-4D97-AF65-F5344CB8AC3E}">
        <p14:creationId xmlns:p14="http://schemas.microsoft.com/office/powerpoint/2010/main" val="3599074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03648"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a:solidFill>
                  <a:srgbClr val="0066CC"/>
                </a:solidFill>
                <a:latin typeface="標楷體" pitchFamily="65" charset="-120"/>
                <a:ea typeface="標楷體" pitchFamily="65" charset="-120"/>
              </a:rPr>
              <a:t>藝文活動付</a:t>
            </a:r>
            <a:r>
              <a:rPr lang="zh-TW" altLang="en-US" sz="2400" b="1" kern="0" dirty="0" smtClean="0">
                <a:solidFill>
                  <a:srgbClr val="0066CC"/>
                </a:solidFill>
                <a:latin typeface="標楷體" pitchFamily="65" charset="-120"/>
                <a:ea typeface="標楷體" pitchFamily="65" charset="-120"/>
              </a:rPr>
              <a:t>費占比</a:t>
            </a:r>
            <a:endParaRPr lang="en-US" altLang="zh-TW" sz="2400" b="1" kern="0" dirty="0">
              <a:solidFill>
                <a:srgbClr val="0066CC"/>
              </a:solidFill>
              <a:latin typeface="標楷體" pitchFamily="65" charset="-120"/>
              <a:ea typeface="標楷體" pitchFamily="65" charset="-120"/>
            </a:endParaRPr>
          </a:p>
        </p:txBody>
      </p:sp>
      <p:graphicFrame>
        <p:nvGraphicFramePr>
          <p:cNvPr id="3" name="物件 12"/>
          <p:cNvGraphicFramePr>
            <a:graphicFrameLocks noChangeAspect="1"/>
          </p:cNvGraphicFramePr>
          <p:nvPr>
            <p:extLst>
              <p:ext uri="{D42A27DB-BD31-4B8C-83A1-F6EECF244321}">
                <p14:modId xmlns:p14="http://schemas.microsoft.com/office/powerpoint/2010/main" val="3009678976"/>
              </p:ext>
            </p:extLst>
          </p:nvPr>
        </p:nvGraphicFramePr>
        <p:xfrm>
          <a:off x="874775" y="980728"/>
          <a:ext cx="6120680"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6905699" y="1268761"/>
            <a:ext cx="2141579" cy="1944215"/>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500" dirty="0" smtClean="0">
                <a:solidFill>
                  <a:schemeClr val="tx1"/>
                </a:solidFill>
              </a:rPr>
              <a:t>•</a:t>
            </a:r>
            <a:r>
              <a:rPr lang="zh-TW" altLang="en-US" sz="1500" dirty="0" smtClean="0">
                <a:solidFill>
                  <a:schemeClr val="tx1"/>
                </a:solidFill>
              </a:rPr>
              <a:t>民眾在藝文參與上，雖以免費次數較多，但在現代戲劇及博物館的付費次數比率在</a:t>
            </a:r>
            <a:r>
              <a:rPr lang="en-US" altLang="zh-TW" sz="1500" dirty="0" smtClean="0">
                <a:solidFill>
                  <a:schemeClr val="tx1"/>
                </a:solidFill>
              </a:rPr>
              <a:t>5</a:t>
            </a:r>
            <a:r>
              <a:rPr lang="zh-TW" altLang="en-US" sz="1500" dirty="0" smtClean="0">
                <a:solidFill>
                  <a:schemeClr val="tx1"/>
                </a:solidFill>
              </a:rPr>
              <a:t>成以上。</a:t>
            </a:r>
            <a:endParaRPr lang="en-US" altLang="zh-TW" sz="1500" dirty="0" smtClean="0">
              <a:solidFill>
                <a:schemeClr val="tx1"/>
              </a:solidFill>
            </a:endParaRPr>
          </a:p>
          <a:p>
            <a:pPr marL="84138" indent="-84138"/>
            <a:r>
              <a:rPr lang="en-US" altLang="zh-TW" sz="1500" dirty="0">
                <a:solidFill>
                  <a:schemeClr val="tx1"/>
                </a:solidFill>
              </a:rPr>
              <a:t>•</a:t>
            </a:r>
            <a:r>
              <a:rPr lang="zh-TW" altLang="en-US" sz="1500" dirty="0" smtClean="0">
                <a:solidFill>
                  <a:schemeClr val="tx1"/>
                </a:solidFill>
              </a:rPr>
              <a:t>博物館付費參與次數占比高達</a:t>
            </a:r>
            <a:r>
              <a:rPr lang="en-US" altLang="zh-TW" sz="1500" dirty="0" smtClean="0">
                <a:solidFill>
                  <a:schemeClr val="tx1"/>
                </a:solidFill>
              </a:rPr>
              <a:t>57.8%</a:t>
            </a:r>
            <a:r>
              <a:rPr lang="zh-TW" altLang="en-US" sz="1500" dirty="0" smtClean="0">
                <a:solidFill>
                  <a:schemeClr val="tx1"/>
                </a:solidFill>
              </a:rPr>
              <a:t>。</a:t>
            </a:r>
            <a:endParaRPr lang="en-US" altLang="zh-TW" sz="1500" dirty="0" smtClean="0">
              <a:solidFill>
                <a:schemeClr val="tx1"/>
              </a:solidFill>
            </a:endParaRPr>
          </a:p>
          <a:p>
            <a:pPr marL="84138" indent="-84138"/>
            <a:endParaRPr lang="en-US" altLang="zh-TW" sz="1500" dirty="0">
              <a:solidFill>
                <a:schemeClr val="tx1"/>
              </a:solidFill>
            </a:endParaRPr>
          </a:p>
        </p:txBody>
      </p:sp>
      <p:cxnSp>
        <p:nvCxnSpPr>
          <p:cNvPr id="10" name="直線接點 9"/>
          <p:cNvCxnSpPr/>
          <p:nvPr/>
        </p:nvCxnSpPr>
        <p:spPr>
          <a:xfrm>
            <a:off x="0" y="3429000"/>
            <a:ext cx="91440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AutoShape 165"/>
          <p:cNvSpPr>
            <a:spLocks noChangeArrowheads="1"/>
          </p:cNvSpPr>
          <p:nvPr/>
        </p:nvSpPr>
        <p:spPr bwMode="gray">
          <a:xfrm>
            <a:off x="279982" y="1052736"/>
            <a:ext cx="614570" cy="2160240"/>
          </a:xfrm>
          <a:prstGeom prst="bevel">
            <a:avLst>
              <a:gd name="adj" fmla="val 3718"/>
            </a:avLst>
          </a:prstGeom>
          <a:solidFill>
            <a:srgbClr val="FF8BC5">
              <a:alpha val="44000"/>
            </a:srgbClr>
          </a:solidFill>
          <a:ln>
            <a:noFill/>
          </a:ln>
          <a:effectLst/>
          <a:extLst/>
        </p:spPr>
        <p:txBody>
          <a:bodyPr lIns="0" tIns="36000" rIns="0" bIns="36000" anchor="ctr"/>
          <a:lstStyle/>
          <a:p>
            <a:pPr algn="ctr"/>
            <a:r>
              <a:rPr lang="zh-TW" altLang="en-US" sz="1600" dirty="0">
                <a:latin typeface="新細明體" pitchFamily="18" charset="-120"/>
                <a:ea typeface="新細明體" pitchFamily="18" charset="-120"/>
              </a:rPr>
              <a:t>全體民眾藝文觀賞付費概況</a:t>
            </a:r>
          </a:p>
        </p:txBody>
      </p:sp>
      <p:sp>
        <p:nvSpPr>
          <p:cNvPr id="13" name="投影片編號版面配置區 2"/>
          <p:cNvSpPr>
            <a:spLocks noGrp="1"/>
          </p:cNvSpPr>
          <p:nvPr>
            <p:ph type="sldNum" sz="quarter" idx="12"/>
          </p:nvPr>
        </p:nvSpPr>
        <p:spPr>
          <a:xfrm>
            <a:off x="7017246" y="6496050"/>
            <a:ext cx="2133600" cy="365125"/>
          </a:xfrm>
        </p:spPr>
        <p:txBody>
          <a:bodyPr/>
          <a:lstStyle/>
          <a:p>
            <a:r>
              <a:rPr lang="en-US" altLang="zh-TW" dirty="0" smtClean="0"/>
              <a:t>14</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775722100"/>
              </p:ext>
            </p:extLst>
          </p:nvPr>
        </p:nvGraphicFramePr>
        <p:xfrm>
          <a:off x="890112" y="4105399"/>
          <a:ext cx="7360120" cy="921499"/>
        </p:xfrm>
        <a:graphic>
          <a:graphicData uri="http://schemas.openxmlformats.org/drawingml/2006/table">
            <a:tbl>
              <a:tblPr>
                <a:tableStyleId>{16D9F66E-5EB9-4882-86FB-DCBF35E3C3E4}</a:tableStyleId>
              </a:tblPr>
              <a:tblGrid>
                <a:gridCol w="753230">
                  <a:extLst>
                    <a:ext uri="{9D8B030D-6E8A-4147-A177-3AD203B41FA5}">
                      <a16:colId xmlns:a16="http://schemas.microsoft.com/office/drawing/2014/main" val="20000"/>
                    </a:ext>
                  </a:extLst>
                </a:gridCol>
                <a:gridCol w="831945">
                  <a:extLst>
                    <a:ext uri="{9D8B030D-6E8A-4147-A177-3AD203B41FA5}">
                      <a16:colId xmlns:a16="http://schemas.microsoft.com/office/drawing/2014/main" val="20001"/>
                    </a:ext>
                  </a:extLst>
                </a:gridCol>
                <a:gridCol w="1270380">
                  <a:extLst>
                    <a:ext uri="{9D8B030D-6E8A-4147-A177-3AD203B41FA5}">
                      <a16:colId xmlns:a16="http://schemas.microsoft.com/office/drawing/2014/main" val="20002"/>
                    </a:ext>
                  </a:extLst>
                </a:gridCol>
                <a:gridCol w="1012449">
                  <a:extLst>
                    <a:ext uri="{9D8B030D-6E8A-4147-A177-3AD203B41FA5}">
                      <a16:colId xmlns:a16="http://schemas.microsoft.com/office/drawing/2014/main" val="20003"/>
                    </a:ext>
                  </a:extLst>
                </a:gridCol>
                <a:gridCol w="873029">
                  <a:extLst>
                    <a:ext uri="{9D8B030D-6E8A-4147-A177-3AD203B41FA5}">
                      <a16:colId xmlns:a16="http://schemas.microsoft.com/office/drawing/2014/main" val="20004"/>
                    </a:ext>
                  </a:extLst>
                </a:gridCol>
                <a:gridCol w="873029">
                  <a:extLst>
                    <a:ext uri="{9D8B030D-6E8A-4147-A177-3AD203B41FA5}">
                      <a16:colId xmlns:a16="http://schemas.microsoft.com/office/drawing/2014/main" val="20005"/>
                    </a:ext>
                  </a:extLst>
                </a:gridCol>
                <a:gridCol w="873029">
                  <a:extLst>
                    <a:ext uri="{9D8B030D-6E8A-4147-A177-3AD203B41FA5}">
                      <a16:colId xmlns:a16="http://schemas.microsoft.com/office/drawing/2014/main" val="20006"/>
                    </a:ext>
                  </a:extLst>
                </a:gridCol>
                <a:gridCol w="873029">
                  <a:extLst>
                    <a:ext uri="{9D8B030D-6E8A-4147-A177-3AD203B41FA5}">
                      <a16:colId xmlns:a16="http://schemas.microsoft.com/office/drawing/2014/main" val="20007"/>
                    </a:ext>
                  </a:extLst>
                </a:gridCol>
              </a:tblGrid>
              <a:tr h="209550">
                <a:tc>
                  <a:txBody>
                    <a:bodyPr/>
                    <a:lstStyle/>
                    <a:p>
                      <a:pPr algn="l" fontAlgn="ctr"/>
                      <a:r>
                        <a:rPr lang="zh-TW" altLang="en-US" sz="1400" b="0" i="0" u="none" strike="noStrike" dirty="0" smtClean="0">
                          <a:solidFill>
                            <a:srgbClr val="000000"/>
                          </a:solidFill>
                          <a:effectLst/>
                          <a:latin typeface="新細明體"/>
                        </a:rPr>
                        <a:t>性別</a:t>
                      </a:r>
                      <a:endParaRPr lang="zh-TW" altLang="en-US" sz="14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400" u="none" strike="noStrike" dirty="0">
                          <a:effectLst/>
                        </a:rPr>
                        <a:t>流行音樂</a:t>
                      </a:r>
                      <a:endParaRPr lang="zh-TW" altLang="en-US" sz="1400" b="0" i="0" u="none" strike="noStrike" dirty="0">
                        <a:solidFill>
                          <a:srgbClr val="000000"/>
                        </a:solidFill>
                        <a:effectLst/>
                        <a:latin typeface="新細明體"/>
                      </a:endParaRPr>
                    </a:p>
                  </a:txBody>
                  <a:tcPr marL="9525" marR="9525" marT="9525" marB="0"/>
                </a:tc>
                <a:tc>
                  <a:txBody>
                    <a:bodyPr/>
                    <a:lstStyle/>
                    <a:p>
                      <a:pPr algn="ctr" fontAlgn="ctr"/>
                      <a:r>
                        <a:rPr lang="zh-TW" altLang="en-US" sz="1400" u="none" strike="noStrike" dirty="0">
                          <a:effectLst/>
                        </a:rPr>
                        <a:t>傳統與古典音樂</a:t>
                      </a:r>
                      <a:endParaRPr lang="zh-TW" altLang="en-US" sz="1400" b="0" i="0" u="none" strike="noStrike" dirty="0">
                        <a:solidFill>
                          <a:srgbClr val="000000"/>
                        </a:solidFill>
                        <a:effectLst/>
                        <a:latin typeface="新細明體"/>
                      </a:endParaRPr>
                    </a:p>
                  </a:txBody>
                  <a:tcPr marL="9525" marR="9525" marT="9525" marB="0"/>
                </a:tc>
                <a:tc>
                  <a:txBody>
                    <a:bodyPr/>
                    <a:lstStyle/>
                    <a:p>
                      <a:pPr algn="ctr" fontAlgn="ctr"/>
                      <a:r>
                        <a:rPr lang="zh-TW" altLang="en-US" sz="1400" u="none" strike="noStrike" dirty="0">
                          <a:effectLst/>
                        </a:rPr>
                        <a:t>現代戲劇</a:t>
                      </a:r>
                      <a:endParaRPr lang="zh-TW" altLang="en-US" sz="1400" b="0" i="0" u="none" strike="noStrike" dirty="0">
                        <a:solidFill>
                          <a:srgbClr val="000000"/>
                        </a:solidFill>
                        <a:effectLst/>
                        <a:latin typeface="新細明體"/>
                      </a:endParaRPr>
                    </a:p>
                  </a:txBody>
                  <a:tcPr marL="9525" marR="9525" marT="9525" marB="0"/>
                </a:tc>
                <a:tc>
                  <a:txBody>
                    <a:bodyPr/>
                    <a:lstStyle/>
                    <a:p>
                      <a:pPr algn="ctr" fontAlgn="t"/>
                      <a:r>
                        <a:rPr lang="zh-TW" altLang="en-US" sz="1400" u="none" strike="noStrike" dirty="0">
                          <a:effectLst/>
                        </a:rPr>
                        <a:t>傳統戲曲</a:t>
                      </a:r>
                      <a:endParaRPr lang="zh-TW" altLang="en-US" sz="1400" b="0" i="0" u="none" strike="noStrike" dirty="0">
                        <a:solidFill>
                          <a:srgbClr val="000000"/>
                        </a:solidFill>
                        <a:effectLst/>
                        <a:latin typeface="細明體"/>
                      </a:endParaRPr>
                    </a:p>
                  </a:txBody>
                  <a:tcPr marL="9525" marR="9525" marT="9525" marB="0"/>
                </a:tc>
                <a:tc>
                  <a:txBody>
                    <a:bodyPr/>
                    <a:lstStyle/>
                    <a:p>
                      <a:pPr marL="0" algn="ctr" defTabSz="914400" rtl="0" eaLnBrk="1" fontAlgn="t" latinLnBrk="0" hangingPunct="1"/>
                      <a:r>
                        <a:rPr lang="zh-TW" altLang="en-US" sz="1400" u="none" strike="noStrike" kern="1200" dirty="0">
                          <a:solidFill>
                            <a:schemeClr val="dk1"/>
                          </a:solidFill>
                          <a:effectLst/>
                          <a:latin typeface="+mn-lt"/>
                          <a:ea typeface="+mn-ea"/>
                          <a:cs typeface="+mn-cs"/>
                        </a:rPr>
                        <a:t>舞蹈</a:t>
                      </a:r>
                    </a:p>
                  </a:txBody>
                  <a:tcPr marL="9525" marR="9525" marT="9525" marB="0"/>
                </a:tc>
                <a:tc>
                  <a:txBody>
                    <a:bodyPr/>
                    <a:lstStyle/>
                    <a:p>
                      <a:pPr marL="0" algn="ctr" defTabSz="914400" rtl="0" eaLnBrk="1" fontAlgn="t" latinLnBrk="0" hangingPunct="1"/>
                      <a:r>
                        <a:rPr lang="zh-TW" altLang="en-US" sz="1400" u="none" strike="noStrike" kern="1200" dirty="0">
                          <a:solidFill>
                            <a:schemeClr val="dk1"/>
                          </a:solidFill>
                          <a:effectLst/>
                          <a:latin typeface="+mn-lt"/>
                          <a:ea typeface="+mn-ea"/>
                          <a:cs typeface="+mn-cs"/>
                        </a:rPr>
                        <a:t>視覺藝術</a:t>
                      </a:r>
                    </a:p>
                  </a:txBody>
                  <a:tcPr marL="9525" marR="9525" marT="9525" marB="0"/>
                </a:tc>
                <a:tc>
                  <a:txBody>
                    <a:bodyPr/>
                    <a:lstStyle/>
                    <a:p>
                      <a:pPr marL="0" algn="ctr" defTabSz="914400" rtl="0" eaLnBrk="1" fontAlgn="t" latinLnBrk="0" hangingPunct="1"/>
                      <a:r>
                        <a:rPr lang="zh-TW" altLang="en-US" sz="1400" u="none" strike="noStrike" kern="1200" dirty="0">
                          <a:solidFill>
                            <a:schemeClr val="dk1"/>
                          </a:solidFill>
                          <a:effectLst/>
                          <a:latin typeface="+mn-lt"/>
                          <a:ea typeface="+mn-ea"/>
                          <a:cs typeface="+mn-cs"/>
                        </a:rPr>
                        <a:t>博物館</a:t>
                      </a:r>
                    </a:p>
                  </a:txBody>
                  <a:tcPr marL="9525" marR="9525" marT="9525" marB="0"/>
                </a:tc>
                <a:extLst>
                  <a:ext uri="{0D108BD9-81ED-4DB2-BD59-A6C34878D82A}">
                    <a16:rowId xmlns:a16="http://schemas.microsoft.com/office/drawing/2014/main" val="10000"/>
                  </a:ext>
                </a:extLst>
              </a:tr>
              <a:tr h="252844">
                <a:tc>
                  <a:txBody>
                    <a:bodyPr/>
                    <a:lstStyle/>
                    <a:p>
                      <a:pPr algn="l" fontAlgn="ctr"/>
                      <a:r>
                        <a:rPr lang="zh-TW" altLang="en-US" sz="1400" b="0" i="0" u="none" strike="noStrike" dirty="0" smtClean="0">
                          <a:solidFill>
                            <a:srgbClr val="000000"/>
                          </a:solidFill>
                          <a:effectLst/>
                          <a:latin typeface="新細明體"/>
                        </a:rPr>
                        <a:t>整體</a:t>
                      </a:r>
                      <a:endParaRPr lang="zh-TW" alt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200" b="0" i="0" u="none" strike="noStrike">
                          <a:solidFill>
                            <a:srgbClr val="000000"/>
                          </a:solidFill>
                          <a:effectLst/>
                          <a:latin typeface="新細明體"/>
                        </a:rPr>
                        <a:t>48.4%</a:t>
                      </a:r>
                    </a:p>
                  </a:txBody>
                  <a:tcPr marL="9525" marR="9525" marT="9525" marB="0" anchor="ctr"/>
                </a:tc>
                <a:tc>
                  <a:txBody>
                    <a:bodyPr/>
                    <a:lstStyle/>
                    <a:p>
                      <a:pPr algn="r" fontAlgn="ctr"/>
                      <a:r>
                        <a:rPr lang="en-US" altLang="zh-TW" sz="1200" b="0" i="0" u="none" strike="noStrike">
                          <a:solidFill>
                            <a:srgbClr val="000000"/>
                          </a:solidFill>
                          <a:effectLst/>
                          <a:latin typeface="新細明體"/>
                        </a:rPr>
                        <a:t>37.9%</a:t>
                      </a:r>
                    </a:p>
                  </a:txBody>
                  <a:tcPr marL="9525" marR="9525" marT="9525" marB="0" anchor="ctr"/>
                </a:tc>
                <a:tc>
                  <a:txBody>
                    <a:bodyPr/>
                    <a:lstStyle/>
                    <a:p>
                      <a:pPr algn="r" fontAlgn="ctr"/>
                      <a:r>
                        <a:rPr lang="en-US" altLang="zh-TW" sz="1200" b="0" i="0" u="none" strike="noStrike">
                          <a:solidFill>
                            <a:srgbClr val="000000"/>
                          </a:solidFill>
                          <a:effectLst/>
                          <a:latin typeface="新細明體"/>
                        </a:rPr>
                        <a:t>55.6%</a:t>
                      </a:r>
                    </a:p>
                  </a:txBody>
                  <a:tcPr marL="9525" marR="9525" marT="9525" marB="0" anchor="ctr"/>
                </a:tc>
                <a:tc>
                  <a:txBody>
                    <a:bodyPr/>
                    <a:lstStyle/>
                    <a:p>
                      <a:pPr algn="r" fontAlgn="ctr"/>
                      <a:r>
                        <a:rPr lang="en-US" altLang="zh-TW" sz="1200" b="0" i="0" u="none" strike="noStrike">
                          <a:solidFill>
                            <a:srgbClr val="000000"/>
                          </a:solidFill>
                          <a:effectLst/>
                          <a:latin typeface="新細明體"/>
                        </a:rPr>
                        <a:t>19.1%</a:t>
                      </a:r>
                    </a:p>
                  </a:txBody>
                  <a:tcPr marL="9525" marR="9525" marT="9525" marB="0" anchor="ctr"/>
                </a:tc>
                <a:tc>
                  <a:txBody>
                    <a:bodyPr/>
                    <a:lstStyle/>
                    <a:p>
                      <a:pPr algn="r" fontAlgn="ctr"/>
                      <a:r>
                        <a:rPr lang="en-US" altLang="zh-TW" sz="1200" b="0" i="0" u="none" strike="noStrike">
                          <a:solidFill>
                            <a:srgbClr val="000000"/>
                          </a:solidFill>
                          <a:effectLst/>
                          <a:latin typeface="新細明體"/>
                        </a:rPr>
                        <a:t>21.6%</a:t>
                      </a:r>
                    </a:p>
                  </a:txBody>
                  <a:tcPr marL="9525" marR="9525" marT="9525" marB="0" anchor="ctr"/>
                </a:tc>
                <a:tc>
                  <a:txBody>
                    <a:bodyPr/>
                    <a:lstStyle/>
                    <a:p>
                      <a:pPr algn="r" fontAlgn="ctr"/>
                      <a:r>
                        <a:rPr lang="en-US" altLang="zh-TW" sz="1200" b="0" i="0" u="none" strike="noStrike">
                          <a:solidFill>
                            <a:srgbClr val="000000"/>
                          </a:solidFill>
                          <a:effectLst/>
                          <a:latin typeface="新細明體"/>
                        </a:rPr>
                        <a:t>29.7%</a:t>
                      </a:r>
                    </a:p>
                  </a:txBody>
                  <a:tcPr marL="9525" marR="9525" marT="9525" marB="0" anchor="ctr"/>
                </a:tc>
                <a:tc>
                  <a:txBody>
                    <a:bodyPr/>
                    <a:lstStyle/>
                    <a:p>
                      <a:pPr algn="r" fontAlgn="ctr"/>
                      <a:r>
                        <a:rPr lang="en-US" altLang="zh-TW" sz="1200" b="0" i="0" u="none" strike="noStrike" dirty="0">
                          <a:solidFill>
                            <a:srgbClr val="000000"/>
                          </a:solidFill>
                          <a:effectLst/>
                          <a:latin typeface="新細明體"/>
                        </a:rPr>
                        <a:t>57.8%</a:t>
                      </a:r>
                    </a:p>
                  </a:txBody>
                  <a:tcPr marL="9525" marR="9525" marT="9525" marB="0" anchor="ctr"/>
                </a:tc>
                <a:extLst>
                  <a:ext uri="{0D108BD9-81ED-4DB2-BD59-A6C34878D82A}">
                    <a16:rowId xmlns:a16="http://schemas.microsoft.com/office/drawing/2014/main" val="10001"/>
                  </a:ext>
                </a:extLst>
              </a:tr>
              <a:tr h="209550">
                <a:tc>
                  <a:txBody>
                    <a:bodyPr/>
                    <a:lstStyle/>
                    <a:p>
                      <a:pPr algn="l" fontAlgn="ctr"/>
                      <a:r>
                        <a:rPr lang="zh-TW" altLang="en-US" sz="1400" u="none" strike="noStrike" dirty="0">
                          <a:effectLst/>
                        </a:rPr>
                        <a:t>男性</a:t>
                      </a:r>
                      <a:endParaRPr lang="zh-TW" altLang="en-US" sz="1400" b="0" i="0" u="none" strike="noStrike" dirty="0">
                        <a:solidFill>
                          <a:srgbClr val="000000"/>
                        </a:solidFill>
                        <a:effectLst/>
                        <a:latin typeface="新細明體"/>
                      </a:endParaRPr>
                    </a:p>
                  </a:txBody>
                  <a:tcPr marL="9525" marR="9525" marT="9525" marB="0" anchor="ctr"/>
                </a:tc>
                <a:tc>
                  <a:txBody>
                    <a:bodyPr/>
                    <a:lstStyle/>
                    <a:p>
                      <a:pPr algn="r" fontAlgn="ctr"/>
                      <a:r>
                        <a:rPr lang="en-US" altLang="zh-TW" sz="1200" b="0" i="0" u="none" strike="noStrike" dirty="0">
                          <a:solidFill>
                            <a:srgbClr val="000000"/>
                          </a:solidFill>
                          <a:effectLst/>
                          <a:latin typeface="新細明體"/>
                        </a:rPr>
                        <a:t>49.1%</a:t>
                      </a:r>
                    </a:p>
                  </a:txBody>
                  <a:tcPr marL="9525" marR="9525" marT="9525" marB="0" anchor="ctr"/>
                </a:tc>
                <a:tc>
                  <a:txBody>
                    <a:bodyPr/>
                    <a:lstStyle/>
                    <a:p>
                      <a:pPr algn="r" fontAlgn="ctr"/>
                      <a:r>
                        <a:rPr lang="en-US" altLang="zh-TW" sz="1200" b="0" i="0" u="none" strike="noStrike">
                          <a:solidFill>
                            <a:srgbClr val="000000"/>
                          </a:solidFill>
                          <a:effectLst/>
                          <a:latin typeface="新細明體"/>
                        </a:rPr>
                        <a:t>37.6%</a:t>
                      </a:r>
                    </a:p>
                  </a:txBody>
                  <a:tcPr marL="9525" marR="9525" marT="9525" marB="0" anchor="ctr"/>
                </a:tc>
                <a:tc>
                  <a:txBody>
                    <a:bodyPr/>
                    <a:lstStyle/>
                    <a:p>
                      <a:pPr algn="r" fontAlgn="ctr"/>
                      <a:r>
                        <a:rPr lang="en-US" altLang="zh-TW" sz="1200" b="0" i="0" u="none" strike="noStrike">
                          <a:solidFill>
                            <a:srgbClr val="000000"/>
                          </a:solidFill>
                          <a:effectLst/>
                          <a:latin typeface="新細明體"/>
                        </a:rPr>
                        <a:t>49.2%</a:t>
                      </a:r>
                    </a:p>
                  </a:txBody>
                  <a:tcPr marL="9525" marR="9525" marT="9525" marB="0" anchor="ctr"/>
                </a:tc>
                <a:tc>
                  <a:txBody>
                    <a:bodyPr/>
                    <a:lstStyle/>
                    <a:p>
                      <a:pPr algn="r" fontAlgn="ctr"/>
                      <a:r>
                        <a:rPr lang="en-US" altLang="zh-TW" sz="1200" b="0" i="0" u="none" strike="noStrike">
                          <a:solidFill>
                            <a:srgbClr val="000000"/>
                          </a:solidFill>
                          <a:effectLst/>
                          <a:latin typeface="新細明體"/>
                        </a:rPr>
                        <a:t>17.2%</a:t>
                      </a:r>
                    </a:p>
                  </a:txBody>
                  <a:tcPr marL="9525" marR="9525" marT="9525" marB="0" anchor="ctr"/>
                </a:tc>
                <a:tc>
                  <a:txBody>
                    <a:bodyPr/>
                    <a:lstStyle/>
                    <a:p>
                      <a:pPr algn="r" fontAlgn="ctr"/>
                      <a:r>
                        <a:rPr lang="en-US" altLang="zh-TW" sz="1200" b="0" i="0" u="none" strike="noStrike">
                          <a:solidFill>
                            <a:srgbClr val="000000"/>
                          </a:solidFill>
                          <a:effectLst/>
                          <a:latin typeface="新細明體"/>
                        </a:rPr>
                        <a:t>26.0%</a:t>
                      </a:r>
                    </a:p>
                  </a:txBody>
                  <a:tcPr marL="9525" marR="9525" marT="9525" marB="0" anchor="ctr"/>
                </a:tc>
                <a:tc>
                  <a:txBody>
                    <a:bodyPr/>
                    <a:lstStyle/>
                    <a:p>
                      <a:pPr algn="r" fontAlgn="ctr"/>
                      <a:r>
                        <a:rPr lang="en-US" altLang="zh-TW" sz="1200" b="0" i="0" u="none" strike="noStrike">
                          <a:solidFill>
                            <a:srgbClr val="000000"/>
                          </a:solidFill>
                          <a:effectLst/>
                          <a:latin typeface="新細明體"/>
                        </a:rPr>
                        <a:t>30.3%</a:t>
                      </a:r>
                    </a:p>
                  </a:txBody>
                  <a:tcPr marL="9525" marR="9525" marT="9525" marB="0" anchor="ctr"/>
                </a:tc>
                <a:tc>
                  <a:txBody>
                    <a:bodyPr/>
                    <a:lstStyle/>
                    <a:p>
                      <a:pPr algn="r" fontAlgn="ctr"/>
                      <a:r>
                        <a:rPr lang="en-US" altLang="zh-TW" sz="1200" b="0" i="0" u="none" strike="noStrike">
                          <a:solidFill>
                            <a:srgbClr val="000000"/>
                          </a:solidFill>
                          <a:effectLst/>
                          <a:latin typeface="新細明體"/>
                        </a:rPr>
                        <a:t>59.0%</a:t>
                      </a:r>
                    </a:p>
                  </a:txBody>
                  <a:tcPr marL="9525" marR="9525" marT="9525" marB="0" anchor="ctr"/>
                </a:tc>
                <a:extLst>
                  <a:ext uri="{0D108BD9-81ED-4DB2-BD59-A6C34878D82A}">
                    <a16:rowId xmlns:a16="http://schemas.microsoft.com/office/drawing/2014/main" val="10002"/>
                  </a:ext>
                </a:extLst>
              </a:tr>
              <a:tr h="209550">
                <a:tc>
                  <a:txBody>
                    <a:bodyPr/>
                    <a:lstStyle/>
                    <a:p>
                      <a:pPr algn="l" fontAlgn="ctr"/>
                      <a:r>
                        <a:rPr lang="zh-TW" altLang="en-US" sz="1400" u="none" strike="noStrike">
                          <a:effectLst/>
                        </a:rPr>
                        <a:t>女性</a:t>
                      </a:r>
                      <a:endParaRPr lang="zh-TW" altLang="en-US" sz="1400" b="0" i="0" u="none" strike="noStrike">
                        <a:solidFill>
                          <a:srgbClr val="000000"/>
                        </a:solidFill>
                        <a:effectLst/>
                        <a:latin typeface="新細明體"/>
                      </a:endParaRPr>
                    </a:p>
                  </a:txBody>
                  <a:tcPr marL="9525" marR="9525" marT="9525" marB="0" anchor="ctr"/>
                </a:tc>
                <a:tc>
                  <a:txBody>
                    <a:bodyPr/>
                    <a:lstStyle/>
                    <a:p>
                      <a:pPr algn="r" fontAlgn="ctr"/>
                      <a:r>
                        <a:rPr lang="en-US" altLang="zh-TW" sz="1200" b="0" i="0" u="none" strike="noStrike" dirty="0">
                          <a:solidFill>
                            <a:srgbClr val="000000"/>
                          </a:solidFill>
                          <a:effectLst/>
                          <a:latin typeface="新細明體"/>
                        </a:rPr>
                        <a:t>47.8%</a:t>
                      </a:r>
                    </a:p>
                  </a:txBody>
                  <a:tcPr marL="9525" marR="9525" marT="9525" marB="0" anchor="ctr"/>
                </a:tc>
                <a:tc>
                  <a:txBody>
                    <a:bodyPr/>
                    <a:lstStyle/>
                    <a:p>
                      <a:pPr algn="r" fontAlgn="ctr"/>
                      <a:r>
                        <a:rPr lang="en-US" altLang="zh-TW" sz="1200" b="0" i="0" u="none" strike="noStrike" dirty="0">
                          <a:solidFill>
                            <a:srgbClr val="FF0000"/>
                          </a:solidFill>
                          <a:effectLst/>
                          <a:latin typeface="新細明體"/>
                        </a:rPr>
                        <a:t>38.2%</a:t>
                      </a:r>
                    </a:p>
                  </a:txBody>
                  <a:tcPr marL="9525" marR="9525" marT="9525" marB="0" anchor="ctr"/>
                </a:tc>
                <a:tc>
                  <a:txBody>
                    <a:bodyPr/>
                    <a:lstStyle/>
                    <a:p>
                      <a:pPr algn="r" fontAlgn="ctr"/>
                      <a:r>
                        <a:rPr lang="en-US" altLang="zh-TW" sz="1200" b="0" i="0" u="none" strike="noStrike" dirty="0">
                          <a:solidFill>
                            <a:srgbClr val="FF0000"/>
                          </a:solidFill>
                          <a:effectLst/>
                          <a:latin typeface="新細明體"/>
                        </a:rPr>
                        <a:t>61.9%</a:t>
                      </a:r>
                    </a:p>
                  </a:txBody>
                  <a:tcPr marL="9525" marR="9525" marT="9525" marB="0" anchor="ctr"/>
                </a:tc>
                <a:tc>
                  <a:txBody>
                    <a:bodyPr/>
                    <a:lstStyle/>
                    <a:p>
                      <a:pPr algn="r" fontAlgn="ctr"/>
                      <a:r>
                        <a:rPr lang="en-US" altLang="zh-TW" sz="1200" b="0" i="0" u="none" strike="noStrike" dirty="0">
                          <a:solidFill>
                            <a:srgbClr val="000000"/>
                          </a:solidFill>
                          <a:effectLst/>
                          <a:latin typeface="新細明體"/>
                        </a:rPr>
                        <a:t>21.7%</a:t>
                      </a:r>
                    </a:p>
                  </a:txBody>
                  <a:tcPr marL="9525" marR="9525" marT="9525" marB="0" anchor="ctr"/>
                </a:tc>
                <a:tc>
                  <a:txBody>
                    <a:bodyPr/>
                    <a:lstStyle/>
                    <a:p>
                      <a:pPr algn="r" fontAlgn="ctr"/>
                      <a:r>
                        <a:rPr lang="en-US" altLang="zh-TW" sz="1200" b="0" i="0" u="none" strike="noStrike" dirty="0">
                          <a:solidFill>
                            <a:srgbClr val="000000"/>
                          </a:solidFill>
                          <a:effectLst/>
                          <a:latin typeface="新細明體"/>
                        </a:rPr>
                        <a:t>17.4%</a:t>
                      </a:r>
                    </a:p>
                  </a:txBody>
                  <a:tcPr marL="9525" marR="9525" marT="9525" marB="0" anchor="ctr"/>
                </a:tc>
                <a:tc>
                  <a:txBody>
                    <a:bodyPr/>
                    <a:lstStyle/>
                    <a:p>
                      <a:pPr algn="r" fontAlgn="ctr"/>
                      <a:r>
                        <a:rPr lang="en-US" altLang="zh-TW" sz="1200" b="0" i="0" u="none" strike="noStrike" dirty="0">
                          <a:solidFill>
                            <a:srgbClr val="000000"/>
                          </a:solidFill>
                          <a:effectLst/>
                          <a:latin typeface="新細明體"/>
                        </a:rPr>
                        <a:t>29.1%</a:t>
                      </a:r>
                    </a:p>
                  </a:txBody>
                  <a:tcPr marL="9525" marR="9525" marT="9525" marB="0" anchor="ctr"/>
                </a:tc>
                <a:tc>
                  <a:txBody>
                    <a:bodyPr/>
                    <a:lstStyle/>
                    <a:p>
                      <a:pPr algn="r" fontAlgn="ctr"/>
                      <a:r>
                        <a:rPr lang="en-US" altLang="zh-TW" sz="1200" b="0" i="0" u="none" strike="noStrike" dirty="0">
                          <a:solidFill>
                            <a:srgbClr val="000000"/>
                          </a:solidFill>
                          <a:effectLst/>
                          <a:latin typeface="新細明體"/>
                        </a:rPr>
                        <a:t>56.5%</a:t>
                      </a:r>
                    </a:p>
                  </a:txBody>
                  <a:tcPr marL="9525" marR="9525" marT="9525" marB="0" anchor="ctr"/>
                </a:tc>
                <a:extLst>
                  <a:ext uri="{0D108BD9-81ED-4DB2-BD59-A6C34878D82A}">
                    <a16:rowId xmlns:a16="http://schemas.microsoft.com/office/drawing/2014/main" val="10003"/>
                  </a:ext>
                </a:extLst>
              </a:tr>
            </a:tbl>
          </a:graphicData>
        </a:graphic>
      </p:graphicFrame>
      <p:sp>
        <p:nvSpPr>
          <p:cNvPr id="14" name="Rectangle 2"/>
          <p:cNvSpPr txBox="1">
            <a:spLocks noChangeArrowheads="1"/>
          </p:cNvSpPr>
          <p:nvPr/>
        </p:nvSpPr>
        <p:spPr>
          <a:xfrm>
            <a:off x="1518271" y="3573016"/>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a:solidFill>
                  <a:srgbClr val="0066CC"/>
                </a:solidFill>
                <a:latin typeface="標楷體" pitchFamily="65" charset="-120"/>
                <a:ea typeface="標楷體" pitchFamily="65" charset="-120"/>
              </a:rPr>
              <a:t>藝文活動付</a:t>
            </a:r>
            <a:r>
              <a:rPr lang="zh-TW" altLang="en-US" sz="2400" b="1" kern="0" dirty="0" smtClean="0">
                <a:solidFill>
                  <a:srgbClr val="0066CC"/>
                </a:solidFill>
                <a:latin typeface="標楷體" pitchFamily="65" charset="-120"/>
                <a:ea typeface="標楷體" pitchFamily="65" charset="-120"/>
              </a:rPr>
              <a:t>費次數占比</a:t>
            </a:r>
            <a:r>
              <a:rPr lang="en-US" altLang="zh-TW" sz="2400" b="1" kern="0" dirty="0" smtClean="0">
                <a:solidFill>
                  <a:srgbClr val="0066CC"/>
                </a:solidFill>
                <a:latin typeface="標楷體" pitchFamily="65" charset="-120"/>
                <a:ea typeface="標楷體" pitchFamily="65" charset="-120"/>
              </a:rPr>
              <a:t>-</a:t>
            </a:r>
            <a:r>
              <a:rPr lang="zh-TW" altLang="en-US" sz="2400" b="1" kern="0" dirty="0" smtClean="0">
                <a:solidFill>
                  <a:srgbClr val="0066CC"/>
                </a:solidFill>
                <a:latin typeface="標楷體" pitchFamily="65" charset="-120"/>
                <a:ea typeface="標楷體" pitchFamily="65" charset="-120"/>
              </a:rPr>
              <a:t>依性別區分</a:t>
            </a:r>
            <a:endParaRPr lang="en-US" altLang="zh-TW" sz="2400" b="1" kern="0" dirty="0">
              <a:solidFill>
                <a:srgbClr val="0066CC"/>
              </a:solidFill>
              <a:latin typeface="標楷體" pitchFamily="65" charset="-120"/>
              <a:ea typeface="標楷體" pitchFamily="65" charset="-120"/>
            </a:endParaRPr>
          </a:p>
        </p:txBody>
      </p:sp>
      <p:sp>
        <p:nvSpPr>
          <p:cNvPr id="15" name="矩形 14"/>
          <p:cNvSpPr/>
          <p:nvPr/>
        </p:nvSpPr>
        <p:spPr>
          <a:xfrm>
            <a:off x="894552" y="5229201"/>
            <a:ext cx="7081936" cy="720080"/>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500" dirty="0" smtClean="0">
                <a:solidFill>
                  <a:srgbClr val="FF0000"/>
                </a:solidFill>
              </a:rPr>
              <a:t>•</a:t>
            </a:r>
            <a:r>
              <a:rPr lang="zh-TW" altLang="en-US" sz="1500" dirty="0" smtClean="0">
                <a:solidFill>
                  <a:srgbClr val="FF0000"/>
                </a:solidFill>
              </a:rPr>
              <a:t>女性在傳統音樂、現代戲劇及傳統戲曲付費次數占比較男性高，其餘項目</a:t>
            </a:r>
            <a:r>
              <a:rPr lang="en-US" altLang="zh-TW" sz="1500" dirty="0" smtClean="0">
                <a:solidFill>
                  <a:srgbClr val="FF0000"/>
                </a:solidFill>
              </a:rPr>
              <a:t>(</a:t>
            </a:r>
            <a:r>
              <a:rPr lang="zh-TW" altLang="en-US" sz="1500" dirty="0">
                <a:solidFill>
                  <a:srgbClr val="FF0000"/>
                </a:solidFill>
              </a:rPr>
              <a:t>流行音樂、舞蹈、視覺</a:t>
            </a:r>
            <a:r>
              <a:rPr lang="zh-TW" altLang="en-US" sz="1500" dirty="0" smtClean="0">
                <a:solidFill>
                  <a:srgbClr val="FF0000"/>
                </a:solidFill>
              </a:rPr>
              <a:t>藝術及博物館的付費次數占比則較男性低。</a:t>
            </a:r>
            <a:endParaRPr lang="en-US" altLang="zh-TW" sz="1500" dirty="0">
              <a:solidFill>
                <a:srgbClr val="FF0000"/>
              </a:solidFill>
            </a:endParaRPr>
          </a:p>
        </p:txBody>
      </p:sp>
    </p:spTree>
    <p:extLst>
      <p:ext uri="{BB962C8B-B14F-4D97-AF65-F5344CB8AC3E}">
        <p14:creationId xmlns:p14="http://schemas.microsoft.com/office/powerpoint/2010/main" val="2585698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354797" y="332655"/>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文化數位參與</a:t>
            </a:r>
            <a:endParaRPr lang="en-US" altLang="zh-TW" sz="2400" b="1" kern="0" dirty="0">
              <a:solidFill>
                <a:srgbClr val="0066CC"/>
              </a:solidFill>
              <a:latin typeface="標楷體" pitchFamily="65" charset="-120"/>
              <a:ea typeface="標楷體" pitchFamily="65" charset="-120"/>
            </a:endParaRPr>
          </a:p>
        </p:txBody>
      </p:sp>
      <p:sp>
        <p:nvSpPr>
          <p:cNvPr id="10" name="投影片編號版面配置區 2"/>
          <p:cNvSpPr>
            <a:spLocks noGrp="1"/>
          </p:cNvSpPr>
          <p:nvPr>
            <p:ph type="sldNum" sz="quarter" idx="12"/>
          </p:nvPr>
        </p:nvSpPr>
        <p:spPr>
          <a:xfrm>
            <a:off x="7017246" y="6496050"/>
            <a:ext cx="2133600" cy="365125"/>
          </a:xfrm>
        </p:spPr>
        <p:txBody>
          <a:bodyPr/>
          <a:lstStyle/>
          <a:p>
            <a:r>
              <a:rPr lang="en-US" altLang="zh-TW" dirty="0" smtClean="0"/>
              <a:t>15</a:t>
            </a:r>
            <a:endParaRPr lang="zh-TW" altLang="en-US" dirty="0"/>
          </a:p>
        </p:txBody>
      </p:sp>
      <p:sp>
        <p:nvSpPr>
          <p:cNvPr id="12" name="矩形 11"/>
          <p:cNvSpPr/>
          <p:nvPr/>
        </p:nvSpPr>
        <p:spPr>
          <a:xfrm>
            <a:off x="395536" y="3100082"/>
            <a:ext cx="8496944" cy="544942"/>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500" dirty="0" smtClean="0">
                <a:solidFill>
                  <a:schemeClr val="tx1"/>
                </a:solidFill>
              </a:rPr>
              <a:t>•</a:t>
            </a:r>
            <a:r>
              <a:rPr lang="zh-TW" altLang="en-US" sz="1500" dirty="0" smtClean="0">
                <a:solidFill>
                  <a:schemeClr val="tx1"/>
                </a:solidFill>
              </a:rPr>
              <a:t>民眾在文化數位參與上，線上觀看電影片及電視節目、線上音樂欣賞或下載、瀏覽網路新聞或雜誌、閱讀其他網路文章之參與率皆在五成以上</a:t>
            </a:r>
            <a:r>
              <a:rPr lang="zh-TW" altLang="en-US" sz="1500" dirty="0">
                <a:solidFill>
                  <a:schemeClr val="tx1"/>
                </a:solidFill>
              </a:rPr>
              <a:t>。</a:t>
            </a:r>
            <a:endParaRPr lang="en-US" altLang="zh-TW" sz="1500" dirty="0" smtClean="0">
              <a:solidFill>
                <a:schemeClr val="tx1"/>
              </a:solidFill>
            </a:endParaRPr>
          </a:p>
        </p:txBody>
      </p:sp>
      <p:cxnSp>
        <p:nvCxnSpPr>
          <p:cNvPr id="13" name="直線接點 12"/>
          <p:cNvCxnSpPr/>
          <p:nvPr/>
        </p:nvCxnSpPr>
        <p:spPr>
          <a:xfrm>
            <a:off x="72008" y="3645024"/>
            <a:ext cx="91440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extLst>
              <p:ext uri="{D42A27DB-BD31-4B8C-83A1-F6EECF244321}">
                <p14:modId xmlns:p14="http://schemas.microsoft.com/office/powerpoint/2010/main" val="2137734275"/>
              </p:ext>
            </p:extLst>
          </p:nvPr>
        </p:nvGraphicFramePr>
        <p:xfrm>
          <a:off x="941799" y="3861048"/>
          <a:ext cx="6520455" cy="1225287"/>
        </p:xfrm>
        <a:graphic>
          <a:graphicData uri="http://schemas.openxmlformats.org/drawingml/2006/table">
            <a:tbl>
              <a:tblPr>
                <a:tableStyleId>{0505E3EF-67EA-436B-97B2-0124C06EBD24}</a:tableStyleId>
              </a:tblPr>
              <a:tblGrid>
                <a:gridCol w="895801">
                  <a:extLst>
                    <a:ext uri="{9D8B030D-6E8A-4147-A177-3AD203B41FA5}">
                      <a16:colId xmlns:a16="http://schemas.microsoft.com/office/drawing/2014/main" val="20000"/>
                    </a:ext>
                  </a:extLst>
                </a:gridCol>
                <a:gridCol w="990003">
                  <a:extLst>
                    <a:ext uri="{9D8B030D-6E8A-4147-A177-3AD203B41FA5}">
                      <a16:colId xmlns:a16="http://schemas.microsoft.com/office/drawing/2014/main" val="20001"/>
                    </a:ext>
                  </a:extLst>
                </a:gridCol>
                <a:gridCol w="990003">
                  <a:extLst>
                    <a:ext uri="{9D8B030D-6E8A-4147-A177-3AD203B41FA5}">
                      <a16:colId xmlns:a16="http://schemas.microsoft.com/office/drawing/2014/main" val="20003"/>
                    </a:ext>
                  </a:extLst>
                </a:gridCol>
                <a:gridCol w="990003">
                  <a:extLst>
                    <a:ext uri="{9D8B030D-6E8A-4147-A177-3AD203B41FA5}">
                      <a16:colId xmlns:a16="http://schemas.microsoft.com/office/drawing/2014/main" val="20005"/>
                    </a:ext>
                  </a:extLst>
                </a:gridCol>
                <a:gridCol w="990003">
                  <a:extLst>
                    <a:ext uri="{9D8B030D-6E8A-4147-A177-3AD203B41FA5}">
                      <a16:colId xmlns:a16="http://schemas.microsoft.com/office/drawing/2014/main" val="20006"/>
                    </a:ext>
                  </a:extLst>
                </a:gridCol>
                <a:gridCol w="1664642">
                  <a:extLst>
                    <a:ext uri="{9D8B030D-6E8A-4147-A177-3AD203B41FA5}">
                      <a16:colId xmlns:a16="http://schemas.microsoft.com/office/drawing/2014/main" val="20007"/>
                    </a:ext>
                  </a:extLst>
                </a:gridCol>
              </a:tblGrid>
              <a:tr h="648072">
                <a:tc>
                  <a:txBody>
                    <a:bodyPr/>
                    <a:lstStyle/>
                    <a:p>
                      <a:pPr algn="l" fontAlgn="ctr"/>
                      <a:r>
                        <a:rPr lang="zh-TW" altLang="en-US" sz="1200" u="none" strike="noStrike" dirty="0">
                          <a:effectLst/>
                        </a:rPr>
                        <a:t>性別</a:t>
                      </a:r>
                      <a:endParaRPr lang="zh-TW" altLang="en-US" sz="1200" b="0" i="0" u="none" strike="noStrike" dirty="0">
                        <a:solidFill>
                          <a:srgbClr val="000000"/>
                        </a:solidFill>
                        <a:effectLst/>
                        <a:latin typeface="新細明體"/>
                      </a:endParaRPr>
                    </a:p>
                  </a:txBody>
                  <a:tcPr marL="9254" marR="9254" marT="925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1200" u="none" strike="noStrike" dirty="0">
                          <a:effectLst/>
                        </a:rPr>
                        <a:t>線上觀看或下載電影</a:t>
                      </a:r>
                      <a:r>
                        <a:rPr lang="zh-TW" altLang="en-US" sz="1200" u="none" strike="noStrike" dirty="0" smtClean="0">
                          <a:effectLst/>
                        </a:rPr>
                        <a:t>片、電視節目</a:t>
                      </a:r>
                      <a:endParaRPr lang="zh-TW" altLang="en-US" sz="1200" b="0" i="0" u="none" strike="noStrike" dirty="0" smtClean="0">
                        <a:solidFill>
                          <a:srgbClr val="000000"/>
                        </a:solidFill>
                        <a:effectLst/>
                        <a:latin typeface="MingLiU"/>
                      </a:endParaRPr>
                    </a:p>
                  </a:txBody>
                  <a:tcPr marL="9254" marR="9254" marT="9254" marB="0"/>
                </a:tc>
                <a:tc>
                  <a:txBody>
                    <a:bodyPr/>
                    <a:lstStyle/>
                    <a:p>
                      <a:pPr algn="ctr" fontAlgn="b"/>
                      <a:r>
                        <a:rPr lang="zh-TW" altLang="en-US" sz="1200" u="none" strike="noStrike" dirty="0">
                          <a:effectLst/>
                        </a:rPr>
                        <a:t>線上音樂欣賞或下載</a:t>
                      </a:r>
                      <a:endParaRPr lang="zh-TW" altLang="en-US" sz="1200" b="0" i="0" u="none" strike="noStrike" dirty="0">
                        <a:solidFill>
                          <a:srgbClr val="000000"/>
                        </a:solidFill>
                        <a:effectLst/>
                        <a:latin typeface="MingLiU"/>
                      </a:endParaRPr>
                    </a:p>
                  </a:txBody>
                  <a:tcPr marL="9254" marR="9254" marT="9254" marB="0"/>
                </a:tc>
                <a:tc>
                  <a:txBody>
                    <a:bodyPr/>
                    <a:lstStyle/>
                    <a:p>
                      <a:pPr algn="ctr" fontAlgn="b"/>
                      <a:r>
                        <a:rPr lang="zh-TW" altLang="en-US" sz="1200" u="none" strike="noStrike" dirty="0">
                          <a:effectLst/>
                        </a:rPr>
                        <a:t>瀏覽網路新聞</a:t>
                      </a:r>
                      <a:r>
                        <a:rPr lang="en-US" altLang="zh-TW" sz="1200" u="none" strike="noStrike" dirty="0">
                          <a:effectLst/>
                        </a:rPr>
                        <a:t>/</a:t>
                      </a:r>
                      <a:r>
                        <a:rPr lang="zh-TW" altLang="en-US" sz="1200" u="none" strike="noStrike" dirty="0">
                          <a:effectLst/>
                        </a:rPr>
                        <a:t>雜誌</a:t>
                      </a:r>
                      <a:endParaRPr lang="zh-TW" altLang="en-US" sz="1200" b="0" i="0" u="none" strike="noStrike" dirty="0">
                        <a:solidFill>
                          <a:srgbClr val="000000"/>
                        </a:solidFill>
                        <a:effectLst/>
                        <a:latin typeface="MingLiU"/>
                      </a:endParaRPr>
                    </a:p>
                  </a:txBody>
                  <a:tcPr marL="9254" marR="9254" marT="9254" marB="0"/>
                </a:tc>
                <a:tc>
                  <a:txBody>
                    <a:bodyPr/>
                    <a:lstStyle/>
                    <a:p>
                      <a:pPr algn="ctr" fontAlgn="b"/>
                      <a:r>
                        <a:rPr lang="zh-TW" altLang="en-US" sz="1200" u="none" strike="noStrike" dirty="0">
                          <a:effectLst/>
                        </a:rPr>
                        <a:t>線上閱讀小說、書籍</a:t>
                      </a:r>
                      <a:r>
                        <a:rPr lang="en-US" altLang="zh-TW" sz="1200" u="none" strike="noStrike" dirty="0">
                          <a:effectLst/>
                        </a:rPr>
                        <a:t>(</a:t>
                      </a:r>
                      <a:r>
                        <a:rPr lang="zh-TW" altLang="en-US" sz="1200" u="none" strike="noStrike" dirty="0">
                          <a:effectLst/>
                        </a:rPr>
                        <a:t>含電子書</a:t>
                      </a:r>
                      <a:r>
                        <a:rPr lang="en-US" altLang="zh-TW" sz="1200" u="none" strike="noStrike" dirty="0">
                          <a:effectLst/>
                        </a:rPr>
                        <a:t>)</a:t>
                      </a:r>
                      <a:endParaRPr lang="en-US" altLang="zh-TW" sz="1200" b="0" i="0" u="none" strike="noStrike" dirty="0">
                        <a:solidFill>
                          <a:srgbClr val="000000"/>
                        </a:solidFill>
                        <a:effectLst/>
                        <a:latin typeface="MingLiU"/>
                      </a:endParaRPr>
                    </a:p>
                  </a:txBody>
                  <a:tcPr marL="9254" marR="9254" marT="9254" marB="0"/>
                </a:tc>
                <a:tc>
                  <a:txBody>
                    <a:bodyPr/>
                    <a:lstStyle/>
                    <a:p>
                      <a:pPr algn="ctr" fontAlgn="b"/>
                      <a:r>
                        <a:rPr lang="zh-TW" altLang="en-US" sz="1200" u="none" strike="noStrike" dirty="0">
                          <a:effectLst/>
                        </a:rPr>
                        <a:t>閱讀其他網路文章</a:t>
                      </a:r>
                      <a:r>
                        <a:rPr lang="en-US" altLang="zh-TW" sz="1200" u="none" strike="noStrike" dirty="0">
                          <a:effectLst/>
                        </a:rPr>
                        <a:t>(</a:t>
                      </a:r>
                      <a:r>
                        <a:rPr lang="zh-TW" altLang="en-US" sz="1200" u="none" strike="noStrike" dirty="0">
                          <a:effectLst/>
                        </a:rPr>
                        <a:t>如部落格、</a:t>
                      </a:r>
                      <a:r>
                        <a:rPr lang="en-US" altLang="zh-TW" sz="1200" u="none" strike="noStrike" dirty="0">
                          <a:effectLst/>
                        </a:rPr>
                        <a:t>FB</a:t>
                      </a:r>
                      <a:r>
                        <a:rPr lang="zh-TW" altLang="en-US" sz="1200" u="none" strike="noStrike" dirty="0">
                          <a:effectLst/>
                        </a:rPr>
                        <a:t>、社群、</a:t>
                      </a:r>
                      <a:r>
                        <a:rPr lang="en-US" altLang="zh-TW" sz="1200" u="none" strike="noStrike" dirty="0">
                          <a:effectLst/>
                        </a:rPr>
                        <a:t>PTT</a:t>
                      </a:r>
                      <a:r>
                        <a:rPr lang="zh-TW" altLang="en-US" sz="1200" u="none" strike="noStrike" dirty="0">
                          <a:effectLst/>
                        </a:rPr>
                        <a:t>等之文章</a:t>
                      </a:r>
                      <a:r>
                        <a:rPr lang="en-US" altLang="zh-TW" sz="1200" u="none" strike="noStrike" dirty="0">
                          <a:effectLst/>
                        </a:rPr>
                        <a:t>)</a:t>
                      </a:r>
                      <a:endParaRPr lang="en-US" altLang="zh-TW" sz="1200" b="0" i="0" u="none" strike="noStrike" dirty="0">
                        <a:solidFill>
                          <a:srgbClr val="000000"/>
                        </a:solidFill>
                        <a:effectLst/>
                        <a:latin typeface="MingLiU"/>
                      </a:endParaRPr>
                    </a:p>
                  </a:txBody>
                  <a:tcPr marL="9254" marR="9254" marT="9254" marB="0"/>
                </a:tc>
                <a:extLst>
                  <a:ext uri="{0D108BD9-81ED-4DB2-BD59-A6C34878D82A}">
                    <a16:rowId xmlns:a16="http://schemas.microsoft.com/office/drawing/2014/main" val="10000"/>
                  </a:ext>
                </a:extLst>
              </a:tr>
              <a:tr h="174788">
                <a:tc>
                  <a:txBody>
                    <a:bodyPr/>
                    <a:lstStyle/>
                    <a:p>
                      <a:pPr algn="l" fontAlgn="ctr"/>
                      <a:r>
                        <a:rPr lang="zh-TW" altLang="en-US" sz="1200" u="none" strike="noStrike">
                          <a:effectLst/>
                        </a:rPr>
                        <a:t>全體</a:t>
                      </a:r>
                      <a:endParaRPr lang="zh-TW" altLang="en-US" sz="1200" b="0" i="0" u="none" strike="noStrike">
                        <a:solidFill>
                          <a:srgbClr val="000000"/>
                        </a:solidFill>
                        <a:effectLst/>
                        <a:latin typeface="新細明體"/>
                      </a:endParaRPr>
                    </a:p>
                  </a:txBody>
                  <a:tcPr marL="9254" marR="9254" marT="9254"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51.7%</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51.4%</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59.7%</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22.7%</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60.1%</a:t>
                      </a:r>
                    </a:p>
                  </a:txBody>
                  <a:tcPr marL="9525" marR="9525" marT="9525" marB="0" anchor="ctr"/>
                </a:tc>
                <a:extLst>
                  <a:ext uri="{0D108BD9-81ED-4DB2-BD59-A6C34878D82A}">
                    <a16:rowId xmlns:a16="http://schemas.microsoft.com/office/drawing/2014/main" val="10001"/>
                  </a:ext>
                </a:extLst>
              </a:tr>
              <a:tr h="167190">
                <a:tc>
                  <a:txBody>
                    <a:bodyPr/>
                    <a:lstStyle/>
                    <a:p>
                      <a:pPr algn="l" fontAlgn="ctr"/>
                      <a:r>
                        <a:rPr lang="zh-TW" altLang="en-US" sz="1200" u="none" strike="noStrike">
                          <a:effectLst/>
                        </a:rPr>
                        <a:t>男性</a:t>
                      </a:r>
                      <a:endParaRPr lang="zh-TW" altLang="en-US" sz="1200" b="0" i="0" u="none" strike="noStrike">
                        <a:solidFill>
                          <a:srgbClr val="000000"/>
                        </a:solidFill>
                        <a:effectLst/>
                        <a:latin typeface="新細明體"/>
                      </a:endParaRPr>
                    </a:p>
                  </a:txBody>
                  <a:tcPr marL="9254" marR="9254" marT="9254"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48.9%</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49.9%</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59.1%</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22.7%</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57.7%</a:t>
                      </a:r>
                    </a:p>
                  </a:txBody>
                  <a:tcPr marL="9525" marR="9525" marT="9525" marB="0" anchor="ctr"/>
                </a:tc>
                <a:extLst>
                  <a:ext uri="{0D108BD9-81ED-4DB2-BD59-A6C34878D82A}">
                    <a16:rowId xmlns:a16="http://schemas.microsoft.com/office/drawing/2014/main" val="10002"/>
                  </a:ext>
                </a:extLst>
              </a:tr>
              <a:tr h="167190">
                <a:tc>
                  <a:txBody>
                    <a:bodyPr/>
                    <a:lstStyle/>
                    <a:p>
                      <a:pPr algn="l" fontAlgn="ctr"/>
                      <a:r>
                        <a:rPr lang="zh-TW" altLang="en-US" sz="1200" u="none" strike="noStrike">
                          <a:effectLst/>
                        </a:rPr>
                        <a:t>女性</a:t>
                      </a:r>
                      <a:endParaRPr lang="zh-TW" altLang="en-US" sz="1200" b="0" i="0" u="none" strike="noStrike">
                        <a:solidFill>
                          <a:srgbClr val="000000"/>
                        </a:solidFill>
                        <a:effectLst/>
                        <a:latin typeface="新細明體"/>
                      </a:endParaRPr>
                    </a:p>
                  </a:txBody>
                  <a:tcPr marL="9254" marR="9254" marT="9254"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54.5%</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53.0%</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60.3%</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22.6%</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62.4%</a:t>
                      </a:r>
                    </a:p>
                  </a:txBody>
                  <a:tcPr marL="9525" marR="9525" marT="9525" marB="0" anchor="ctr"/>
                </a:tc>
                <a:extLst>
                  <a:ext uri="{0D108BD9-81ED-4DB2-BD59-A6C34878D82A}">
                    <a16:rowId xmlns:a16="http://schemas.microsoft.com/office/drawing/2014/main" val="10003"/>
                  </a:ext>
                </a:extLst>
              </a:tr>
            </a:tbl>
          </a:graphicData>
        </a:graphic>
      </p:graphicFrame>
      <p:sp>
        <p:nvSpPr>
          <p:cNvPr id="14" name="矩形 13"/>
          <p:cNvSpPr/>
          <p:nvPr/>
        </p:nvSpPr>
        <p:spPr>
          <a:xfrm>
            <a:off x="526728" y="5452686"/>
            <a:ext cx="8496944" cy="612068"/>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500" dirty="0" smtClean="0">
                <a:solidFill>
                  <a:schemeClr val="tx1"/>
                </a:solidFill>
              </a:rPr>
              <a:t>•</a:t>
            </a:r>
            <a:r>
              <a:rPr lang="zh-TW" altLang="en-US" sz="1500" dirty="0" smtClean="0">
                <a:solidFill>
                  <a:schemeClr val="tx1"/>
                </a:solidFill>
              </a:rPr>
              <a:t>除線上閱讀小說書籍的比率男性與女性差異不大外，女性在線上影音、音樂</a:t>
            </a:r>
            <a:r>
              <a:rPr lang="zh-TW" altLang="en-US" sz="1500" dirty="0">
                <a:solidFill>
                  <a:schemeClr val="tx1"/>
                </a:solidFill>
              </a:rPr>
              <a:t>、</a:t>
            </a:r>
            <a:r>
              <a:rPr lang="zh-TW" altLang="en-US" sz="1500" dirty="0" smtClean="0">
                <a:solidFill>
                  <a:schemeClr val="tx1"/>
                </a:solidFill>
              </a:rPr>
              <a:t>瀏覽網路新聞</a:t>
            </a:r>
            <a:r>
              <a:rPr lang="en-US" altLang="zh-TW" sz="1500" dirty="0" smtClean="0">
                <a:solidFill>
                  <a:schemeClr val="tx1"/>
                </a:solidFill>
              </a:rPr>
              <a:t>/</a:t>
            </a:r>
            <a:r>
              <a:rPr lang="zh-TW" altLang="en-US" sz="1500" dirty="0" smtClean="0">
                <a:solidFill>
                  <a:schemeClr val="tx1"/>
                </a:solidFill>
              </a:rPr>
              <a:t>雜誌、閱讀其他網路文章的參與比率皆高於男性。</a:t>
            </a:r>
            <a:endParaRPr lang="en-US" altLang="zh-TW" sz="1500" dirty="0" smtClean="0">
              <a:solidFill>
                <a:schemeClr val="tx1"/>
              </a:solidFill>
            </a:endParaRPr>
          </a:p>
        </p:txBody>
      </p:sp>
      <p:graphicFrame>
        <p:nvGraphicFramePr>
          <p:cNvPr id="9" name="物件 48"/>
          <p:cNvGraphicFramePr>
            <a:graphicFrameLocks/>
          </p:cNvGraphicFramePr>
          <p:nvPr>
            <p:extLst>
              <p:ext uri="{D42A27DB-BD31-4B8C-83A1-F6EECF244321}">
                <p14:modId xmlns:p14="http://schemas.microsoft.com/office/powerpoint/2010/main" val="524418490"/>
              </p:ext>
            </p:extLst>
          </p:nvPr>
        </p:nvGraphicFramePr>
        <p:xfrm>
          <a:off x="683568" y="867479"/>
          <a:ext cx="8208912" cy="2232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356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476672"/>
            <a:ext cx="8229600" cy="5649491"/>
          </a:xfrm>
        </p:spPr>
        <p:txBody>
          <a:bodyPr/>
          <a:lstStyle/>
          <a:p>
            <a:pPr algn="ctr"/>
            <a:r>
              <a:rPr lang="zh-TW" altLang="en-US" b="1" dirty="0" smtClean="0">
                <a:solidFill>
                  <a:schemeClr val="tx2"/>
                </a:solidFill>
                <a:latin typeface="標楷體" panose="03000509000000000000" pitchFamily="65" charset="-120"/>
                <a:ea typeface="標楷體" panose="03000509000000000000" pitchFamily="65" charset="-120"/>
              </a:rPr>
              <a:t>大綱</a:t>
            </a:r>
            <a:endParaRPr lang="en-US" altLang="zh-TW" b="1" dirty="0" smtClean="0">
              <a:solidFill>
                <a:schemeClr val="tx2"/>
              </a:solidFill>
              <a:latin typeface="標楷體" panose="03000509000000000000" pitchFamily="65" charset="-120"/>
              <a:ea typeface="標楷體" panose="03000509000000000000" pitchFamily="65" charset="-120"/>
            </a:endParaRPr>
          </a:p>
          <a:p>
            <a:endParaRPr lang="zh-TW" altLang="en-US" dirty="0"/>
          </a:p>
        </p:txBody>
      </p:sp>
      <p:graphicFrame>
        <p:nvGraphicFramePr>
          <p:cNvPr id="4" name="資料庫圖表 3"/>
          <p:cNvGraphicFramePr/>
          <p:nvPr>
            <p:extLst>
              <p:ext uri="{D42A27DB-BD31-4B8C-83A1-F6EECF244321}">
                <p14:modId xmlns:p14="http://schemas.microsoft.com/office/powerpoint/2010/main" val="3844704850"/>
              </p:ext>
            </p:extLst>
          </p:nvPr>
        </p:nvGraphicFramePr>
        <p:xfrm>
          <a:off x="1524000" y="1397000"/>
          <a:ext cx="65763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667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54797" y="332655"/>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文化</a:t>
            </a:r>
            <a:r>
              <a:rPr lang="zh-TW" altLang="en-US" sz="2400" b="1" kern="0" dirty="0">
                <a:solidFill>
                  <a:srgbClr val="0066CC"/>
                </a:solidFill>
                <a:latin typeface="標楷體" pitchFamily="65" charset="-120"/>
                <a:ea typeface="標楷體" pitchFamily="65" charset="-120"/>
              </a:rPr>
              <a:t>技藝的</a:t>
            </a:r>
            <a:r>
              <a:rPr lang="zh-TW" altLang="en-US" sz="2400" b="1" kern="0" dirty="0" smtClean="0">
                <a:solidFill>
                  <a:srgbClr val="0066CC"/>
                </a:solidFill>
                <a:latin typeface="標楷體" pitchFamily="65" charset="-120"/>
                <a:ea typeface="標楷體" pitchFamily="65" charset="-120"/>
              </a:rPr>
              <a:t>學習</a:t>
            </a:r>
            <a:r>
              <a:rPr lang="en-US" altLang="zh-TW" sz="2400" b="1" kern="0" dirty="0" smtClean="0">
                <a:solidFill>
                  <a:srgbClr val="0066CC"/>
                </a:solidFill>
                <a:latin typeface="標楷體" pitchFamily="65" charset="-120"/>
                <a:ea typeface="標楷體" pitchFamily="65" charset="-120"/>
              </a:rPr>
              <a:t>(</a:t>
            </a:r>
            <a:r>
              <a:rPr lang="zh-TW" altLang="en-US" sz="2400" b="1" kern="0" dirty="0" smtClean="0">
                <a:solidFill>
                  <a:srgbClr val="0066CC"/>
                </a:solidFill>
                <a:latin typeface="標楷體" pitchFamily="65" charset="-120"/>
                <a:ea typeface="標楷體" pitchFamily="65" charset="-120"/>
              </a:rPr>
              <a:t>從小至目前</a:t>
            </a:r>
            <a:r>
              <a:rPr lang="en-US" altLang="zh-TW" sz="2400" b="1" kern="0" dirty="0" smtClean="0">
                <a:solidFill>
                  <a:srgbClr val="0066CC"/>
                </a:solidFill>
                <a:latin typeface="標楷體" pitchFamily="65" charset="-120"/>
                <a:ea typeface="標楷體" pitchFamily="65" charset="-120"/>
              </a:rPr>
              <a:t>)</a:t>
            </a:r>
            <a:endParaRPr lang="en-US" altLang="zh-TW" sz="2400" b="1" kern="0" dirty="0">
              <a:solidFill>
                <a:srgbClr val="0066CC"/>
              </a:solidFill>
              <a:latin typeface="標楷體" pitchFamily="65" charset="-120"/>
              <a:ea typeface="標楷體" pitchFamily="65" charset="-120"/>
            </a:endParaRPr>
          </a:p>
        </p:txBody>
      </p:sp>
      <p:sp>
        <p:nvSpPr>
          <p:cNvPr id="4" name="矩形 3"/>
          <p:cNvSpPr/>
          <p:nvPr/>
        </p:nvSpPr>
        <p:spPr>
          <a:xfrm>
            <a:off x="363176" y="2996952"/>
            <a:ext cx="8496944" cy="544942"/>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r>
              <a:rPr lang="en-US" altLang="zh-TW" sz="1500" dirty="0" smtClean="0">
                <a:solidFill>
                  <a:schemeClr val="tx1"/>
                </a:solidFill>
              </a:rPr>
              <a:t>•</a:t>
            </a:r>
            <a:r>
              <a:rPr lang="zh-TW" altLang="en-US" sz="1500" dirty="0" smtClean="0">
                <a:solidFill>
                  <a:schemeClr val="tx1"/>
                </a:solidFill>
              </a:rPr>
              <a:t>有高達</a:t>
            </a:r>
            <a:r>
              <a:rPr lang="en-US" altLang="zh-TW" sz="1500" dirty="0" smtClean="0">
                <a:solidFill>
                  <a:schemeClr val="tx1"/>
                </a:solidFill>
              </a:rPr>
              <a:t>51.3%</a:t>
            </a:r>
            <a:r>
              <a:rPr lang="zh-TW" altLang="en-US" sz="1500" dirty="0" smtClean="0">
                <a:solidFill>
                  <a:schemeClr val="tx1"/>
                </a:solidFill>
              </a:rPr>
              <a:t>的民眾從小至目前曾學習過文化相關技藝，以學習繪畫</a:t>
            </a:r>
            <a:r>
              <a:rPr lang="en-US" altLang="zh-TW" sz="1500" dirty="0" smtClean="0">
                <a:solidFill>
                  <a:schemeClr val="tx1"/>
                </a:solidFill>
              </a:rPr>
              <a:t>/</a:t>
            </a:r>
            <a:r>
              <a:rPr lang="zh-TW" altLang="en-US" sz="1500" dirty="0" smtClean="0">
                <a:solidFill>
                  <a:schemeClr val="tx1"/>
                </a:solidFill>
              </a:rPr>
              <a:t>書法的比率最高，占</a:t>
            </a:r>
            <a:r>
              <a:rPr lang="en-US" altLang="zh-TW" sz="1500" dirty="0" smtClean="0">
                <a:solidFill>
                  <a:schemeClr val="tx1"/>
                </a:solidFill>
              </a:rPr>
              <a:t>28.9%</a:t>
            </a:r>
            <a:r>
              <a:rPr lang="zh-TW" altLang="en-US" sz="1500" dirty="0" smtClean="0">
                <a:solidFill>
                  <a:schemeClr val="tx1"/>
                </a:solidFill>
              </a:rPr>
              <a:t>，其次為西洋樂器，占</a:t>
            </a:r>
            <a:r>
              <a:rPr lang="en-US" altLang="zh-TW" sz="1500" dirty="0" smtClean="0">
                <a:solidFill>
                  <a:schemeClr val="tx1"/>
                </a:solidFill>
              </a:rPr>
              <a:t>22.5%</a:t>
            </a:r>
            <a:r>
              <a:rPr lang="zh-TW" altLang="en-US" sz="1500" dirty="0" smtClean="0">
                <a:solidFill>
                  <a:schemeClr val="tx1"/>
                </a:solidFill>
              </a:rPr>
              <a:t>。</a:t>
            </a:r>
            <a:endParaRPr lang="en-US" altLang="zh-TW" sz="1500" dirty="0" smtClean="0">
              <a:solidFill>
                <a:schemeClr val="tx1"/>
              </a:solidFill>
            </a:endParaRPr>
          </a:p>
        </p:txBody>
      </p:sp>
      <p:cxnSp>
        <p:nvCxnSpPr>
          <p:cNvPr id="5" name="直線接點 4"/>
          <p:cNvCxnSpPr/>
          <p:nvPr/>
        </p:nvCxnSpPr>
        <p:spPr>
          <a:xfrm>
            <a:off x="72008" y="3645024"/>
            <a:ext cx="91440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extLst>
              <p:ext uri="{D42A27DB-BD31-4B8C-83A1-F6EECF244321}">
                <p14:modId xmlns:p14="http://schemas.microsoft.com/office/powerpoint/2010/main" val="3988120910"/>
              </p:ext>
            </p:extLst>
          </p:nvPr>
        </p:nvGraphicFramePr>
        <p:xfrm>
          <a:off x="665859" y="3789040"/>
          <a:ext cx="7891578" cy="949902"/>
        </p:xfrm>
        <a:graphic>
          <a:graphicData uri="http://schemas.openxmlformats.org/drawingml/2006/table">
            <a:tbl>
              <a:tblPr>
                <a:tableStyleId>{C4B1156A-380E-4F78-BDF5-A606A8083BF9}</a:tableStyleId>
              </a:tblPr>
              <a:tblGrid>
                <a:gridCol w="474754">
                  <a:extLst>
                    <a:ext uri="{9D8B030D-6E8A-4147-A177-3AD203B41FA5}">
                      <a16:colId xmlns:a16="http://schemas.microsoft.com/office/drawing/2014/main" val="20000"/>
                    </a:ext>
                  </a:extLst>
                </a:gridCol>
                <a:gridCol w="698265">
                  <a:extLst>
                    <a:ext uri="{9D8B030D-6E8A-4147-A177-3AD203B41FA5}">
                      <a16:colId xmlns:a16="http://schemas.microsoft.com/office/drawing/2014/main" val="20001"/>
                    </a:ext>
                  </a:extLst>
                </a:gridCol>
                <a:gridCol w="525871">
                  <a:extLst>
                    <a:ext uri="{9D8B030D-6E8A-4147-A177-3AD203B41FA5}">
                      <a16:colId xmlns:a16="http://schemas.microsoft.com/office/drawing/2014/main" val="20002"/>
                    </a:ext>
                  </a:extLst>
                </a:gridCol>
                <a:gridCol w="471657">
                  <a:extLst>
                    <a:ext uri="{9D8B030D-6E8A-4147-A177-3AD203B41FA5}">
                      <a16:colId xmlns:a16="http://schemas.microsoft.com/office/drawing/2014/main" val="20003"/>
                    </a:ext>
                  </a:extLst>
                </a:gridCol>
                <a:gridCol w="498764">
                  <a:extLst>
                    <a:ext uri="{9D8B030D-6E8A-4147-A177-3AD203B41FA5}">
                      <a16:colId xmlns:a16="http://schemas.microsoft.com/office/drawing/2014/main" val="20004"/>
                    </a:ext>
                  </a:extLst>
                </a:gridCol>
                <a:gridCol w="541747">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623075">
                  <a:extLst>
                    <a:ext uri="{9D8B030D-6E8A-4147-A177-3AD203B41FA5}">
                      <a16:colId xmlns:a16="http://schemas.microsoft.com/office/drawing/2014/main" val="20008"/>
                    </a:ext>
                  </a:extLst>
                </a:gridCol>
                <a:gridCol w="529053">
                  <a:extLst>
                    <a:ext uri="{9D8B030D-6E8A-4147-A177-3AD203B41FA5}">
                      <a16:colId xmlns:a16="http://schemas.microsoft.com/office/drawing/2014/main" val="20009"/>
                    </a:ext>
                  </a:extLst>
                </a:gridCol>
                <a:gridCol w="576064">
                  <a:extLst>
                    <a:ext uri="{9D8B030D-6E8A-4147-A177-3AD203B41FA5}">
                      <a16:colId xmlns:a16="http://schemas.microsoft.com/office/drawing/2014/main" val="20010"/>
                    </a:ext>
                  </a:extLst>
                </a:gridCol>
                <a:gridCol w="504056">
                  <a:extLst>
                    <a:ext uri="{9D8B030D-6E8A-4147-A177-3AD203B41FA5}">
                      <a16:colId xmlns:a16="http://schemas.microsoft.com/office/drawing/2014/main" val="20011"/>
                    </a:ext>
                  </a:extLst>
                </a:gridCol>
                <a:gridCol w="504056">
                  <a:extLst>
                    <a:ext uri="{9D8B030D-6E8A-4147-A177-3AD203B41FA5}">
                      <a16:colId xmlns:a16="http://schemas.microsoft.com/office/drawing/2014/main" val="20012"/>
                    </a:ext>
                  </a:extLst>
                </a:gridCol>
                <a:gridCol w="720080">
                  <a:extLst>
                    <a:ext uri="{9D8B030D-6E8A-4147-A177-3AD203B41FA5}">
                      <a16:colId xmlns:a16="http://schemas.microsoft.com/office/drawing/2014/main" val="20013"/>
                    </a:ext>
                  </a:extLst>
                </a:gridCol>
              </a:tblGrid>
              <a:tr h="311727">
                <a:tc>
                  <a:txBody>
                    <a:bodyPr/>
                    <a:lstStyle/>
                    <a:p>
                      <a:pPr algn="l" fontAlgn="ctr"/>
                      <a:r>
                        <a:rPr lang="zh-TW" altLang="en-US" sz="1200" u="none" strike="noStrike" dirty="0">
                          <a:effectLst/>
                        </a:rPr>
                        <a:t>性別</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b"/>
                      <a:r>
                        <a:rPr lang="zh-TW" altLang="en-US" sz="1200" u="none" strike="noStrike" dirty="0">
                          <a:effectLst/>
                        </a:rPr>
                        <a:t>西洋樂器演奏</a:t>
                      </a:r>
                      <a:endParaRPr lang="zh-TW" altLang="en-US" sz="1200" b="0" i="0" u="none" strike="noStrike" dirty="0">
                        <a:solidFill>
                          <a:srgbClr val="000000"/>
                        </a:solidFill>
                        <a:effectLst/>
                        <a:latin typeface="MingLiU"/>
                      </a:endParaRPr>
                    </a:p>
                  </a:txBody>
                  <a:tcPr marL="6927" marR="6927" marT="6927" marB="0" anchor="ctr"/>
                </a:tc>
                <a:tc>
                  <a:txBody>
                    <a:bodyPr/>
                    <a:lstStyle/>
                    <a:p>
                      <a:pPr algn="ctr" fontAlgn="b"/>
                      <a:r>
                        <a:rPr lang="zh-TW" altLang="en-US" sz="1200" u="none" strike="noStrike" dirty="0">
                          <a:effectLst/>
                        </a:rPr>
                        <a:t>傳統樂器演奏</a:t>
                      </a:r>
                      <a:endParaRPr lang="zh-TW" altLang="en-US" sz="1200" b="0" i="0" u="none" strike="noStrike" dirty="0">
                        <a:solidFill>
                          <a:srgbClr val="000000"/>
                        </a:solidFill>
                        <a:effectLst/>
                        <a:latin typeface="MingLiU"/>
                      </a:endParaRPr>
                    </a:p>
                  </a:txBody>
                  <a:tcPr marL="6927" marR="6927" marT="6927" marB="0" anchor="ctr"/>
                </a:tc>
                <a:tc>
                  <a:txBody>
                    <a:bodyPr/>
                    <a:lstStyle/>
                    <a:p>
                      <a:pPr algn="ctr" fontAlgn="b"/>
                      <a:r>
                        <a:rPr lang="zh-TW" altLang="en-US" sz="1200" u="none" strike="noStrike" dirty="0">
                          <a:effectLst/>
                        </a:rPr>
                        <a:t>舞蹈</a:t>
                      </a:r>
                      <a:endParaRPr lang="zh-TW" altLang="en-US" sz="1200" b="0" i="0" u="none" strike="noStrike" dirty="0">
                        <a:solidFill>
                          <a:srgbClr val="000000"/>
                        </a:solidFill>
                        <a:effectLst/>
                        <a:latin typeface="MingLiU"/>
                      </a:endParaRPr>
                    </a:p>
                  </a:txBody>
                  <a:tcPr marL="6927" marR="6927" marT="6927" marB="0" anchor="ctr"/>
                </a:tc>
                <a:tc>
                  <a:txBody>
                    <a:bodyPr/>
                    <a:lstStyle/>
                    <a:p>
                      <a:pPr algn="ctr" fontAlgn="ctr"/>
                      <a:r>
                        <a:rPr lang="zh-TW" altLang="en-US" sz="1200" u="none" strike="noStrike" dirty="0">
                          <a:effectLst/>
                        </a:rPr>
                        <a:t>傳統戲劇表演</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現代戲劇表演</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歌唱或聲音訓練</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詞曲創作</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繪畫</a:t>
                      </a:r>
                      <a:r>
                        <a:rPr lang="en-US" altLang="zh-TW" sz="1200" u="none" strike="noStrike" dirty="0">
                          <a:effectLst/>
                        </a:rPr>
                        <a:t>/</a:t>
                      </a:r>
                      <a:r>
                        <a:rPr lang="zh-TW" altLang="en-US" sz="1200" u="none" strike="noStrike" dirty="0">
                          <a:effectLst/>
                        </a:rPr>
                        <a:t>書法</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攝影</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手工藝與雕塑</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寫作創作</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其他</a:t>
                      </a:r>
                      <a:endParaRPr lang="zh-TW" altLang="en-US" sz="1200" b="0" i="0" u="none" strike="noStrike" dirty="0">
                        <a:solidFill>
                          <a:srgbClr val="000000"/>
                        </a:solidFill>
                        <a:effectLst/>
                        <a:latin typeface="新細明體"/>
                      </a:endParaRPr>
                    </a:p>
                  </a:txBody>
                  <a:tcPr marL="6927" marR="6927" marT="6927" marB="0" anchor="ctr"/>
                </a:tc>
                <a:tc>
                  <a:txBody>
                    <a:bodyPr/>
                    <a:lstStyle/>
                    <a:p>
                      <a:pPr algn="ctr" fontAlgn="ctr"/>
                      <a:r>
                        <a:rPr lang="zh-TW" altLang="en-US" sz="1200" u="none" strike="noStrike" dirty="0">
                          <a:effectLst/>
                        </a:rPr>
                        <a:t>皆無學習過</a:t>
                      </a:r>
                      <a:endParaRPr lang="zh-TW" altLang="en-US" sz="1200" b="0" i="0" u="none" strike="noStrike" dirty="0">
                        <a:solidFill>
                          <a:srgbClr val="000000"/>
                        </a:solidFill>
                        <a:effectLst/>
                        <a:latin typeface="新細明體"/>
                      </a:endParaRPr>
                    </a:p>
                  </a:txBody>
                  <a:tcPr marL="6927" marR="6927" marT="6927" marB="0" anchor="ctr"/>
                </a:tc>
                <a:extLst>
                  <a:ext uri="{0D108BD9-81ED-4DB2-BD59-A6C34878D82A}">
                    <a16:rowId xmlns:a16="http://schemas.microsoft.com/office/drawing/2014/main" val="10000"/>
                  </a:ext>
                </a:extLst>
              </a:tr>
              <a:tr h="159327">
                <a:tc>
                  <a:txBody>
                    <a:bodyPr/>
                    <a:lstStyle/>
                    <a:p>
                      <a:pPr algn="l" fontAlgn="ctr"/>
                      <a:r>
                        <a:rPr lang="zh-TW" altLang="en-US" sz="1200" u="none" strike="noStrike" dirty="0">
                          <a:effectLst/>
                        </a:rPr>
                        <a:t>全體</a:t>
                      </a:r>
                      <a:endParaRPr lang="zh-TW" altLang="en-US" sz="1200" b="0" i="0" u="none" strike="noStrike" dirty="0">
                        <a:solidFill>
                          <a:srgbClr val="000000"/>
                        </a:solidFill>
                        <a:effectLst/>
                        <a:latin typeface="新細明體"/>
                      </a:endParaRPr>
                    </a:p>
                  </a:txBody>
                  <a:tcPr marL="6927" marR="6927" marT="6927"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22.5%</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6.1%</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0.9%</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28.9%</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48.7%</a:t>
                      </a:r>
                    </a:p>
                  </a:txBody>
                  <a:tcPr marL="9525" marR="9525" marT="9525" marB="0" anchor="ctr"/>
                </a:tc>
                <a:extLst>
                  <a:ext uri="{0D108BD9-81ED-4DB2-BD59-A6C34878D82A}">
                    <a16:rowId xmlns:a16="http://schemas.microsoft.com/office/drawing/2014/main" val="10001"/>
                  </a:ext>
                </a:extLst>
              </a:tr>
              <a:tr h="152400">
                <a:tc>
                  <a:txBody>
                    <a:bodyPr/>
                    <a:lstStyle/>
                    <a:p>
                      <a:pPr algn="l" fontAlgn="ctr"/>
                      <a:r>
                        <a:rPr lang="zh-TW" altLang="en-US" sz="1200" u="none" strike="noStrike">
                          <a:effectLst/>
                        </a:rPr>
                        <a:t>男性</a:t>
                      </a:r>
                      <a:endParaRPr lang="zh-TW" altLang="en-US" sz="1200" b="0" i="0" u="none" strike="noStrike">
                        <a:solidFill>
                          <a:srgbClr val="000000"/>
                        </a:solidFill>
                        <a:effectLst/>
                        <a:latin typeface="新細明體"/>
                      </a:endParaRPr>
                    </a:p>
                  </a:txBody>
                  <a:tcPr marL="6927" marR="6927" marT="6927"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20.3%</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5.2%</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tc>
                <a:tc>
                  <a:txBody>
                    <a:bodyPr/>
                    <a:lstStyle/>
                    <a:p>
                      <a:pPr algn="r" fontAlgn="ctr"/>
                      <a:r>
                        <a:rPr lang="en-US" altLang="zh-TW" sz="1200" b="0" i="0" u="none" strike="noStrike" dirty="0">
                          <a:solidFill>
                            <a:srgbClr val="FF0000"/>
                          </a:solidFill>
                          <a:effectLst/>
                          <a:latin typeface="Times New Roman" panose="02020603050405020304" pitchFamily="18" charset="0"/>
                          <a:cs typeface="Times New Roman" panose="02020603050405020304" pitchFamily="18" charset="0"/>
                        </a:rPr>
                        <a:t>1.4</a:t>
                      </a: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5.2%</a:t>
                      </a:r>
                    </a:p>
                  </a:txBody>
                  <a:tcPr marL="9525" marR="9525" marT="9525" marB="0" anchor="ctr"/>
                </a:tc>
                <a:tc>
                  <a:txBody>
                    <a:bodyPr/>
                    <a:lstStyle/>
                    <a:p>
                      <a:pPr algn="r" fontAlgn="ctr"/>
                      <a:r>
                        <a:rPr lang="en-US" altLang="zh-TW" sz="1200" b="0" i="0" u="none" strike="noStrike" dirty="0">
                          <a:solidFill>
                            <a:srgbClr val="FF0000"/>
                          </a:solidFill>
                          <a:effectLst/>
                          <a:latin typeface="Times New Roman" panose="02020603050405020304" pitchFamily="18" charset="0"/>
                          <a:cs typeface="Times New Roman" panose="02020603050405020304" pitchFamily="18" charset="0"/>
                        </a:rPr>
                        <a:t>0.9</a:t>
                      </a: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26.3%</a:t>
                      </a:r>
                    </a:p>
                  </a:txBody>
                  <a:tcPr marL="9525" marR="9525" marT="9525" marB="0" anchor="ctr"/>
                </a:tc>
                <a:tc>
                  <a:txBody>
                    <a:bodyPr/>
                    <a:lstStyle/>
                    <a:p>
                      <a:pPr algn="r" fontAlgn="ctr"/>
                      <a:r>
                        <a:rPr lang="en-US" altLang="zh-TW" sz="1200" b="0" i="0" u="none" strike="noStrike" dirty="0">
                          <a:solidFill>
                            <a:srgbClr val="FF0000"/>
                          </a:solidFill>
                          <a:effectLst/>
                          <a:latin typeface="Times New Roman" panose="02020603050405020304" pitchFamily="18" charset="0"/>
                          <a:cs typeface="Times New Roman" panose="02020603050405020304" pitchFamily="18" charset="0"/>
                        </a:rPr>
                        <a:t>3.8%</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5.3%</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52.6%</a:t>
                      </a:r>
                    </a:p>
                  </a:txBody>
                  <a:tcPr marL="9525" marR="9525" marT="9525" marB="0" anchor="ctr"/>
                </a:tc>
                <a:extLst>
                  <a:ext uri="{0D108BD9-81ED-4DB2-BD59-A6C34878D82A}">
                    <a16:rowId xmlns:a16="http://schemas.microsoft.com/office/drawing/2014/main" val="10002"/>
                  </a:ext>
                </a:extLst>
              </a:tr>
              <a:tr h="152400">
                <a:tc>
                  <a:txBody>
                    <a:bodyPr/>
                    <a:lstStyle/>
                    <a:p>
                      <a:pPr algn="l" fontAlgn="ctr"/>
                      <a:r>
                        <a:rPr lang="zh-TW" altLang="en-US" sz="1200" u="none" strike="noStrike">
                          <a:effectLst/>
                        </a:rPr>
                        <a:t>女性</a:t>
                      </a:r>
                      <a:endParaRPr lang="zh-TW" altLang="en-US" sz="1200" b="0" i="0" u="none" strike="noStrike">
                        <a:solidFill>
                          <a:srgbClr val="000000"/>
                        </a:solidFill>
                        <a:effectLst/>
                        <a:latin typeface="新細明體"/>
                      </a:endParaRPr>
                    </a:p>
                  </a:txBody>
                  <a:tcPr marL="6927" marR="6927" marT="6927"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24.7%</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0.9%</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31.5%</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tc>
                <a:tc>
                  <a:txBody>
                    <a:bodyPr/>
                    <a:lstStyle/>
                    <a:p>
                      <a:pPr algn="r" fontAlgn="ctr"/>
                      <a:r>
                        <a:rPr lang="en-US" altLang="zh-TW" sz="1200" b="0" i="0" u="none" strike="noStrike">
                          <a:solidFill>
                            <a:srgbClr val="000000"/>
                          </a:solidFill>
                          <a:effectLst/>
                          <a:latin typeface="Times New Roman" panose="02020603050405020304" pitchFamily="18" charset="0"/>
                          <a:cs typeface="Times New Roman" panose="02020603050405020304" pitchFamily="18" charset="0"/>
                        </a:rPr>
                        <a:t>0.6%</a:t>
                      </a:r>
                    </a:p>
                  </a:txBody>
                  <a:tcPr marL="9525" marR="9525" marT="9525" marB="0" anchor="ctr"/>
                </a:tc>
                <a:tc>
                  <a:txBody>
                    <a:bodyPr/>
                    <a:lstStyle/>
                    <a:p>
                      <a:pPr algn="r" fontAlgn="ctr"/>
                      <a:r>
                        <a:rPr lang="en-US" altLang="zh-TW" sz="1200" b="0" i="0" u="none" strike="noStrike" dirty="0">
                          <a:solidFill>
                            <a:srgbClr val="000000"/>
                          </a:solidFill>
                          <a:effectLst/>
                          <a:latin typeface="Times New Roman" panose="02020603050405020304" pitchFamily="18" charset="0"/>
                          <a:cs typeface="Times New Roman" panose="02020603050405020304" pitchFamily="18" charset="0"/>
                        </a:rPr>
                        <a:t>44.9%</a:t>
                      </a:r>
                    </a:p>
                  </a:txBody>
                  <a:tcPr marL="9525" marR="9525" marT="9525" marB="0" anchor="ctr"/>
                </a:tc>
                <a:extLst>
                  <a:ext uri="{0D108BD9-81ED-4DB2-BD59-A6C34878D82A}">
                    <a16:rowId xmlns:a16="http://schemas.microsoft.com/office/drawing/2014/main" val="10003"/>
                  </a:ext>
                </a:extLst>
              </a:tr>
            </a:tbl>
          </a:graphicData>
        </a:graphic>
      </p:graphicFrame>
      <p:sp>
        <p:nvSpPr>
          <p:cNvPr id="7" name="矩形 6"/>
          <p:cNvSpPr/>
          <p:nvPr/>
        </p:nvSpPr>
        <p:spPr>
          <a:xfrm>
            <a:off x="475432" y="5085184"/>
            <a:ext cx="8496944" cy="864096"/>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lgn="just"/>
            <a:r>
              <a:rPr lang="en-US" altLang="zh-TW" sz="1500" dirty="0" smtClean="0">
                <a:solidFill>
                  <a:schemeClr val="tx1"/>
                </a:solidFill>
              </a:rPr>
              <a:t>•</a:t>
            </a:r>
            <a:r>
              <a:rPr lang="zh-TW" altLang="en-US" sz="1500" dirty="0" smtClean="0">
                <a:solidFill>
                  <a:srgbClr val="FF0000"/>
                </a:solidFill>
              </a:rPr>
              <a:t>女性曾學習過各項文化技藝的比率皆高於男性</a:t>
            </a:r>
            <a:r>
              <a:rPr lang="zh-TW" altLang="en-US" sz="1500" dirty="0" smtClean="0">
                <a:solidFill>
                  <a:schemeClr val="tx1"/>
                </a:solidFill>
              </a:rPr>
              <a:t>，僅有在學習過</a:t>
            </a:r>
            <a:r>
              <a:rPr lang="zh-TW" altLang="en-US" sz="1500" dirty="0">
                <a:solidFill>
                  <a:srgbClr val="FF0000"/>
                </a:solidFill>
              </a:rPr>
              <a:t>「</a:t>
            </a:r>
            <a:r>
              <a:rPr lang="zh-TW" altLang="en-US" sz="1500" dirty="0" smtClean="0">
                <a:solidFill>
                  <a:schemeClr val="tx1"/>
                </a:solidFill>
              </a:rPr>
              <a:t>傳統戲劇表演</a:t>
            </a:r>
            <a:r>
              <a:rPr lang="zh-TW" altLang="en-US" sz="1500" dirty="0">
                <a:solidFill>
                  <a:srgbClr val="FF0000"/>
                </a:solidFill>
              </a:rPr>
              <a:t>」 </a:t>
            </a:r>
            <a:r>
              <a:rPr lang="zh-TW" altLang="en-US" sz="1500" dirty="0" smtClean="0">
                <a:solidFill>
                  <a:schemeClr val="tx1"/>
                </a:solidFill>
              </a:rPr>
              <a:t>、</a:t>
            </a:r>
            <a:r>
              <a:rPr lang="zh-TW" altLang="en-US" sz="1500" dirty="0" smtClean="0">
                <a:solidFill>
                  <a:srgbClr val="FF0000"/>
                </a:solidFill>
              </a:rPr>
              <a:t> </a:t>
            </a:r>
            <a:r>
              <a:rPr lang="zh-TW" altLang="en-US" sz="1500" dirty="0">
                <a:solidFill>
                  <a:srgbClr val="FF0000"/>
                </a:solidFill>
              </a:rPr>
              <a:t>「</a:t>
            </a:r>
            <a:r>
              <a:rPr lang="zh-TW" altLang="en-US" sz="1500" dirty="0" smtClean="0">
                <a:solidFill>
                  <a:schemeClr val="tx1"/>
                </a:solidFill>
              </a:rPr>
              <a:t>詞曲創作</a:t>
            </a:r>
            <a:r>
              <a:rPr lang="zh-TW" altLang="en-US" sz="1500" dirty="0">
                <a:solidFill>
                  <a:srgbClr val="FF0000"/>
                </a:solidFill>
              </a:rPr>
              <a:t>」</a:t>
            </a:r>
            <a:r>
              <a:rPr lang="zh-TW" altLang="en-US" sz="1500" dirty="0" smtClean="0">
                <a:solidFill>
                  <a:schemeClr val="tx1"/>
                </a:solidFill>
              </a:rPr>
              <a:t>及</a:t>
            </a:r>
            <a:r>
              <a:rPr lang="zh-TW" altLang="en-US" sz="1500" dirty="0">
                <a:solidFill>
                  <a:srgbClr val="FF0000"/>
                </a:solidFill>
              </a:rPr>
              <a:t>「</a:t>
            </a:r>
            <a:r>
              <a:rPr lang="zh-TW" altLang="en-US" sz="1500" dirty="0" smtClean="0">
                <a:solidFill>
                  <a:schemeClr val="tx1"/>
                </a:solidFill>
              </a:rPr>
              <a:t>攝影</a:t>
            </a:r>
            <a:r>
              <a:rPr lang="zh-TW" altLang="en-US" sz="1500" dirty="0">
                <a:solidFill>
                  <a:srgbClr val="FF0000"/>
                </a:solidFill>
              </a:rPr>
              <a:t>」</a:t>
            </a:r>
            <a:r>
              <a:rPr lang="zh-TW" altLang="en-US" sz="1500" dirty="0" smtClean="0">
                <a:solidFill>
                  <a:schemeClr val="tx1"/>
                </a:solidFill>
              </a:rPr>
              <a:t>的比率略低於男性，但比率相近。</a:t>
            </a:r>
            <a:endParaRPr lang="en-US" altLang="zh-TW" sz="1500" dirty="0" smtClean="0">
              <a:solidFill>
                <a:schemeClr val="tx1"/>
              </a:solidFill>
            </a:endParaRPr>
          </a:p>
          <a:p>
            <a:pPr marL="84138" indent="-84138" algn="just"/>
            <a:r>
              <a:rPr lang="en-US" altLang="zh-TW" sz="1500" dirty="0" smtClean="0">
                <a:solidFill>
                  <a:schemeClr val="tx1"/>
                </a:solidFill>
              </a:rPr>
              <a:t>•</a:t>
            </a:r>
            <a:r>
              <a:rPr lang="zh-TW" altLang="en-US" sz="1500" dirty="0" smtClean="0">
                <a:solidFill>
                  <a:srgbClr val="FF0000"/>
                </a:solidFill>
              </a:rPr>
              <a:t>女性以學習</a:t>
            </a:r>
            <a:r>
              <a:rPr lang="zh-TW" altLang="en-US" sz="1500" dirty="0">
                <a:solidFill>
                  <a:srgbClr val="FF0000"/>
                </a:solidFill>
              </a:rPr>
              <a:t>過</a:t>
            </a:r>
            <a:r>
              <a:rPr lang="zh-TW" altLang="en-US" sz="1500" dirty="0" smtClean="0">
                <a:solidFill>
                  <a:srgbClr val="FF0000"/>
                </a:solidFill>
              </a:rPr>
              <a:t>「西洋樂器演奏」 、「舞蹈」及「繪畫</a:t>
            </a:r>
            <a:r>
              <a:rPr lang="en-US" altLang="zh-TW" sz="1500" dirty="0" smtClean="0">
                <a:solidFill>
                  <a:srgbClr val="FF0000"/>
                </a:solidFill>
              </a:rPr>
              <a:t>/</a:t>
            </a:r>
            <a:r>
              <a:rPr lang="zh-TW" altLang="en-US" sz="1500" dirty="0" smtClean="0">
                <a:solidFill>
                  <a:srgbClr val="FF0000"/>
                </a:solidFill>
              </a:rPr>
              <a:t>書法」的比率遠高於男性</a:t>
            </a:r>
            <a:r>
              <a:rPr lang="zh-TW" altLang="en-US" sz="1500" dirty="0" smtClean="0">
                <a:solidFill>
                  <a:schemeClr val="tx1"/>
                </a:solidFill>
              </a:rPr>
              <a:t>。</a:t>
            </a:r>
            <a:endParaRPr lang="zh-TW" altLang="en-US" sz="1500" dirty="0">
              <a:solidFill>
                <a:schemeClr val="tx1"/>
              </a:solidFill>
            </a:endParaRPr>
          </a:p>
        </p:txBody>
      </p:sp>
      <p:graphicFrame>
        <p:nvGraphicFramePr>
          <p:cNvPr id="9" name="物件 61"/>
          <p:cNvGraphicFramePr>
            <a:graphicFrameLocks noChangeAspect="1"/>
          </p:cNvGraphicFramePr>
          <p:nvPr>
            <p:extLst>
              <p:ext uri="{D42A27DB-BD31-4B8C-83A1-F6EECF244321}">
                <p14:modId xmlns:p14="http://schemas.microsoft.com/office/powerpoint/2010/main" val="3814962962"/>
              </p:ext>
            </p:extLst>
          </p:nvPr>
        </p:nvGraphicFramePr>
        <p:xfrm>
          <a:off x="490622" y="1149102"/>
          <a:ext cx="8257841" cy="1847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9755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50504" y="1409633"/>
            <a:ext cx="6977880" cy="4585871"/>
          </a:xfrm>
          <a:prstGeom prst="rect">
            <a:avLst/>
          </a:prstGeom>
          <a:noFill/>
        </p:spPr>
        <p:txBody>
          <a:bodyPr wrap="square" rtlCol="0">
            <a:spAutoFit/>
          </a:bodyPr>
          <a:lstStyle/>
          <a:p>
            <a:r>
              <a:rPr lang="zh-TW" altLang="en-US" sz="3200" b="1" dirty="0">
                <a:solidFill>
                  <a:schemeClr val="tx2"/>
                </a:solidFill>
                <a:ea typeface="標楷體" pitchFamily="65" charset="-120"/>
              </a:rPr>
              <a:t>小結</a:t>
            </a:r>
            <a:r>
              <a:rPr lang="en-US" altLang="zh-TW" sz="3200" b="1" dirty="0" smtClean="0">
                <a:solidFill>
                  <a:schemeClr val="tx2"/>
                </a:solidFill>
                <a:ea typeface="標楷體" pitchFamily="65" charset="-120"/>
              </a:rPr>
              <a:t>:</a:t>
            </a:r>
          </a:p>
          <a:p>
            <a:pPr marL="342900" indent="-342900">
              <a:buFont typeface="Wingdings" panose="05000000000000000000" pitchFamily="2" charset="2"/>
              <a:buChar char="u"/>
            </a:pPr>
            <a:r>
              <a:rPr lang="zh-TW" altLang="en-US" sz="2000" dirty="0">
                <a:latin typeface="標楷體" panose="03000509000000000000" pitchFamily="65" charset="-120"/>
                <a:ea typeface="標楷體" panose="03000509000000000000" pitchFamily="65" charset="-120"/>
              </a:rPr>
              <a:t>在流行音樂</a:t>
            </a:r>
            <a:r>
              <a:rPr lang="zh-TW" altLang="en-US" sz="2000" dirty="0" smtClean="0">
                <a:latin typeface="標楷體" panose="03000509000000000000" pitchFamily="65" charset="-120"/>
                <a:ea typeface="標楷體" panose="03000509000000000000" pitchFamily="65" charset="-120"/>
              </a:rPr>
              <a:t>、現代</a:t>
            </a:r>
            <a:r>
              <a:rPr lang="zh-TW" altLang="en-US" sz="2000" dirty="0">
                <a:latin typeface="標楷體" panose="03000509000000000000" pitchFamily="65" charset="-120"/>
                <a:ea typeface="標楷體" panose="03000509000000000000" pitchFamily="65" charset="-120"/>
              </a:rPr>
              <a:t>戲劇及博物館的付費次數比率在</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成</a:t>
            </a:r>
            <a:r>
              <a:rPr lang="zh-TW" altLang="en-US" sz="2000" dirty="0" smtClean="0">
                <a:latin typeface="標楷體" panose="03000509000000000000" pitchFamily="65" charset="-120"/>
                <a:ea typeface="標楷體" panose="03000509000000000000" pitchFamily="65" charset="-120"/>
              </a:rPr>
              <a:t>以上，博物館</a:t>
            </a:r>
            <a:r>
              <a:rPr lang="zh-TW" altLang="en-US" sz="2000" dirty="0">
                <a:latin typeface="標楷體" panose="03000509000000000000" pitchFamily="65" charset="-120"/>
                <a:ea typeface="標楷體" panose="03000509000000000000" pitchFamily="65" charset="-120"/>
              </a:rPr>
              <a:t>付費參與次數占比</a:t>
            </a:r>
            <a:r>
              <a:rPr lang="zh-TW" altLang="en-US" sz="2000" dirty="0" smtClean="0">
                <a:latin typeface="標楷體" panose="03000509000000000000" pitchFamily="65" charset="-120"/>
                <a:ea typeface="標楷體" panose="03000509000000000000" pitchFamily="65" charset="-120"/>
              </a:rPr>
              <a:t>高達</a:t>
            </a:r>
            <a:r>
              <a:rPr lang="en-US" altLang="zh-TW" sz="2000" dirty="0" smtClean="0">
                <a:latin typeface="標楷體" panose="03000509000000000000" pitchFamily="65" charset="-120"/>
                <a:ea typeface="標楷體" panose="03000509000000000000" pitchFamily="65" charset="-120"/>
              </a:rPr>
              <a:t>57.8% </a:t>
            </a:r>
            <a:r>
              <a:rPr lang="zh-TW" altLang="en-US" sz="2000" dirty="0">
                <a:latin typeface="標楷體" panose="03000509000000000000" pitchFamily="65" charset="-120"/>
                <a:ea typeface="標楷體" panose="03000509000000000000" pitchFamily="65" charset="-120"/>
              </a:rPr>
              <a:t>，女性在傳統音樂、現代戲劇及傳統戲曲付費次數占比較男性高</a:t>
            </a:r>
            <a:r>
              <a:rPr lang="zh-TW" altLang="en-US" sz="2000" dirty="0" smtClean="0">
                <a:solidFill>
                  <a:schemeClr val="tx2"/>
                </a:solidFill>
                <a:latin typeface="標楷體" panose="03000509000000000000" pitchFamily="65" charset="-120"/>
                <a:ea typeface="標楷體" panose="03000509000000000000" pitchFamily="65" charset="-120"/>
              </a:rPr>
              <a:t>。</a:t>
            </a:r>
            <a:endParaRPr lang="en-US" altLang="zh-TW" sz="2000" dirty="0" smtClean="0">
              <a:solidFill>
                <a:schemeClr val="tx2"/>
              </a:solidFill>
              <a:latin typeface="標楷體" panose="03000509000000000000" pitchFamily="65" charset="-120"/>
              <a:ea typeface="標楷體" panose="03000509000000000000" pitchFamily="65" charset="-120"/>
            </a:endParaRPr>
          </a:p>
          <a:p>
            <a:endParaRPr lang="en-US" altLang="zh-TW" sz="2000" dirty="0">
              <a:solidFill>
                <a:schemeClr val="tx2"/>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sz="2000" dirty="0">
                <a:solidFill>
                  <a:srgbClr val="FF0000"/>
                </a:solidFill>
                <a:latin typeface="標楷體" panose="03000509000000000000" pitchFamily="65" charset="-120"/>
                <a:ea typeface="標楷體" panose="03000509000000000000" pitchFamily="65" charset="-120"/>
              </a:rPr>
              <a:t>女性在文化數位參與上多數</a:t>
            </a:r>
            <a:r>
              <a:rPr lang="zh-TW" altLang="en-US" sz="2000" dirty="0" smtClean="0">
                <a:solidFill>
                  <a:srgbClr val="FF0000"/>
                </a:solidFill>
                <a:latin typeface="標楷體" panose="03000509000000000000" pitchFamily="65" charset="-120"/>
                <a:ea typeface="標楷體" panose="03000509000000000000" pitchFamily="65" charset="-120"/>
              </a:rPr>
              <a:t>項目已高於男性</a:t>
            </a:r>
            <a:r>
              <a:rPr lang="zh-TW" altLang="en-US" sz="2000" dirty="0" smtClean="0">
                <a:latin typeface="標楷體" panose="03000509000000000000" pitchFamily="65" charset="-120"/>
                <a:ea typeface="標楷體" panose="03000509000000000000" pitchFamily="65" charset="-120"/>
              </a:rPr>
              <a:t>，在</a:t>
            </a:r>
            <a:r>
              <a:rPr lang="zh-TW" altLang="en-US" sz="2000" dirty="0" smtClean="0">
                <a:solidFill>
                  <a:srgbClr val="FF0000"/>
                </a:solidFill>
                <a:latin typeface="標楷體" panose="03000509000000000000" pitchFamily="65" charset="-120"/>
                <a:ea typeface="標楷體" panose="03000509000000000000" pitchFamily="65" charset="-120"/>
              </a:rPr>
              <a:t>推展文化數位參與上，可參考男女偏好，設計男性更親近之介面及活動。</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sz="2000" dirty="0">
                <a:solidFill>
                  <a:srgbClr val="FF0000"/>
                </a:solidFill>
                <a:latin typeface="標楷體" panose="03000509000000000000" pitchFamily="65" charset="-120"/>
                <a:ea typeface="標楷體" panose="03000509000000000000" pitchFamily="65" charset="-120"/>
              </a:rPr>
              <a:t>除「傳統戲劇表演</a:t>
            </a:r>
            <a:r>
              <a:rPr lang="zh-TW" altLang="en-US" sz="2000" dirty="0" smtClean="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詞曲創作」及「攝影</a:t>
            </a:r>
            <a:r>
              <a:rPr lang="zh-TW" altLang="en-US" sz="2000" dirty="0" smtClean="0">
                <a:solidFill>
                  <a:srgbClr val="FF0000"/>
                </a:solidFill>
                <a:latin typeface="標楷體" panose="03000509000000000000" pitchFamily="65" charset="-120"/>
                <a:ea typeface="標楷體" panose="03000509000000000000" pitchFamily="65" charset="-120"/>
              </a:rPr>
              <a:t>」外，女性</a:t>
            </a:r>
            <a:r>
              <a:rPr lang="zh-TW" altLang="en-US" sz="2000" dirty="0">
                <a:solidFill>
                  <a:srgbClr val="FF0000"/>
                </a:solidFill>
                <a:latin typeface="標楷體" panose="03000509000000000000" pitchFamily="65" charset="-120"/>
                <a:ea typeface="標楷體" panose="03000509000000000000" pitchFamily="65" charset="-120"/>
              </a:rPr>
              <a:t>曾學習過各項文化技藝的比率皆高於</a:t>
            </a:r>
            <a:r>
              <a:rPr lang="zh-TW" altLang="en-US" sz="2000" dirty="0" smtClean="0">
                <a:solidFill>
                  <a:srgbClr val="FF0000"/>
                </a:solidFill>
                <a:latin typeface="標楷體" panose="03000509000000000000" pitchFamily="65" charset="-120"/>
                <a:ea typeface="標楷體" panose="03000509000000000000" pitchFamily="65" charset="-120"/>
              </a:rPr>
              <a:t>男性，</a:t>
            </a:r>
            <a:r>
              <a:rPr lang="zh-TW" altLang="en-US" sz="2000" dirty="0" smtClean="0">
                <a:latin typeface="標楷體" panose="03000509000000000000" pitchFamily="65" charset="-120"/>
                <a:ea typeface="標楷體" panose="03000509000000000000" pitchFamily="65" charset="-120"/>
              </a:rPr>
              <a:t>女性學習</a:t>
            </a:r>
            <a:r>
              <a:rPr lang="zh-TW" altLang="en-US" sz="2000" dirty="0">
                <a:latin typeface="標楷體" panose="03000509000000000000" pitchFamily="65" charset="-120"/>
                <a:ea typeface="標楷體" panose="03000509000000000000" pitchFamily="65" charset="-120"/>
              </a:rPr>
              <a:t>過「西洋樂器演奏</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舞蹈</a:t>
            </a:r>
            <a:r>
              <a:rPr lang="zh-TW" altLang="en-US" sz="2000" dirty="0" smtClean="0">
                <a:latin typeface="標楷體" panose="03000509000000000000" pitchFamily="65" charset="-120"/>
                <a:ea typeface="標楷體" panose="03000509000000000000" pitchFamily="65" charset="-120"/>
              </a:rPr>
              <a:t>」及</a:t>
            </a:r>
            <a:r>
              <a:rPr lang="zh-TW" altLang="en-US" sz="2000" dirty="0">
                <a:latin typeface="標楷體" panose="03000509000000000000" pitchFamily="65" charset="-120"/>
                <a:ea typeface="標楷體" panose="03000509000000000000" pitchFamily="65" charset="-120"/>
              </a:rPr>
              <a:t>「繪畫</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書法」的比率遠高於男性</a:t>
            </a:r>
            <a:r>
              <a:rPr lang="zh-TW" altLang="en-US" sz="2000" dirty="0" smtClean="0">
                <a:latin typeface="標楷體" panose="03000509000000000000" pitchFamily="65" charset="-120"/>
                <a:ea typeface="標楷體" panose="03000509000000000000" pitchFamily="65" charset="-120"/>
              </a:rPr>
              <a:t>，在推展更深層之藝文參與時，可以此為參考。</a:t>
            </a:r>
            <a:endParaRPr lang="en-US" altLang="zh-TW" sz="2000"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endParaRPr lang="zh-TW" altLang="en-US" sz="2000" dirty="0"/>
          </a:p>
          <a:p>
            <a:pPr marL="342900" indent="-342900">
              <a:buFont typeface="Wingdings" panose="05000000000000000000" pitchFamily="2" charset="2"/>
              <a:buChar char="u"/>
            </a:pPr>
            <a:endParaRPr lang="en-US" altLang="zh-TW" sz="2000" dirty="0" smtClean="0">
              <a:solidFill>
                <a:schemeClr val="tx2"/>
              </a:solidFill>
              <a:ea typeface="標楷體" pitchFamily="65" charset="-120"/>
            </a:endParaRPr>
          </a:p>
        </p:txBody>
      </p:sp>
      <p:sp>
        <p:nvSpPr>
          <p:cNvPr id="3" name="投影片編號版面配置區 2"/>
          <p:cNvSpPr>
            <a:spLocks noGrp="1"/>
          </p:cNvSpPr>
          <p:nvPr>
            <p:ph type="sldNum" sz="quarter" idx="12"/>
          </p:nvPr>
        </p:nvSpPr>
        <p:spPr>
          <a:xfrm>
            <a:off x="7017246" y="6496050"/>
            <a:ext cx="2133600" cy="365125"/>
          </a:xfrm>
        </p:spPr>
        <p:txBody>
          <a:bodyPr/>
          <a:lstStyle/>
          <a:p>
            <a:r>
              <a:rPr lang="en-US" altLang="zh-TW" dirty="0" smtClean="0"/>
              <a:t>18</a:t>
            </a:r>
            <a:endParaRPr lang="zh-TW" altLang="en-US" dirty="0"/>
          </a:p>
        </p:txBody>
      </p:sp>
    </p:spTree>
    <p:extLst>
      <p:ext uri="{BB962C8B-B14F-4D97-AF65-F5344CB8AC3E}">
        <p14:creationId xmlns:p14="http://schemas.microsoft.com/office/powerpoint/2010/main" val="1247085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5616" y="1052736"/>
            <a:ext cx="6584490" cy="1200329"/>
          </a:xfrm>
          <a:prstGeom prst="rect">
            <a:avLst/>
          </a:prstGeom>
          <a:noFill/>
        </p:spPr>
        <p:txBody>
          <a:bodyPr wrap="square" rtlCol="0">
            <a:spAutoFit/>
          </a:bodyPr>
          <a:lstStyle/>
          <a:p>
            <a:r>
              <a:rPr lang="zh-TW" altLang="en-US" sz="2400" b="1" dirty="0">
                <a:solidFill>
                  <a:schemeClr val="tx2"/>
                </a:solidFill>
                <a:ea typeface="標楷體" pitchFamily="65" charset="-120"/>
              </a:rPr>
              <a:t>完整報告公布網站</a:t>
            </a:r>
            <a:r>
              <a:rPr lang="en-US" altLang="zh-TW" sz="2400" b="1" dirty="0">
                <a:solidFill>
                  <a:schemeClr val="tx2"/>
                </a:solidFill>
                <a:ea typeface="標楷體" pitchFamily="65" charset="-120"/>
              </a:rPr>
              <a:t>:</a:t>
            </a:r>
            <a:r>
              <a:rPr lang="zh-TW" altLang="en-US" sz="2400" b="1" dirty="0">
                <a:solidFill>
                  <a:schemeClr val="tx2"/>
                </a:solidFill>
                <a:ea typeface="標楷體" pitchFamily="65" charset="-120"/>
              </a:rPr>
              <a:t>文化統計網</a:t>
            </a:r>
            <a:endParaRPr lang="en-US" altLang="zh-TW" sz="2400" b="1" dirty="0">
              <a:solidFill>
                <a:schemeClr val="tx2"/>
              </a:solidFill>
              <a:ea typeface="標楷體" pitchFamily="65" charset="-120"/>
            </a:endParaRPr>
          </a:p>
          <a:p>
            <a:r>
              <a:rPr lang="zh-TW" altLang="en-US" sz="2400" b="1" dirty="0">
                <a:solidFill>
                  <a:schemeClr val="tx2"/>
                </a:solidFill>
                <a:ea typeface="標楷體" pitchFamily="65" charset="-120"/>
              </a:rPr>
              <a:t>網址</a:t>
            </a:r>
            <a:r>
              <a:rPr lang="en-US" altLang="zh-TW" sz="2400" b="1" dirty="0">
                <a:solidFill>
                  <a:schemeClr val="tx2"/>
                </a:solidFill>
                <a:ea typeface="標楷體" pitchFamily="65" charset="-120"/>
              </a:rPr>
              <a:t>stat.moc.gov.tw</a:t>
            </a:r>
          </a:p>
          <a:p>
            <a:r>
              <a:rPr lang="zh-TW" altLang="en-US" sz="2400" b="1" dirty="0">
                <a:solidFill>
                  <a:schemeClr val="tx2"/>
                </a:solidFill>
                <a:ea typeface="標楷體" pitchFamily="65" charset="-120"/>
              </a:rPr>
              <a:t>敬請參考</a:t>
            </a:r>
          </a:p>
        </p:txBody>
      </p:sp>
      <p:sp>
        <p:nvSpPr>
          <p:cNvPr id="7" name="投影片編號版面配置區 2"/>
          <p:cNvSpPr>
            <a:spLocks noGrp="1"/>
          </p:cNvSpPr>
          <p:nvPr>
            <p:ph type="sldNum" sz="quarter" idx="12"/>
          </p:nvPr>
        </p:nvSpPr>
        <p:spPr>
          <a:xfrm>
            <a:off x="7017246" y="6496050"/>
            <a:ext cx="2133600" cy="365125"/>
          </a:xfrm>
        </p:spPr>
        <p:txBody>
          <a:bodyPr/>
          <a:lstStyle/>
          <a:p>
            <a:r>
              <a:rPr lang="en-US" altLang="zh-TW" dirty="0" smtClean="0"/>
              <a:t>19</a:t>
            </a:r>
            <a:endParaRPr lang="zh-TW" altLang="en-US" dirty="0"/>
          </a:p>
        </p:txBody>
      </p:sp>
      <p:pic>
        <p:nvPicPr>
          <p:cNvPr id="2" name="圖片 1"/>
          <p:cNvPicPr>
            <a:picLocks noChangeAspect="1"/>
          </p:cNvPicPr>
          <p:nvPr/>
        </p:nvPicPr>
        <p:blipFill rotWithShape="1">
          <a:blip r:embed="rId2"/>
          <a:srcRect l="8207" t="8967" r="12455" b="5035"/>
          <a:stretch/>
        </p:blipFill>
        <p:spPr>
          <a:xfrm>
            <a:off x="1855505" y="2224723"/>
            <a:ext cx="5832648" cy="4271327"/>
          </a:xfrm>
          <a:prstGeom prst="rect">
            <a:avLst/>
          </a:prstGeom>
        </p:spPr>
      </p:pic>
    </p:spTree>
    <p:extLst>
      <p:ext uri="{BB962C8B-B14F-4D97-AF65-F5344CB8AC3E}">
        <p14:creationId xmlns:p14="http://schemas.microsoft.com/office/powerpoint/2010/main" val="269413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23728" y="2636912"/>
            <a:ext cx="5040560" cy="1323439"/>
          </a:xfrm>
          <a:prstGeom prst="rect">
            <a:avLst/>
          </a:prstGeom>
          <a:noFill/>
        </p:spPr>
        <p:txBody>
          <a:bodyPr wrap="square" rtlCol="0">
            <a:spAutoFit/>
          </a:bodyPr>
          <a:lstStyle/>
          <a:p>
            <a:pPr algn="ctr"/>
            <a:r>
              <a:rPr lang="zh-TW" altLang="en-US" sz="4000" b="1" dirty="0">
                <a:solidFill>
                  <a:schemeClr val="tx2"/>
                </a:solidFill>
                <a:ea typeface="標楷體" pitchFamily="65" charset="-120"/>
              </a:rPr>
              <a:t>簡報完畢</a:t>
            </a:r>
            <a:endParaRPr lang="en-US" altLang="zh-TW" sz="4000" b="1" dirty="0">
              <a:solidFill>
                <a:schemeClr val="tx2"/>
              </a:solidFill>
              <a:ea typeface="標楷體" pitchFamily="65" charset="-120"/>
            </a:endParaRPr>
          </a:p>
          <a:p>
            <a:pPr algn="ctr"/>
            <a:r>
              <a:rPr lang="zh-TW" altLang="en-US" sz="4000" b="1" dirty="0">
                <a:solidFill>
                  <a:schemeClr val="tx2"/>
                </a:solidFill>
                <a:ea typeface="標楷體" pitchFamily="65" charset="-120"/>
              </a:rPr>
              <a:t>敬請指教</a:t>
            </a:r>
          </a:p>
        </p:txBody>
      </p:sp>
    </p:spTree>
    <p:extLst>
      <p:ext uri="{BB962C8B-B14F-4D97-AF65-F5344CB8AC3E}">
        <p14:creationId xmlns:p14="http://schemas.microsoft.com/office/powerpoint/2010/main" val="290331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tx2"/>
                </a:solidFill>
                <a:latin typeface="標楷體" panose="03000509000000000000" pitchFamily="65" charset="-120"/>
                <a:ea typeface="標楷體" panose="03000509000000000000" pitchFamily="65" charset="-120"/>
              </a:rPr>
              <a:t>一、緣由</a:t>
            </a:r>
            <a:r>
              <a:rPr lang="zh-TW" altLang="en-US" b="1" dirty="0" smtClean="0">
                <a:solidFill>
                  <a:schemeClr val="tx2"/>
                </a:solidFill>
                <a:latin typeface="標楷體" panose="03000509000000000000" pitchFamily="65" charset="-120"/>
                <a:ea typeface="標楷體" panose="03000509000000000000" pitchFamily="65" charset="-120"/>
              </a:rPr>
              <a:t>說明</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solidFill>
                  <a:schemeClr val="tx2"/>
                </a:solidFill>
                <a:latin typeface="標楷體" panose="03000509000000000000" pitchFamily="65" charset="-120"/>
                <a:ea typeface="標楷體" panose="03000509000000000000" pitchFamily="65" charset="-120"/>
              </a:rPr>
              <a:t>1991</a:t>
            </a:r>
            <a:r>
              <a:rPr lang="zh-TW" altLang="zh-TW" dirty="0">
                <a:solidFill>
                  <a:schemeClr val="tx2"/>
                </a:solidFill>
                <a:latin typeface="標楷體" panose="03000509000000000000" pitchFamily="65" charset="-120"/>
                <a:ea typeface="標楷體" panose="03000509000000000000" pitchFamily="65" charset="-120"/>
              </a:rPr>
              <a:t>年起</a:t>
            </a:r>
            <a:r>
              <a:rPr lang="zh-TW" altLang="zh-TW" dirty="0" smtClean="0">
                <a:solidFill>
                  <a:schemeClr val="tx2"/>
                </a:solidFill>
                <a:latin typeface="標楷體" panose="03000509000000000000" pitchFamily="65" charset="-120"/>
                <a:ea typeface="標楷體" panose="03000509000000000000" pitchFamily="65" charset="-120"/>
              </a:rPr>
              <a:t>，</a:t>
            </a:r>
            <a:r>
              <a:rPr lang="zh-TW" altLang="en-US" dirty="0" smtClean="0">
                <a:solidFill>
                  <a:schemeClr val="tx2"/>
                </a:solidFill>
                <a:latin typeface="標楷體" panose="03000509000000000000" pitchFamily="65" charset="-120"/>
                <a:ea typeface="標楷體" panose="03000509000000000000" pitchFamily="65" charset="-120"/>
              </a:rPr>
              <a:t>前文建會與文化部</a:t>
            </a:r>
            <a:r>
              <a:rPr lang="zh-TW" altLang="zh-TW" dirty="0" smtClean="0">
                <a:solidFill>
                  <a:schemeClr val="tx2"/>
                </a:solidFill>
                <a:latin typeface="標楷體" panose="03000509000000000000" pitchFamily="65" charset="-120"/>
                <a:ea typeface="標楷體" panose="03000509000000000000" pitchFamily="65" charset="-120"/>
              </a:rPr>
              <a:t>每年</a:t>
            </a:r>
            <a:r>
              <a:rPr lang="zh-TW" altLang="zh-TW" dirty="0">
                <a:solidFill>
                  <a:schemeClr val="tx2"/>
                </a:solidFill>
                <a:latin typeface="標楷體" panose="03000509000000000000" pitchFamily="65" charset="-120"/>
                <a:ea typeface="標楷體" panose="03000509000000000000" pitchFamily="65" charset="-120"/>
              </a:rPr>
              <a:t>出版「文化統計」，參酌聯合國教科文組織之文化統計架構、衡諸國情，發展出以「文化與行政」、「文化與教育」、「文化與社會」、「文化與產業」四大範疇之文化統計資料，藉以展現我國文化樣貌、廣泛地勾勒我國文化輪廓樣貌。</a:t>
            </a:r>
          </a:p>
          <a:p>
            <a:r>
              <a:rPr lang="zh-TW" altLang="zh-TW" dirty="0">
                <a:solidFill>
                  <a:schemeClr val="tx2"/>
                </a:solidFill>
                <a:latin typeface="標楷體" panose="03000509000000000000" pitchFamily="65" charset="-120"/>
                <a:ea typeface="標楷體" panose="03000509000000000000" pitchFamily="65" charset="-120"/>
              </a:rPr>
              <a:t>而為瞭解我國民眾文化參與及消費概況，每年於文化統計出版計畫</a:t>
            </a:r>
            <a:r>
              <a:rPr lang="zh-TW" altLang="zh-TW" dirty="0" smtClean="0">
                <a:solidFill>
                  <a:schemeClr val="tx2"/>
                </a:solidFill>
                <a:latin typeface="標楷體" panose="03000509000000000000" pitchFamily="65" charset="-120"/>
                <a:ea typeface="標楷體" panose="03000509000000000000" pitchFamily="65" charset="-120"/>
              </a:rPr>
              <a:t>中進行文化</a:t>
            </a:r>
            <a:r>
              <a:rPr lang="zh-TW" altLang="zh-TW" dirty="0">
                <a:solidFill>
                  <a:schemeClr val="tx2"/>
                </a:solidFill>
                <a:latin typeface="標楷體" panose="03000509000000000000" pitchFamily="65" charset="-120"/>
                <a:ea typeface="標楷體" panose="03000509000000000000" pitchFamily="65" charset="-120"/>
              </a:rPr>
              <a:t>參與及消費</a:t>
            </a:r>
            <a:r>
              <a:rPr lang="zh-TW" altLang="zh-TW" dirty="0" smtClean="0">
                <a:solidFill>
                  <a:schemeClr val="tx2"/>
                </a:solidFill>
                <a:latin typeface="標楷體" panose="03000509000000000000" pitchFamily="65" charset="-120"/>
                <a:ea typeface="標楷體" panose="03000509000000000000" pitchFamily="65" charset="-120"/>
              </a:rPr>
              <a:t>調查，</a:t>
            </a:r>
            <a:r>
              <a:rPr lang="zh-TW" altLang="zh-TW" dirty="0">
                <a:solidFill>
                  <a:schemeClr val="tx2"/>
                </a:solidFill>
                <a:latin typeface="標楷體" panose="03000509000000000000" pitchFamily="65" charset="-120"/>
                <a:ea typeface="標楷體" panose="03000509000000000000" pitchFamily="65" charset="-120"/>
              </a:rPr>
              <a:t>深入瞭解民眾文化參與率、參與頻率及消費之變化狀況，以期能掌握民眾之文化素養輪廓</a:t>
            </a:r>
            <a:r>
              <a:rPr lang="zh-TW" altLang="zh-TW" dirty="0" smtClean="0">
                <a:solidFill>
                  <a:schemeClr val="tx2"/>
                </a:solidFill>
                <a:latin typeface="標楷體" panose="03000509000000000000" pitchFamily="65" charset="-120"/>
                <a:ea typeface="標楷體" panose="03000509000000000000" pitchFamily="65" charset="-120"/>
              </a:rPr>
              <a:t>。</a:t>
            </a:r>
            <a:endParaRPr lang="en-US" altLang="zh-TW" dirty="0" smtClean="0">
              <a:solidFill>
                <a:schemeClr val="tx2"/>
              </a:solidFill>
              <a:latin typeface="標楷體" panose="03000509000000000000" pitchFamily="65" charset="-120"/>
              <a:ea typeface="標楷體" panose="03000509000000000000" pitchFamily="65" charset="-120"/>
            </a:endParaRPr>
          </a:p>
          <a:p>
            <a:r>
              <a:rPr lang="en-US" altLang="zh-TW" dirty="0" smtClean="0">
                <a:solidFill>
                  <a:schemeClr val="tx2"/>
                </a:solidFill>
                <a:latin typeface="標楷體" panose="03000509000000000000" pitchFamily="65" charset="-120"/>
                <a:ea typeface="標楷體" panose="03000509000000000000" pitchFamily="65" charset="-120"/>
              </a:rPr>
              <a:t>2016</a:t>
            </a:r>
            <a:r>
              <a:rPr lang="zh-TW" altLang="zh-TW" dirty="0" smtClean="0">
                <a:solidFill>
                  <a:schemeClr val="tx2"/>
                </a:solidFill>
                <a:latin typeface="標楷體" panose="03000509000000000000" pitchFamily="65" charset="-120"/>
                <a:ea typeface="標楷體" panose="03000509000000000000" pitchFamily="65" charset="-120"/>
              </a:rPr>
              <a:t>年將</a:t>
            </a:r>
            <a:r>
              <a:rPr lang="zh-TW" altLang="zh-TW" dirty="0">
                <a:solidFill>
                  <a:schemeClr val="tx2"/>
                </a:solidFill>
                <a:latin typeface="標楷體" panose="03000509000000000000" pitchFamily="65" charset="-120"/>
                <a:ea typeface="標楷體" panose="03000509000000000000" pitchFamily="65" charset="-120"/>
              </a:rPr>
              <a:t>陸續開放歷年調查統計原始資料，供各界關注相關文化研究者使用。</a:t>
            </a:r>
          </a:p>
          <a:p>
            <a:r>
              <a:rPr lang="zh-TW" altLang="zh-TW" dirty="0" smtClean="0">
                <a:solidFill>
                  <a:schemeClr val="tx2"/>
                </a:solidFill>
                <a:latin typeface="標楷體" panose="03000509000000000000" pitchFamily="65" charset="-120"/>
                <a:ea typeface="標楷體" panose="03000509000000000000" pitchFamily="65" charset="-120"/>
              </a:rPr>
              <a:t>本</a:t>
            </a:r>
            <a:r>
              <a:rPr lang="zh-TW" altLang="zh-TW" dirty="0">
                <a:solidFill>
                  <a:schemeClr val="tx2"/>
                </a:solidFill>
                <a:latin typeface="標楷體" panose="03000509000000000000" pitchFamily="65" charset="-120"/>
                <a:ea typeface="標楷體" panose="03000509000000000000" pitchFamily="65" charset="-120"/>
              </a:rPr>
              <a:t>次報告特別針對</a:t>
            </a:r>
            <a:r>
              <a:rPr lang="en-US" altLang="zh-TW" dirty="0" smtClean="0">
                <a:solidFill>
                  <a:schemeClr val="tx2"/>
                </a:solidFill>
                <a:latin typeface="標楷體" panose="03000509000000000000" pitchFamily="65" charset="-120"/>
                <a:ea typeface="標楷體" panose="03000509000000000000" pitchFamily="65" charset="-120"/>
              </a:rPr>
              <a:t>2015</a:t>
            </a:r>
            <a:r>
              <a:rPr lang="zh-TW" altLang="zh-TW" dirty="0" smtClean="0">
                <a:solidFill>
                  <a:schemeClr val="tx2"/>
                </a:solidFill>
                <a:latin typeface="標楷體" panose="03000509000000000000" pitchFamily="65" charset="-120"/>
                <a:ea typeface="標楷體" panose="03000509000000000000" pitchFamily="65" charset="-120"/>
              </a:rPr>
              <a:t>年</a:t>
            </a:r>
            <a:r>
              <a:rPr lang="zh-TW" altLang="zh-TW" dirty="0">
                <a:solidFill>
                  <a:schemeClr val="tx2"/>
                </a:solidFill>
                <a:latin typeface="標楷體" panose="03000509000000000000" pitchFamily="65" charset="-120"/>
                <a:ea typeface="標楷體" panose="03000509000000000000" pitchFamily="65" charset="-120"/>
              </a:rPr>
              <a:t>文化統計</a:t>
            </a:r>
            <a:r>
              <a:rPr lang="zh-TW" altLang="zh-TW" dirty="0" smtClean="0">
                <a:solidFill>
                  <a:schemeClr val="tx2"/>
                </a:solidFill>
                <a:latin typeface="標楷體" panose="03000509000000000000" pitchFamily="65" charset="-120"/>
                <a:ea typeface="標楷體" panose="03000509000000000000" pitchFamily="65" charset="-120"/>
              </a:rPr>
              <a:t>中有關於</a:t>
            </a:r>
            <a:r>
              <a:rPr lang="zh-TW" altLang="zh-TW" dirty="0">
                <a:solidFill>
                  <a:schemeClr val="tx2"/>
                </a:solidFill>
                <a:latin typeface="標楷體" panose="03000509000000000000" pitchFamily="65" charset="-120"/>
                <a:ea typeface="標楷體" panose="03000509000000000000" pitchFamily="65" charset="-120"/>
              </a:rPr>
              <a:t>性別統計及問項作一整理分析，俾便觀察文化政策及文化消費中，性別之比重及影響，以作為日後政策之參考。</a:t>
            </a:r>
          </a:p>
          <a:p>
            <a:endParaRPr lang="zh-TW" altLang="en-US" dirty="0">
              <a:solidFill>
                <a:schemeClr val="tx2"/>
              </a:solidFill>
              <a:latin typeface="標楷體" panose="03000509000000000000" pitchFamily="65" charset="-120"/>
              <a:ea typeface="標楷體" panose="03000509000000000000" pitchFamily="65" charset="-120"/>
            </a:endParaRPr>
          </a:p>
        </p:txBody>
      </p:sp>
      <p:sp>
        <p:nvSpPr>
          <p:cNvPr id="4" name="投影片編號版面配置區 2"/>
          <p:cNvSpPr>
            <a:spLocks noGrp="1"/>
          </p:cNvSpPr>
          <p:nvPr>
            <p:ph type="sldNum" sz="quarter" idx="12"/>
          </p:nvPr>
        </p:nvSpPr>
        <p:spPr>
          <a:xfrm>
            <a:off x="7017246" y="6496050"/>
            <a:ext cx="2133600" cy="365125"/>
          </a:xfrm>
        </p:spPr>
        <p:txBody>
          <a:bodyPr/>
          <a:lstStyle/>
          <a:p>
            <a:r>
              <a:rPr lang="en-US" altLang="zh-TW" dirty="0" smtClean="0"/>
              <a:t>1</a:t>
            </a:r>
            <a:endParaRPr lang="zh-TW" altLang="en-US" dirty="0"/>
          </a:p>
        </p:txBody>
      </p:sp>
    </p:spTree>
    <p:extLst>
      <p:ext uri="{BB962C8B-B14F-4D97-AF65-F5344CB8AC3E}">
        <p14:creationId xmlns:p14="http://schemas.microsoft.com/office/powerpoint/2010/main" val="1364472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US" altLang="zh-TW" dirty="0" smtClean="0"/>
              <a:t>2</a:t>
            </a:r>
            <a:endParaRPr lang="zh-TW" altLang="en-US" dirty="0"/>
          </a:p>
        </p:txBody>
      </p:sp>
      <p:sp>
        <p:nvSpPr>
          <p:cNvPr id="34" name="Rectangle 2"/>
          <p:cNvSpPr>
            <a:spLocks noGrp="1" noChangeArrowheads="1"/>
          </p:cNvSpPr>
          <p:nvPr>
            <p:ph type="title" idx="4294967295"/>
          </p:nvPr>
        </p:nvSpPr>
        <p:spPr>
          <a:xfrm>
            <a:off x="869950" y="260350"/>
            <a:ext cx="8274050" cy="460375"/>
          </a:xfrm>
          <a:prstGeom prst="rect">
            <a:avLst/>
          </a:prstGeom>
          <a:noFill/>
        </p:spPr>
        <p:txBody>
          <a:bodyPr>
            <a:normAutofit fontScale="90000"/>
          </a:bodyPr>
          <a:lstStyle/>
          <a:p>
            <a:pPr algn="l">
              <a:spcBef>
                <a:spcPts val="0"/>
              </a:spcBef>
              <a:defRPr/>
            </a:pPr>
            <a:r>
              <a:rPr lang="zh-TW" altLang="en-US" sz="3200" b="1" dirty="0">
                <a:solidFill>
                  <a:schemeClr val="tx2"/>
                </a:solidFill>
                <a:latin typeface="標楷體" pitchFamily="65" charset="-120"/>
                <a:ea typeface="標楷體" pitchFamily="65" charset="-120"/>
              </a:rPr>
              <a:t>二</a:t>
            </a:r>
            <a:r>
              <a:rPr lang="zh-TW" altLang="en-US" sz="3200" b="1" dirty="0">
                <a:solidFill>
                  <a:schemeClr val="tx2"/>
                </a:solidFill>
                <a:latin typeface="新細明體" panose="02020500000000000000" pitchFamily="18" charset="-120"/>
              </a:rPr>
              <a:t>、</a:t>
            </a:r>
            <a:r>
              <a:rPr lang="zh-TW" altLang="zh-TW" sz="3200" b="1" dirty="0">
                <a:solidFill>
                  <a:schemeClr val="tx2"/>
                </a:solidFill>
                <a:latin typeface="標楷體" pitchFamily="65" charset="-120"/>
                <a:ea typeface="標楷體" pitchFamily="65" charset="-120"/>
              </a:rPr>
              <a:t>文化統計</a:t>
            </a:r>
            <a:r>
              <a:rPr lang="zh-TW" altLang="en-US" sz="3200" b="1" dirty="0">
                <a:solidFill>
                  <a:schemeClr val="tx2"/>
                </a:solidFill>
                <a:latin typeface="標楷體" pitchFamily="65" charset="-120"/>
                <a:ea typeface="標楷體" pitchFamily="65" charset="-120"/>
              </a:rPr>
              <a:t>數字觀察</a:t>
            </a:r>
            <a:r>
              <a:rPr lang="en-US" altLang="zh-TW" sz="3200" b="1" dirty="0">
                <a:solidFill>
                  <a:schemeClr val="tx2"/>
                </a:solidFill>
                <a:latin typeface="標楷體" pitchFamily="65" charset="-120"/>
                <a:ea typeface="標楷體" pitchFamily="65" charset="-120"/>
              </a:rPr>
              <a:t>-</a:t>
            </a:r>
            <a:r>
              <a:rPr lang="zh-TW" altLang="en-US" sz="3200" b="1" dirty="0">
                <a:solidFill>
                  <a:schemeClr val="tx2"/>
                </a:solidFill>
                <a:latin typeface="標楷體" pitchFamily="65" charset="-120"/>
                <a:ea typeface="標楷體" pitchFamily="65" charset="-120"/>
              </a:rPr>
              <a:t>人力</a:t>
            </a:r>
            <a:r>
              <a:rPr lang="zh-TW" altLang="en-US" sz="3200" b="1" dirty="0" smtClean="0">
                <a:solidFill>
                  <a:schemeClr val="tx2"/>
                </a:solidFill>
                <a:latin typeface="標楷體" pitchFamily="65" charset="-120"/>
                <a:ea typeface="標楷體" pitchFamily="65" charset="-120"/>
              </a:rPr>
              <a:t>概況</a:t>
            </a:r>
            <a:endParaRPr kumimoji="0" lang="en-US" altLang="zh-TW" sz="2400" b="1" i="0" u="none" strike="noStrike" kern="0" cap="none" spc="0" normalizeH="0" baseline="0" noProof="0" dirty="0" smtClean="0">
              <a:ln>
                <a:noFill/>
              </a:ln>
              <a:solidFill>
                <a:srgbClr val="0066CC"/>
              </a:solidFill>
              <a:effectLst/>
              <a:uLnTx/>
              <a:uFillTx/>
              <a:latin typeface="標楷體" pitchFamily="65" charset="-120"/>
              <a:ea typeface="標楷體" pitchFamily="65" charset="-120"/>
            </a:endParaRPr>
          </a:p>
        </p:txBody>
      </p:sp>
      <p:sp>
        <p:nvSpPr>
          <p:cNvPr id="35" name="AutoShape 5"/>
          <p:cNvSpPr>
            <a:spLocks noChangeArrowheads="1"/>
          </p:cNvSpPr>
          <p:nvPr/>
        </p:nvSpPr>
        <p:spPr bwMode="gray">
          <a:xfrm flipV="1">
            <a:off x="1752600" y="1981200"/>
            <a:ext cx="5759450" cy="288925"/>
          </a:xfrm>
          <a:prstGeom prst="upArrow">
            <a:avLst>
              <a:gd name="adj1" fmla="val 56454"/>
              <a:gd name="adj2" fmla="val 49324"/>
            </a:avLst>
          </a:prstGeom>
          <a:gradFill rotWithShape="1">
            <a:gsLst>
              <a:gs pos="0">
                <a:srgbClr val="FF9966"/>
              </a:gs>
              <a:gs pos="100000">
                <a:srgbClr val="FF9966">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36" name="AutoShape 14"/>
          <p:cNvSpPr>
            <a:spLocks noChangeArrowheads="1"/>
          </p:cNvSpPr>
          <p:nvPr/>
        </p:nvSpPr>
        <p:spPr bwMode="auto">
          <a:xfrm>
            <a:off x="685800" y="1066800"/>
            <a:ext cx="8135938" cy="865188"/>
          </a:xfrm>
          <a:prstGeom prst="flowChartAlternateProcess">
            <a:avLst/>
          </a:prstGeom>
          <a:solidFill>
            <a:srgbClr val="FFCC00"/>
          </a:solidFill>
          <a:ln>
            <a:noFill/>
          </a:ln>
          <a:effectLst>
            <a:prstShdw prst="shdw17" dist="17961" dir="2700000">
              <a:srgbClr val="FFCC00">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4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文化統計架構</a:t>
            </a:r>
          </a:p>
          <a:p>
            <a:pPr marL="0" marR="0" lvl="0" indent="0" defTabSz="914400" eaLnBrk="1" fontAlgn="ctr" latinLnBrk="0" hangingPunct="1">
              <a:lnSpc>
                <a:spcPct val="100000"/>
              </a:lnSpc>
              <a:spcBef>
                <a:spcPts val="0"/>
              </a:spcBef>
              <a:spcAft>
                <a:spcPts val="0"/>
              </a:spcAft>
              <a:buClrTx/>
              <a:buSzTx/>
              <a:buFontTx/>
              <a:buNone/>
              <a:tabLst/>
              <a:defRPr/>
            </a:pPr>
            <a:r>
              <a:rPr kumimoji="1" lang="en-US" altLang="zh-TW"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1" lang="zh-TW" altLang="en-US"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文化與行政  </a:t>
            </a:r>
            <a:r>
              <a:rPr kumimoji="1" lang="en-US" altLang="zh-TW"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1" lang="zh-TW" altLang="en-US"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文化與教育  </a:t>
            </a:r>
            <a:r>
              <a:rPr kumimoji="1" lang="en-US" altLang="zh-TW"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1" lang="zh-TW" altLang="en-US"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文化與社會 </a:t>
            </a:r>
            <a:r>
              <a:rPr kumimoji="1" lang="en-US" altLang="zh-TW"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a:t>
            </a:r>
            <a:r>
              <a:rPr kumimoji="1" lang="zh-TW" altLang="en-US"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文化與產業</a:t>
            </a:r>
            <a:endParaRPr kumimoji="1" lang="en-US" altLang="zh-TW" sz="22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endParaRPr>
          </a:p>
        </p:txBody>
      </p:sp>
      <p:sp>
        <p:nvSpPr>
          <p:cNvPr id="37" name="AutoShape 18"/>
          <p:cNvSpPr>
            <a:spLocks noChangeArrowheads="1"/>
          </p:cNvSpPr>
          <p:nvPr/>
        </p:nvSpPr>
        <p:spPr bwMode="gray">
          <a:xfrm flipV="1">
            <a:off x="1476375" y="5300663"/>
            <a:ext cx="5759450" cy="576262"/>
          </a:xfrm>
          <a:prstGeom prst="upArrow">
            <a:avLst>
              <a:gd name="adj1" fmla="val 56454"/>
              <a:gd name="adj2" fmla="val 49324"/>
            </a:avLst>
          </a:prstGeom>
          <a:gradFill rotWithShape="1">
            <a:gsLst>
              <a:gs pos="0">
                <a:srgbClr val="FF9966"/>
              </a:gs>
              <a:gs pos="100000">
                <a:srgbClr val="FF9966">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38" name="AutoShape 12"/>
          <p:cNvSpPr>
            <a:spLocks noChangeArrowheads="1"/>
          </p:cNvSpPr>
          <p:nvPr/>
        </p:nvSpPr>
        <p:spPr bwMode="auto">
          <a:xfrm>
            <a:off x="533400" y="2362200"/>
            <a:ext cx="8353425" cy="1439863"/>
          </a:xfrm>
          <a:prstGeom prst="flowChartProcess">
            <a:avLst/>
          </a:prstGeom>
          <a:solidFill>
            <a:srgbClr val="CC6600"/>
          </a:solidFill>
          <a:ln>
            <a:noFill/>
          </a:ln>
          <a:effectLst>
            <a:prstShdw prst="shdw17" dist="17961" dir="2700000">
              <a:srgbClr val="CC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TW" altLang="en-US" sz="24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rPr>
              <a:t>文化統計資料蒐集與調查  </a:t>
            </a:r>
          </a:p>
        </p:txBody>
      </p:sp>
      <p:sp>
        <p:nvSpPr>
          <p:cNvPr id="39" name="AutoShape 22"/>
          <p:cNvSpPr>
            <a:spLocks noChangeArrowheads="1"/>
          </p:cNvSpPr>
          <p:nvPr/>
        </p:nvSpPr>
        <p:spPr bwMode="auto">
          <a:xfrm>
            <a:off x="4643438" y="2852738"/>
            <a:ext cx="1871662" cy="793750"/>
          </a:xfrm>
          <a:prstGeom prst="flowChartAlternateProcess">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公務機關與機構調查及提報</a:t>
            </a:r>
          </a:p>
        </p:txBody>
      </p:sp>
      <p:sp>
        <p:nvSpPr>
          <p:cNvPr id="40" name="AutoShape 23"/>
          <p:cNvSpPr>
            <a:spLocks noChangeArrowheads="1"/>
          </p:cNvSpPr>
          <p:nvPr/>
        </p:nvSpPr>
        <p:spPr bwMode="auto">
          <a:xfrm>
            <a:off x="655638" y="2828925"/>
            <a:ext cx="1822450" cy="830263"/>
          </a:xfrm>
          <a:prstGeom prst="flowChartAlternateProcess">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公務統計報告</a:t>
            </a:r>
          </a:p>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官方網站</a:t>
            </a:r>
          </a:p>
        </p:txBody>
      </p:sp>
      <p:sp>
        <p:nvSpPr>
          <p:cNvPr id="41" name="AutoShape 24"/>
          <p:cNvSpPr>
            <a:spLocks noChangeArrowheads="1"/>
          </p:cNvSpPr>
          <p:nvPr/>
        </p:nvSpPr>
        <p:spPr bwMode="auto">
          <a:xfrm>
            <a:off x="6799263" y="2794000"/>
            <a:ext cx="2014537" cy="909638"/>
          </a:xfrm>
          <a:prstGeom prst="flowChartAlternateProcess">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54000" rIns="5400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民眾文化消費與參與問卷調查</a:t>
            </a:r>
          </a:p>
        </p:txBody>
      </p:sp>
      <p:sp>
        <p:nvSpPr>
          <p:cNvPr id="42" name="AutoShape 27"/>
          <p:cNvSpPr>
            <a:spLocks noChangeArrowheads="1"/>
          </p:cNvSpPr>
          <p:nvPr/>
        </p:nvSpPr>
        <p:spPr bwMode="auto">
          <a:xfrm>
            <a:off x="6372225" y="3009900"/>
            <a:ext cx="525463" cy="515938"/>
          </a:xfrm>
          <a:prstGeom prst="plus">
            <a:avLst>
              <a:gd name="adj" fmla="val 35537"/>
            </a:avLst>
          </a:prstGeom>
          <a:solidFill>
            <a:srgbClr val="FF9933"/>
          </a:solidFill>
          <a:ln>
            <a:noFill/>
          </a:ln>
          <a:effectLst>
            <a:prstShdw prst="shdw17" dist="17961" dir="2700000">
              <a:srgbClr val="FF9933">
                <a:gamma/>
                <a:shade val="60000"/>
                <a:invGamma/>
              </a:srgbClr>
            </a:prstShdw>
          </a:effectLst>
          <a:extLst>
            <a:ext uri="{91240B29-F687-4F45-9708-019B960494DF}">
              <a14:hiddenLine xmlns:a14="http://schemas.microsoft.com/office/drawing/2010/main" w="38100" cap="sq">
                <a:solidFill>
                  <a:srgbClr val="FFFFFF"/>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43" name="AutoShape 31"/>
          <p:cNvSpPr>
            <a:spLocks noChangeArrowheads="1"/>
          </p:cNvSpPr>
          <p:nvPr/>
        </p:nvSpPr>
        <p:spPr bwMode="auto">
          <a:xfrm>
            <a:off x="504266" y="4005263"/>
            <a:ext cx="1835485" cy="1368425"/>
          </a:xfrm>
          <a:prstGeom prst="flowChartAlternateProcess">
            <a:avLst/>
          </a:prstGeom>
          <a:solidFill>
            <a:srgbClr val="FFFF66"/>
          </a:solidFill>
          <a:ln>
            <a:noFill/>
          </a:ln>
          <a:effectLst>
            <a:prstShdw prst="shdw17" dist="17961" dir="2700000">
              <a:srgbClr val="FFFF6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18000" rIns="18000"/>
          <a:lstStyle/>
          <a:p>
            <a:pPr marL="174625" indent="-174625" fontAlgn="ctr"/>
            <a:r>
              <a:rPr kumimoji="1" lang="en-US" altLang="zh-TW" sz="1600" dirty="0">
                <a:latin typeface="標楷體" pitchFamily="65" charset="-120"/>
                <a:ea typeface="標楷體" pitchFamily="65" charset="-120"/>
              </a:rPr>
              <a:t>․</a:t>
            </a:r>
            <a:r>
              <a:rPr kumimoji="1" lang="zh-TW" altLang="en-US" sz="1600" dirty="0" smtClean="0">
                <a:latin typeface="標楷體" pitchFamily="65" charset="-120"/>
                <a:ea typeface="標楷體" pitchFamily="65" charset="-120"/>
              </a:rPr>
              <a:t>文化部 </a:t>
            </a:r>
            <a:r>
              <a:rPr kumimoji="1" lang="en-US" altLang="zh-TW" sz="1600" dirty="0">
                <a:latin typeface="標楷體" pitchFamily="65" charset="-120"/>
                <a:ea typeface="標楷體" pitchFamily="65" charset="-120"/>
              </a:rPr>
              <a:t>․</a:t>
            </a:r>
            <a:r>
              <a:rPr kumimoji="1" lang="zh-TW" altLang="en-US" sz="1600" dirty="0">
                <a:latin typeface="標楷體" pitchFamily="65" charset="-120"/>
                <a:ea typeface="標楷體" pitchFamily="65" charset="-120"/>
              </a:rPr>
              <a:t>觀光局</a:t>
            </a:r>
          </a:p>
          <a:p>
            <a:pPr marL="174625" indent="-174625" fontAlgn="ctr"/>
            <a:r>
              <a:rPr kumimoji="1" lang="en-US" altLang="zh-TW" sz="1600" dirty="0">
                <a:latin typeface="標楷體" pitchFamily="65" charset="-120"/>
                <a:ea typeface="標楷體" pitchFamily="65" charset="-120"/>
              </a:rPr>
              <a:t>․</a:t>
            </a:r>
            <a:r>
              <a:rPr kumimoji="1" lang="zh-TW" altLang="en-US" sz="1600" dirty="0">
                <a:latin typeface="標楷體" pitchFamily="65" charset="-120"/>
                <a:ea typeface="標楷體" pitchFamily="65" charset="-120"/>
              </a:rPr>
              <a:t>考選部 </a:t>
            </a:r>
            <a:r>
              <a:rPr kumimoji="1" lang="en-US" altLang="zh-TW" sz="1600" dirty="0">
                <a:latin typeface="標楷體" pitchFamily="65" charset="-120"/>
                <a:ea typeface="標楷體" pitchFamily="65" charset="-120"/>
              </a:rPr>
              <a:t>․</a:t>
            </a:r>
            <a:r>
              <a:rPr kumimoji="1" lang="zh-TW" altLang="en-US" sz="1600" dirty="0">
                <a:latin typeface="標楷體" pitchFamily="65" charset="-120"/>
                <a:ea typeface="標楷體" pitchFamily="65" charset="-120"/>
              </a:rPr>
              <a:t>陸委會</a:t>
            </a:r>
          </a:p>
          <a:p>
            <a:pPr marL="174625" indent="-174625" fontAlgn="ctr"/>
            <a:r>
              <a:rPr kumimoji="1" lang="en-US" altLang="zh-TW" sz="1600" dirty="0">
                <a:latin typeface="標楷體" pitchFamily="65" charset="-120"/>
                <a:ea typeface="標楷體" pitchFamily="65" charset="-120"/>
              </a:rPr>
              <a:t>․</a:t>
            </a:r>
            <a:r>
              <a:rPr kumimoji="1" lang="zh-TW" altLang="en-US" sz="1600" dirty="0" smtClean="0">
                <a:latin typeface="標楷體" pitchFamily="65" charset="-120"/>
                <a:ea typeface="標楷體" pitchFamily="65" charset="-120"/>
              </a:rPr>
              <a:t>主計處 </a:t>
            </a:r>
            <a:r>
              <a:rPr kumimoji="1" lang="en-US" altLang="zh-TW" sz="1600" dirty="0" smtClean="0">
                <a:latin typeface="標楷體" pitchFamily="65" charset="-120"/>
                <a:ea typeface="標楷體" pitchFamily="65" charset="-120"/>
              </a:rPr>
              <a:t>․</a:t>
            </a:r>
            <a:r>
              <a:rPr kumimoji="1" lang="zh-TW" altLang="en-US" sz="1600" dirty="0" smtClean="0">
                <a:latin typeface="標楷體" pitchFamily="65" charset="-120"/>
                <a:ea typeface="標楷體" pitchFamily="65" charset="-120"/>
              </a:rPr>
              <a:t>僑委會</a:t>
            </a:r>
            <a:endParaRPr kumimoji="1" lang="zh-TW" altLang="en-US" sz="1600" dirty="0">
              <a:latin typeface="標楷體" pitchFamily="65" charset="-120"/>
              <a:ea typeface="標楷體" pitchFamily="65" charset="-120"/>
            </a:endParaRPr>
          </a:p>
          <a:p>
            <a:pPr marL="174625" indent="-174625" fontAlgn="ctr"/>
            <a:r>
              <a:rPr kumimoji="1" lang="en-US" altLang="zh-TW" sz="1600" dirty="0">
                <a:latin typeface="標楷體" pitchFamily="65" charset="-120"/>
                <a:ea typeface="標楷體" pitchFamily="65" charset="-120"/>
              </a:rPr>
              <a:t>․</a:t>
            </a:r>
            <a:r>
              <a:rPr kumimoji="1" lang="zh-TW" altLang="en-US" sz="1600" dirty="0">
                <a:latin typeface="標楷體" pitchFamily="65" charset="-120"/>
                <a:ea typeface="標楷體" pitchFamily="65" charset="-120"/>
              </a:rPr>
              <a:t>教育部 </a:t>
            </a:r>
            <a:r>
              <a:rPr kumimoji="1" lang="en-US" altLang="zh-TW" sz="1600" dirty="0">
                <a:latin typeface="標楷體" pitchFamily="65" charset="-120"/>
                <a:ea typeface="標楷體" pitchFamily="65" charset="-120"/>
              </a:rPr>
              <a:t>․NCC</a:t>
            </a:r>
            <a:endParaRPr kumimoji="1" lang="zh-TW" altLang="en-US" sz="1600" dirty="0">
              <a:latin typeface="標楷體" pitchFamily="65" charset="-120"/>
              <a:ea typeface="標楷體" pitchFamily="65" charset="-120"/>
            </a:endParaRPr>
          </a:p>
        </p:txBody>
      </p:sp>
      <p:sp>
        <p:nvSpPr>
          <p:cNvPr id="44" name="Line 36"/>
          <p:cNvSpPr>
            <a:spLocks noChangeShapeType="1"/>
          </p:cNvSpPr>
          <p:nvPr/>
        </p:nvSpPr>
        <p:spPr bwMode="auto">
          <a:xfrm>
            <a:off x="1406835" y="3644900"/>
            <a:ext cx="0"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45" name="AutoShape 38"/>
          <p:cNvSpPr>
            <a:spLocks noChangeArrowheads="1"/>
          </p:cNvSpPr>
          <p:nvPr/>
        </p:nvSpPr>
        <p:spPr bwMode="auto">
          <a:xfrm>
            <a:off x="684213" y="5949950"/>
            <a:ext cx="2016125" cy="531813"/>
          </a:xfrm>
          <a:prstGeom prst="flowChartAlternateProcess">
            <a:avLst/>
          </a:prstGeom>
          <a:solidFill>
            <a:srgbClr val="F4D17A"/>
          </a:solidFill>
          <a:ln>
            <a:noFill/>
          </a:ln>
          <a:effectLst>
            <a:prstShdw prst="shdw17" dist="17961" dir="2700000">
              <a:srgbClr val="F4D17A">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rPr>
              <a:t>資料整理與統計</a:t>
            </a:r>
          </a:p>
        </p:txBody>
      </p:sp>
      <p:sp>
        <p:nvSpPr>
          <p:cNvPr id="46" name="AutoShape 39"/>
          <p:cNvSpPr>
            <a:spLocks noChangeArrowheads="1"/>
          </p:cNvSpPr>
          <p:nvPr/>
        </p:nvSpPr>
        <p:spPr bwMode="auto">
          <a:xfrm>
            <a:off x="2916238" y="5949950"/>
            <a:ext cx="1800225" cy="531813"/>
          </a:xfrm>
          <a:prstGeom prst="flowChartAlternateProcess">
            <a:avLst/>
          </a:prstGeom>
          <a:solidFill>
            <a:srgbClr val="F4D17A"/>
          </a:solidFill>
          <a:ln>
            <a:noFill/>
          </a:ln>
          <a:effectLst>
            <a:prstShdw prst="shdw17" dist="17961" dir="2700000">
              <a:srgbClr val="F4D17A">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期中期末報告</a:t>
            </a:r>
          </a:p>
        </p:txBody>
      </p:sp>
      <p:sp>
        <p:nvSpPr>
          <p:cNvPr id="47" name="AutoShape 40"/>
          <p:cNvSpPr>
            <a:spLocks noChangeArrowheads="1"/>
          </p:cNvSpPr>
          <p:nvPr/>
        </p:nvSpPr>
        <p:spPr bwMode="auto">
          <a:xfrm>
            <a:off x="5003800" y="5949950"/>
            <a:ext cx="1655763" cy="531813"/>
          </a:xfrm>
          <a:prstGeom prst="flowChartAlternateProcess">
            <a:avLst/>
          </a:prstGeom>
          <a:solidFill>
            <a:srgbClr val="F4D17A"/>
          </a:solidFill>
          <a:ln>
            <a:noFill/>
          </a:ln>
          <a:effectLst>
            <a:prstShdw prst="shdw17" dist="17961" dir="2700000">
              <a:srgbClr val="F4D17A">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編製與出版</a:t>
            </a:r>
          </a:p>
        </p:txBody>
      </p:sp>
      <p:sp>
        <p:nvSpPr>
          <p:cNvPr id="48" name="Rectangle 41"/>
          <p:cNvSpPr>
            <a:spLocks noChangeArrowheads="1"/>
          </p:cNvSpPr>
          <p:nvPr/>
        </p:nvSpPr>
        <p:spPr bwMode="auto">
          <a:xfrm>
            <a:off x="539750" y="5876925"/>
            <a:ext cx="8208963" cy="720725"/>
          </a:xfrm>
          <a:prstGeom prst="rect">
            <a:avLst/>
          </a:prstGeom>
          <a:noFill/>
          <a:ln w="9525" cap="rnd">
            <a:solidFill>
              <a:srgbClr val="FF6600"/>
            </a:solidFill>
            <a:prstDash val="sysDot"/>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49" name="AutoShape 42"/>
          <p:cNvSpPr>
            <a:spLocks noChangeArrowheads="1"/>
          </p:cNvSpPr>
          <p:nvPr/>
        </p:nvSpPr>
        <p:spPr bwMode="auto">
          <a:xfrm>
            <a:off x="6948488" y="5949950"/>
            <a:ext cx="1655762" cy="503238"/>
          </a:xfrm>
          <a:prstGeom prst="flowChartAlternateProcess">
            <a:avLst/>
          </a:prstGeom>
          <a:solidFill>
            <a:srgbClr val="F4D17A"/>
          </a:solidFill>
          <a:ln>
            <a:noFill/>
          </a:ln>
          <a:effectLst>
            <a:prstShdw prst="shdw17" dist="17961" dir="2700000">
              <a:srgbClr val="F4D17A">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rPr>
              <a:t>郵寄</a:t>
            </a:r>
          </a:p>
        </p:txBody>
      </p:sp>
      <p:sp>
        <p:nvSpPr>
          <p:cNvPr id="50" name="Line 43"/>
          <p:cNvSpPr>
            <a:spLocks noChangeShapeType="1"/>
          </p:cNvSpPr>
          <p:nvPr/>
        </p:nvSpPr>
        <p:spPr bwMode="auto">
          <a:xfrm>
            <a:off x="2700338" y="6237288"/>
            <a:ext cx="2159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1" name="Line 44"/>
          <p:cNvSpPr>
            <a:spLocks noChangeShapeType="1"/>
          </p:cNvSpPr>
          <p:nvPr/>
        </p:nvSpPr>
        <p:spPr bwMode="auto">
          <a:xfrm>
            <a:off x="4716463" y="6237288"/>
            <a:ext cx="28733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2" name="Line 45"/>
          <p:cNvSpPr>
            <a:spLocks noChangeShapeType="1"/>
          </p:cNvSpPr>
          <p:nvPr/>
        </p:nvSpPr>
        <p:spPr bwMode="auto">
          <a:xfrm>
            <a:off x="6659563" y="6237288"/>
            <a:ext cx="2889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3" name="AutoShape 46"/>
          <p:cNvSpPr>
            <a:spLocks noChangeArrowheads="1"/>
          </p:cNvSpPr>
          <p:nvPr/>
        </p:nvSpPr>
        <p:spPr bwMode="auto">
          <a:xfrm>
            <a:off x="2478088" y="4005263"/>
            <a:ext cx="2330450" cy="1439961"/>
          </a:xfrm>
          <a:prstGeom prst="flowChartAlternateProcess">
            <a:avLst/>
          </a:prstGeom>
          <a:solidFill>
            <a:srgbClr val="FFFF66"/>
          </a:solidFill>
          <a:ln>
            <a:noFill/>
          </a:ln>
          <a:effectLst>
            <a:prstShdw prst="shdw17" dist="17961" dir="2700000">
              <a:srgbClr val="FFFF6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0" tIns="10800" rIns="0" bIns="10800"/>
          <a:lstStyle/>
          <a:p>
            <a:pPr marL="174625" indent="-174625" fontAlgn="ctr"/>
            <a:r>
              <a:rPr kumimoji="1" lang="en-US" altLang="zh-TW" sz="1500" dirty="0" smtClean="0">
                <a:latin typeface="標楷體" pitchFamily="65" charset="-120"/>
                <a:ea typeface="標楷體" pitchFamily="65" charset="-120"/>
              </a:rPr>
              <a:t>․</a:t>
            </a:r>
            <a:r>
              <a:rPr kumimoji="1" lang="zh-TW" altLang="en-US" sz="1500" dirty="0" smtClean="0">
                <a:latin typeface="標楷體" pitchFamily="65" charset="-120"/>
                <a:ea typeface="標楷體" pitchFamily="65" charset="-120"/>
              </a:rPr>
              <a:t>來台旅客消費及動向調查</a:t>
            </a:r>
            <a:endParaRPr kumimoji="1" lang="zh-TW" altLang="en-US" sz="1500" dirty="0">
              <a:latin typeface="標楷體" pitchFamily="65" charset="-120"/>
              <a:ea typeface="標楷體" pitchFamily="65" charset="-120"/>
            </a:endParaRPr>
          </a:p>
          <a:p>
            <a:pPr marL="174625" indent="-174625" fontAlgn="ctr"/>
            <a:r>
              <a:rPr kumimoji="1" lang="en-US" altLang="zh-TW" sz="1500" dirty="0" smtClean="0">
                <a:latin typeface="標楷體" pitchFamily="65" charset="-120"/>
                <a:ea typeface="標楷體" pitchFamily="65" charset="-120"/>
              </a:rPr>
              <a:t>․</a:t>
            </a:r>
            <a:r>
              <a:rPr kumimoji="1" lang="zh-TW" altLang="en-US" sz="1500" dirty="0" smtClean="0">
                <a:latin typeface="標楷體" pitchFamily="65" charset="-120"/>
                <a:ea typeface="標楷體" pitchFamily="65" charset="-120"/>
              </a:rPr>
              <a:t>臺灣地區家庭收支狀況調查</a:t>
            </a:r>
            <a:endParaRPr kumimoji="1" lang="en-US" altLang="zh-TW" sz="1500" dirty="0" smtClean="0">
              <a:latin typeface="標楷體" pitchFamily="65" charset="-120"/>
              <a:ea typeface="標楷體" pitchFamily="65" charset="-120"/>
            </a:endParaRPr>
          </a:p>
          <a:p>
            <a:pPr marL="174625" indent="-174625" fontAlgn="ctr"/>
            <a:r>
              <a:rPr kumimoji="1" lang="en-US" altLang="zh-TW" sz="1500" dirty="0" smtClean="0">
                <a:latin typeface="標楷體" pitchFamily="65" charset="-120"/>
                <a:ea typeface="標楷體" pitchFamily="65" charset="-120"/>
              </a:rPr>
              <a:t>․</a:t>
            </a:r>
            <a:r>
              <a:rPr kumimoji="1" lang="zh-TW" altLang="en-US" sz="1500" dirty="0" smtClean="0">
                <a:latin typeface="標楷體" pitchFamily="65" charset="-120"/>
                <a:ea typeface="標楷體" pitchFamily="65" charset="-120"/>
              </a:rPr>
              <a:t>文化創意產業年報</a:t>
            </a:r>
            <a:endParaRPr kumimoji="1" lang="en-US" altLang="zh-TW" sz="1500" dirty="0" smtClean="0">
              <a:latin typeface="標楷體" pitchFamily="65" charset="-120"/>
              <a:ea typeface="標楷體" pitchFamily="65" charset="-120"/>
            </a:endParaRPr>
          </a:p>
        </p:txBody>
      </p:sp>
      <p:sp>
        <p:nvSpPr>
          <p:cNvPr id="54" name="Line 47"/>
          <p:cNvSpPr>
            <a:spLocks noChangeShapeType="1"/>
          </p:cNvSpPr>
          <p:nvPr/>
        </p:nvSpPr>
        <p:spPr bwMode="auto">
          <a:xfrm>
            <a:off x="3563938" y="3644900"/>
            <a:ext cx="0"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5" name="AutoShape 48"/>
          <p:cNvSpPr>
            <a:spLocks noChangeArrowheads="1"/>
          </p:cNvSpPr>
          <p:nvPr/>
        </p:nvSpPr>
        <p:spPr bwMode="auto">
          <a:xfrm>
            <a:off x="4932363" y="4010044"/>
            <a:ext cx="2016125" cy="1435180"/>
          </a:xfrm>
          <a:prstGeom prst="flowChartAlternateProcess">
            <a:avLst/>
          </a:prstGeom>
          <a:solidFill>
            <a:srgbClr val="FFFF66"/>
          </a:solidFill>
          <a:ln>
            <a:noFill/>
          </a:ln>
          <a:effectLst>
            <a:prstShdw prst="shdw17" dist="17961" dir="2700000">
              <a:srgbClr val="FFFF6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0" rIns="0"/>
          <a:lstStyle/>
          <a:p>
            <a:pPr marL="174625" indent="-174625" fontAlgn="ctr"/>
            <a:r>
              <a:rPr kumimoji="1" lang="en-US" altLang="zh-TW" sz="1500" dirty="0" smtClean="0">
                <a:latin typeface="標楷體" pitchFamily="65" charset="-120"/>
                <a:ea typeface="標楷體" pitchFamily="65" charset="-120"/>
              </a:rPr>
              <a:t>․</a:t>
            </a:r>
            <a:r>
              <a:rPr kumimoji="1" lang="zh-TW" altLang="en-US" sz="1500" dirty="0" smtClean="0">
                <a:latin typeface="標楷體" pitchFamily="65" charset="-120"/>
                <a:ea typeface="標楷體" pitchFamily="65" charset="-120"/>
              </a:rPr>
              <a:t>文化部各單位</a:t>
            </a:r>
            <a:r>
              <a:rPr kumimoji="1" lang="en-US" altLang="zh-TW" sz="1500" dirty="0" smtClean="0">
                <a:latin typeface="標楷體" pitchFamily="65" charset="-120"/>
                <a:ea typeface="標楷體" pitchFamily="65" charset="-120"/>
              </a:rPr>
              <a:t>(</a:t>
            </a:r>
            <a:r>
              <a:rPr kumimoji="1" lang="zh-TW" altLang="en-US" sz="1500" dirty="0" smtClean="0">
                <a:latin typeface="標楷體" pitchFamily="65" charset="-120"/>
                <a:ea typeface="標楷體" pitchFamily="65" charset="-120"/>
              </a:rPr>
              <a:t>提報</a:t>
            </a:r>
            <a:r>
              <a:rPr kumimoji="1" lang="en-US" altLang="zh-TW" sz="1500" dirty="0" smtClean="0">
                <a:latin typeface="標楷體" pitchFamily="65" charset="-120"/>
                <a:ea typeface="標楷體" pitchFamily="65" charset="-120"/>
              </a:rPr>
              <a:t>)</a:t>
            </a:r>
          </a:p>
          <a:p>
            <a:pPr marL="174625" indent="-174625" fontAlgn="ctr"/>
            <a:r>
              <a:rPr kumimoji="1" lang="en-US" altLang="zh-TW" sz="1500" dirty="0" smtClean="0">
                <a:latin typeface="標楷體" pitchFamily="65" charset="-120"/>
                <a:ea typeface="標楷體" pitchFamily="65" charset="-120"/>
              </a:rPr>
              <a:t>․</a:t>
            </a:r>
            <a:r>
              <a:rPr kumimoji="1" lang="zh-TW" altLang="en-US" sz="1500" dirty="0">
                <a:latin typeface="標楷體" pitchFamily="65" charset="-120"/>
                <a:ea typeface="標楷體" pitchFamily="65" charset="-120"/>
              </a:rPr>
              <a:t>中央政府相關部會</a:t>
            </a:r>
          </a:p>
          <a:p>
            <a:pPr marL="174625" indent="-174625" fontAlgn="ctr"/>
            <a:r>
              <a:rPr kumimoji="1" lang="en-US" altLang="zh-TW" sz="1500" dirty="0">
                <a:latin typeface="標楷體" pitchFamily="65" charset="-120"/>
                <a:ea typeface="標楷體" pitchFamily="65" charset="-120"/>
              </a:rPr>
              <a:t>․</a:t>
            </a:r>
            <a:r>
              <a:rPr kumimoji="1" lang="zh-TW" altLang="en-US" sz="1500" dirty="0">
                <a:latin typeface="標楷體" pitchFamily="65" charset="-120"/>
                <a:ea typeface="標楷體" pitchFamily="65" charset="-120"/>
              </a:rPr>
              <a:t>地方政府相關單位</a:t>
            </a:r>
          </a:p>
          <a:p>
            <a:pPr marL="174625" indent="-174625" fontAlgn="ctr"/>
            <a:r>
              <a:rPr kumimoji="1" lang="en-US" altLang="zh-TW" sz="1500" dirty="0">
                <a:latin typeface="標楷體" pitchFamily="65" charset="-120"/>
                <a:ea typeface="標楷體" pitchFamily="65" charset="-120"/>
              </a:rPr>
              <a:t>․</a:t>
            </a:r>
            <a:r>
              <a:rPr kumimoji="1" lang="zh-TW" altLang="en-US" sz="1500" dirty="0">
                <a:latin typeface="標楷體" pitchFamily="65" charset="-120"/>
                <a:ea typeface="標楷體" pitchFamily="65" charset="-120"/>
              </a:rPr>
              <a:t>第三部門</a:t>
            </a:r>
          </a:p>
          <a:p>
            <a:pPr marL="174625" indent="-174625" fontAlgn="ctr"/>
            <a:r>
              <a:rPr kumimoji="1" lang="en-US" altLang="zh-TW" sz="1500" dirty="0">
                <a:latin typeface="標楷體" pitchFamily="65" charset="-120"/>
                <a:ea typeface="標楷體" pitchFamily="65" charset="-120"/>
              </a:rPr>
              <a:t>․</a:t>
            </a:r>
            <a:r>
              <a:rPr kumimoji="1" lang="zh-TW" altLang="en-US" sz="1500" dirty="0">
                <a:latin typeface="標楷體" pitchFamily="65" charset="-120"/>
                <a:ea typeface="標楷體" pitchFamily="65" charset="-120"/>
              </a:rPr>
              <a:t>推廣教育中心</a:t>
            </a:r>
          </a:p>
        </p:txBody>
      </p:sp>
      <p:sp>
        <p:nvSpPr>
          <p:cNvPr id="56" name="AutoShape 25"/>
          <p:cNvSpPr>
            <a:spLocks noChangeArrowheads="1"/>
          </p:cNvSpPr>
          <p:nvPr/>
        </p:nvSpPr>
        <p:spPr bwMode="auto">
          <a:xfrm>
            <a:off x="2627313" y="2852738"/>
            <a:ext cx="1893887" cy="830262"/>
          </a:xfrm>
          <a:prstGeom prst="flowChartAlternateProcess">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zh-TW" altLang="en-US" sz="2000" b="0" i="0" u="none" strike="noStrike" kern="0" cap="none" spc="0" normalizeH="0" baseline="0" noProof="0" dirty="0" smtClean="0">
                <a:ln>
                  <a:noFill/>
                </a:ln>
                <a:solidFill>
                  <a:sysClr val="windowText" lastClr="000000"/>
                </a:solidFill>
                <a:effectLst/>
                <a:uLnTx/>
                <a:uFillTx/>
                <a:latin typeface="標楷體" pitchFamily="65" charset="-120"/>
                <a:ea typeface="標楷體" pitchFamily="65" charset="-120"/>
              </a:rPr>
              <a:t>政府委託報告</a:t>
            </a:r>
          </a:p>
        </p:txBody>
      </p:sp>
      <p:sp>
        <p:nvSpPr>
          <p:cNvPr id="57" name="AutoShape 26"/>
          <p:cNvSpPr>
            <a:spLocks noChangeArrowheads="1"/>
          </p:cNvSpPr>
          <p:nvPr/>
        </p:nvSpPr>
        <p:spPr bwMode="auto">
          <a:xfrm>
            <a:off x="4349750" y="3009900"/>
            <a:ext cx="458788" cy="515938"/>
          </a:xfrm>
          <a:prstGeom prst="plus">
            <a:avLst>
              <a:gd name="adj" fmla="val 35537"/>
            </a:avLst>
          </a:prstGeom>
          <a:solidFill>
            <a:srgbClr val="FF9933"/>
          </a:solidFill>
          <a:ln>
            <a:noFill/>
          </a:ln>
          <a:effectLst>
            <a:prstShdw prst="shdw17" dist="17961" dir="2700000">
              <a:srgbClr val="FF9933">
                <a:gamma/>
                <a:shade val="60000"/>
                <a:invGamma/>
              </a:srgbClr>
            </a:prstShdw>
          </a:effectLst>
          <a:extLst>
            <a:ext uri="{91240B29-F687-4F45-9708-019B960494DF}">
              <a14:hiddenLine xmlns:a14="http://schemas.microsoft.com/office/drawing/2010/main" w="38100" cap="sq">
                <a:solidFill>
                  <a:srgbClr val="FFFFFF"/>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8" name="AutoShape 15"/>
          <p:cNvSpPr>
            <a:spLocks noChangeArrowheads="1"/>
          </p:cNvSpPr>
          <p:nvPr/>
        </p:nvSpPr>
        <p:spPr bwMode="auto">
          <a:xfrm>
            <a:off x="2268538" y="2997200"/>
            <a:ext cx="458787" cy="515938"/>
          </a:xfrm>
          <a:prstGeom prst="plus">
            <a:avLst>
              <a:gd name="adj" fmla="val 35537"/>
            </a:avLst>
          </a:prstGeom>
          <a:solidFill>
            <a:srgbClr val="FF9933"/>
          </a:solidFill>
          <a:ln>
            <a:noFill/>
          </a:ln>
          <a:effectLst>
            <a:prstShdw prst="shdw17" dist="17961" dir="2700000">
              <a:srgbClr val="FF9933">
                <a:gamma/>
                <a:shade val="60000"/>
                <a:invGamma/>
              </a:srgbClr>
            </a:prstShdw>
          </a:effectLst>
          <a:extLst>
            <a:ext uri="{91240B29-F687-4F45-9708-019B960494DF}">
              <a14:hiddenLine xmlns:a14="http://schemas.microsoft.com/office/drawing/2010/main" w="38100" cap="sq">
                <a:solidFill>
                  <a:srgbClr val="FFFFFF"/>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59" name="Line 49"/>
          <p:cNvSpPr>
            <a:spLocks noChangeShapeType="1"/>
          </p:cNvSpPr>
          <p:nvPr/>
        </p:nvSpPr>
        <p:spPr bwMode="auto">
          <a:xfrm>
            <a:off x="5724128" y="3663525"/>
            <a:ext cx="0"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
        <p:nvSpPr>
          <p:cNvPr id="60" name="AutoShape 50"/>
          <p:cNvSpPr>
            <a:spLocks noChangeArrowheads="1"/>
          </p:cNvSpPr>
          <p:nvPr/>
        </p:nvSpPr>
        <p:spPr bwMode="auto">
          <a:xfrm>
            <a:off x="7092280" y="4005263"/>
            <a:ext cx="1851695" cy="1439961"/>
          </a:xfrm>
          <a:prstGeom prst="flowChartAlternateProcess">
            <a:avLst/>
          </a:prstGeom>
          <a:solidFill>
            <a:srgbClr val="FFFF66"/>
          </a:solidFill>
          <a:ln>
            <a:noFill/>
          </a:ln>
          <a:effectLst>
            <a:prstShdw prst="shdw17" dist="17961" dir="2700000">
              <a:srgbClr val="FFFF66">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0" tIns="10800" rIns="0" bIns="0"/>
          <a:lstStyle/>
          <a:p>
            <a:pPr marL="174625" indent="-174625" fontAlgn="ctr"/>
            <a:r>
              <a:rPr kumimoji="1" lang="en-US" altLang="zh-TW" sz="1400" dirty="0">
                <a:latin typeface="標楷體" pitchFamily="65" charset="-120"/>
                <a:ea typeface="標楷體" pitchFamily="65" charset="-120"/>
              </a:rPr>
              <a:t>․</a:t>
            </a:r>
            <a:r>
              <a:rPr kumimoji="1" lang="zh-TW" altLang="en-US" sz="1400" dirty="0">
                <a:latin typeface="標楷體" pitchFamily="65" charset="-120"/>
                <a:ea typeface="標楷體" pitchFamily="65" charset="-120"/>
              </a:rPr>
              <a:t>文化參與類型</a:t>
            </a:r>
          </a:p>
          <a:p>
            <a:pPr marL="174625" indent="-174625" fontAlgn="ctr"/>
            <a:r>
              <a:rPr kumimoji="1" lang="en-US" altLang="zh-TW" sz="1400" dirty="0">
                <a:latin typeface="標楷體" pitchFamily="65" charset="-120"/>
                <a:ea typeface="標楷體" pitchFamily="65" charset="-120"/>
              </a:rPr>
              <a:t>․</a:t>
            </a:r>
            <a:r>
              <a:rPr kumimoji="1" lang="zh-TW" altLang="en-US" sz="1400" dirty="0">
                <a:latin typeface="標楷體" pitchFamily="65" charset="-120"/>
                <a:ea typeface="標楷體" pitchFamily="65" charset="-120"/>
              </a:rPr>
              <a:t>文化參與頻率</a:t>
            </a:r>
            <a:r>
              <a:rPr kumimoji="1" lang="en-US" altLang="zh-TW" sz="1400" dirty="0">
                <a:latin typeface="標楷體" pitchFamily="65" charset="-120"/>
                <a:ea typeface="標楷體" pitchFamily="65" charset="-120"/>
              </a:rPr>
              <a:t>/</a:t>
            </a:r>
            <a:r>
              <a:rPr kumimoji="1" lang="zh-TW" altLang="en-US" sz="1400" dirty="0">
                <a:latin typeface="標楷體" pitchFamily="65" charset="-120"/>
                <a:ea typeface="標楷體" pitchFamily="65" charset="-120"/>
              </a:rPr>
              <a:t>時間</a:t>
            </a:r>
          </a:p>
          <a:p>
            <a:pPr marL="174625" indent="-174625" fontAlgn="ctr"/>
            <a:r>
              <a:rPr kumimoji="1" lang="en-US" altLang="zh-TW" sz="1400" dirty="0">
                <a:latin typeface="標楷體" pitchFamily="65" charset="-120"/>
                <a:ea typeface="標楷體" pitchFamily="65" charset="-120"/>
              </a:rPr>
              <a:t>․</a:t>
            </a:r>
            <a:r>
              <a:rPr kumimoji="1" lang="zh-TW" altLang="en-US" sz="1400" dirty="0">
                <a:latin typeface="標楷體" pitchFamily="65" charset="-120"/>
                <a:ea typeface="標楷體" pitchFamily="65" charset="-120"/>
              </a:rPr>
              <a:t>文化學習演出發表情況</a:t>
            </a:r>
          </a:p>
          <a:p>
            <a:pPr marL="174625" indent="-174625" fontAlgn="ctr"/>
            <a:r>
              <a:rPr kumimoji="1" lang="en-US" altLang="zh-TW" sz="1400" dirty="0">
                <a:latin typeface="標楷體" pitchFamily="65" charset="-120"/>
                <a:ea typeface="標楷體" pitchFamily="65" charset="-120"/>
              </a:rPr>
              <a:t>․</a:t>
            </a:r>
            <a:r>
              <a:rPr kumimoji="1" lang="zh-TW" altLang="en-US" sz="1400" dirty="0">
                <a:latin typeface="標楷體" pitchFamily="65" charset="-120"/>
                <a:ea typeface="標楷體" pitchFamily="65" charset="-120"/>
              </a:rPr>
              <a:t>文化消費金額</a:t>
            </a:r>
          </a:p>
          <a:p>
            <a:pPr marL="174625" indent="-174625" fontAlgn="ctr"/>
            <a:endParaRPr kumimoji="1" lang="zh-TW" altLang="en-US" sz="1400" dirty="0">
              <a:latin typeface="標楷體" pitchFamily="65" charset="-120"/>
              <a:ea typeface="標楷體" pitchFamily="65" charset="-120"/>
            </a:endParaRPr>
          </a:p>
        </p:txBody>
      </p:sp>
      <p:sp>
        <p:nvSpPr>
          <p:cNvPr id="61" name="Line 51"/>
          <p:cNvSpPr>
            <a:spLocks noChangeShapeType="1"/>
          </p:cNvSpPr>
          <p:nvPr/>
        </p:nvSpPr>
        <p:spPr bwMode="auto">
          <a:xfrm>
            <a:off x="7812088" y="37163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latin typeface="標楷體" pitchFamily="65" charset="-120"/>
              <a:ea typeface="標楷體" pitchFamily="65" charset="-120"/>
            </a:endParaRPr>
          </a:p>
        </p:txBody>
      </p:sp>
    </p:spTree>
    <p:extLst>
      <p:ext uri="{BB962C8B-B14F-4D97-AF65-F5344CB8AC3E}">
        <p14:creationId xmlns:p14="http://schemas.microsoft.com/office/powerpoint/2010/main" val="193305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65"/>
          <p:cNvSpPr>
            <a:spLocks noChangeArrowheads="1"/>
          </p:cNvSpPr>
          <p:nvPr/>
        </p:nvSpPr>
        <p:spPr bwMode="gray">
          <a:xfrm>
            <a:off x="147124" y="4149080"/>
            <a:ext cx="968492" cy="2304256"/>
          </a:xfrm>
          <a:prstGeom prst="bevel">
            <a:avLst>
              <a:gd name="adj" fmla="val 3718"/>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defRPr/>
            </a:pPr>
            <a:r>
              <a:rPr lang="zh-TW" altLang="en-US" dirty="0"/>
              <a:t>中央政府文化相關機關人力概況</a:t>
            </a:r>
            <a:endParaRPr kumimoji="0" lang="zh-TW" altLang="en-US" sz="1800" b="0" i="0" u="none" strike="noStrike" kern="0" cap="none" spc="0" normalizeH="0" baseline="0" noProof="0" dirty="0">
              <a:ln>
                <a:noFill/>
              </a:ln>
              <a:solidFill>
                <a:sysClr val="windowText" lastClr="000000"/>
              </a:solidFill>
              <a:effectLst/>
              <a:uLnTx/>
              <a:uFillTx/>
              <a:latin typeface="新細明體" panose="02020500000000000000" pitchFamily="18" charset="-120"/>
              <a:ea typeface="新細明體" panose="02020500000000000000" pitchFamily="18" charset="-120"/>
            </a:endParaRPr>
          </a:p>
        </p:txBody>
      </p:sp>
      <p:cxnSp>
        <p:nvCxnSpPr>
          <p:cNvPr id="9" name="直線接點 8"/>
          <p:cNvCxnSpPr/>
          <p:nvPr/>
        </p:nvCxnSpPr>
        <p:spPr>
          <a:xfrm>
            <a:off x="0" y="3861048"/>
            <a:ext cx="91440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115616"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中央政府文化人力概況</a:t>
            </a:r>
            <a:endParaRPr lang="en-US" altLang="zh-TW" sz="2400" b="1" kern="0" dirty="0">
              <a:solidFill>
                <a:srgbClr val="0066CC"/>
              </a:solidFill>
              <a:latin typeface="標楷體" pitchFamily="65" charset="-120"/>
              <a:ea typeface="標楷體" pitchFamily="65" charset="-120"/>
            </a:endParaRPr>
          </a:p>
        </p:txBody>
      </p:sp>
      <p:graphicFrame>
        <p:nvGraphicFramePr>
          <p:cNvPr id="13" name="物件 18"/>
          <p:cNvGraphicFramePr>
            <a:graphicFrameLocks noChangeAspect="1"/>
          </p:cNvGraphicFramePr>
          <p:nvPr>
            <p:extLst>
              <p:ext uri="{D42A27DB-BD31-4B8C-83A1-F6EECF244321}">
                <p14:modId xmlns:p14="http://schemas.microsoft.com/office/powerpoint/2010/main" val="3779789676"/>
              </p:ext>
            </p:extLst>
          </p:nvPr>
        </p:nvGraphicFramePr>
        <p:xfrm>
          <a:off x="1116792" y="1107395"/>
          <a:ext cx="6120680" cy="2498067"/>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40700" y="1340767"/>
            <a:ext cx="951724" cy="2031325"/>
          </a:xfrm>
          <a:prstGeom prst="rect">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r>
              <a:rPr lang="zh-TW" altLang="en-US" kern="0" dirty="0">
                <a:solidFill>
                  <a:sysClr val="windowText" lastClr="000000"/>
                </a:solidFill>
                <a:latin typeface="新細明體" panose="02020500000000000000" pitchFamily="18" charset="-120"/>
                <a:ea typeface="新細明體" panose="02020500000000000000" pitchFamily="18" charset="-120"/>
              </a:rPr>
              <a:t>文化部及所屬機關（構）與行政法人人力概況</a:t>
            </a:r>
          </a:p>
        </p:txBody>
      </p:sp>
      <p:graphicFrame>
        <p:nvGraphicFramePr>
          <p:cNvPr id="15" name="物件 18"/>
          <p:cNvGraphicFramePr>
            <a:graphicFrameLocks noChangeAspect="1"/>
          </p:cNvGraphicFramePr>
          <p:nvPr>
            <p:extLst>
              <p:ext uri="{D42A27DB-BD31-4B8C-83A1-F6EECF244321}">
                <p14:modId xmlns:p14="http://schemas.microsoft.com/office/powerpoint/2010/main" val="3769928828"/>
              </p:ext>
            </p:extLst>
          </p:nvPr>
        </p:nvGraphicFramePr>
        <p:xfrm>
          <a:off x="1331640" y="3933056"/>
          <a:ext cx="6048672" cy="2496056"/>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7223073" y="1448488"/>
            <a:ext cx="1788337" cy="954107"/>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文化部及所屬機關在人力性別分布上，</a:t>
            </a:r>
            <a:r>
              <a:rPr lang="en-US" altLang="zh-TW" sz="1400" dirty="0" smtClean="0">
                <a:latin typeface="標楷體" panose="03000509000000000000" pitchFamily="65" charset="-120"/>
                <a:ea typeface="標楷體" panose="03000509000000000000" pitchFamily="65" charset="-120"/>
              </a:rPr>
              <a:t>2015</a:t>
            </a:r>
            <a:r>
              <a:rPr lang="zh-TW" altLang="en-US" sz="1400" dirty="0" smtClean="0">
                <a:latin typeface="標楷體" panose="03000509000000000000" pitchFamily="65" charset="-120"/>
                <a:ea typeface="標楷體" panose="03000509000000000000" pitchFamily="65" charset="-120"/>
              </a:rPr>
              <a:t>年</a:t>
            </a:r>
            <a:r>
              <a:rPr lang="zh-TW" altLang="en-US" sz="1400" dirty="0">
                <a:latin typeface="標楷體" panose="03000509000000000000" pitchFamily="65" charset="-120"/>
                <a:ea typeface="標楷體" panose="03000509000000000000" pitchFamily="65" charset="-120"/>
              </a:rPr>
              <a:t>女性</a:t>
            </a:r>
            <a:r>
              <a:rPr lang="zh-TW" altLang="en-US" sz="1400" dirty="0" smtClean="0">
                <a:latin typeface="標楷體" panose="03000509000000000000" pitchFamily="65" charset="-120"/>
                <a:ea typeface="標楷體" panose="03000509000000000000" pitchFamily="65" charset="-120"/>
              </a:rPr>
              <a:t>占</a:t>
            </a:r>
            <a:r>
              <a:rPr lang="en-US" altLang="zh-TW" sz="1400" dirty="0" smtClean="0">
                <a:latin typeface="標楷體" panose="03000509000000000000" pitchFamily="65" charset="-120"/>
                <a:ea typeface="標楷體" panose="03000509000000000000" pitchFamily="65" charset="-120"/>
              </a:rPr>
              <a:t>60.9%</a:t>
            </a:r>
            <a:r>
              <a:rPr lang="zh-TW" altLang="en-US" sz="1400" dirty="0" smtClean="0">
                <a:latin typeface="標楷體" panose="03000509000000000000" pitchFamily="65" charset="-120"/>
                <a:ea typeface="標楷體" panose="03000509000000000000" pitchFamily="65" charset="-120"/>
              </a:rPr>
              <a:t>、男性占</a:t>
            </a:r>
            <a:r>
              <a:rPr lang="en-US" altLang="zh-TW" sz="1400" dirty="0" smtClean="0">
                <a:latin typeface="標楷體" panose="03000509000000000000" pitchFamily="65" charset="-120"/>
                <a:ea typeface="標楷體" panose="03000509000000000000" pitchFamily="65" charset="-120"/>
              </a:rPr>
              <a:t>39.1%</a:t>
            </a:r>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p:txBody>
      </p:sp>
      <p:sp>
        <p:nvSpPr>
          <p:cNvPr id="12" name="矩形 11"/>
          <p:cNvSpPr/>
          <p:nvPr/>
        </p:nvSpPr>
        <p:spPr>
          <a:xfrm>
            <a:off x="7355662" y="4221087"/>
            <a:ext cx="1788337" cy="1384995"/>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中央政府文化相關機關人力性別結構上</a:t>
            </a:r>
            <a:r>
              <a:rPr lang="en-US" altLang="zh-TW" sz="1400" dirty="0" smtClean="0">
                <a:latin typeface="標楷體" panose="03000509000000000000" pitchFamily="65" charset="-120"/>
                <a:ea typeface="標楷體" panose="03000509000000000000" pitchFamily="65" charset="-120"/>
              </a:rPr>
              <a:t>2015</a:t>
            </a:r>
            <a:r>
              <a:rPr lang="zh-TW" altLang="en-US" sz="1400" dirty="0" smtClean="0">
                <a:latin typeface="標楷體" panose="03000509000000000000" pitchFamily="65" charset="-120"/>
                <a:ea typeface="標楷體" panose="03000509000000000000" pitchFamily="65" charset="-120"/>
              </a:rPr>
              <a:t>年女性為</a:t>
            </a:r>
            <a:r>
              <a:rPr lang="en-US" altLang="zh-TW" sz="1400" dirty="0" smtClean="0">
                <a:latin typeface="標楷體" panose="03000509000000000000" pitchFamily="65" charset="-120"/>
                <a:ea typeface="標楷體" panose="03000509000000000000" pitchFamily="65" charset="-120"/>
              </a:rPr>
              <a:t>55.6%</a:t>
            </a:r>
            <a:r>
              <a:rPr lang="zh-TW" altLang="en-US" sz="1400" dirty="0">
                <a:latin typeface="標楷體" panose="03000509000000000000" pitchFamily="65" charset="-120"/>
                <a:ea typeface="標楷體" panose="03000509000000000000" pitchFamily="65" charset="-120"/>
              </a:rPr>
              <a:t>、男性</a:t>
            </a:r>
            <a:r>
              <a:rPr lang="zh-TW" altLang="en-US" sz="1400" dirty="0" smtClean="0">
                <a:latin typeface="標楷體" panose="03000509000000000000" pitchFamily="65" charset="-120"/>
                <a:ea typeface="標楷體" panose="03000509000000000000" pitchFamily="65" charset="-120"/>
              </a:rPr>
              <a:t>占</a:t>
            </a:r>
            <a:r>
              <a:rPr lang="en-US" altLang="zh-TW" sz="1400" dirty="0" smtClean="0">
                <a:latin typeface="標楷體" panose="03000509000000000000" pitchFamily="65" charset="-120"/>
                <a:ea typeface="標楷體" panose="03000509000000000000" pitchFamily="65" charset="-120"/>
              </a:rPr>
              <a:t>44.4%</a:t>
            </a:r>
            <a:r>
              <a:rPr lang="zh-TW" altLang="en-US" sz="1400" dirty="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a:p>
            <a:pPr marL="174625" indent="-174625"/>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p:txBody>
      </p:sp>
      <p:sp>
        <p:nvSpPr>
          <p:cNvPr id="14" name="投影片編號版面配置區 2"/>
          <p:cNvSpPr>
            <a:spLocks noGrp="1"/>
          </p:cNvSpPr>
          <p:nvPr>
            <p:ph type="sldNum" sz="quarter" idx="12"/>
          </p:nvPr>
        </p:nvSpPr>
        <p:spPr>
          <a:xfrm>
            <a:off x="7017246" y="6496050"/>
            <a:ext cx="2133600" cy="365125"/>
          </a:xfrm>
        </p:spPr>
        <p:txBody>
          <a:bodyPr/>
          <a:lstStyle/>
          <a:p>
            <a:r>
              <a:rPr lang="en-US" altLang="zh-TW" dirty="0" smtClean="0"/>
              <a:t>3</a:t>
            </a:r>
            <a:endParaRPr lang="zh-TW" altLang="en-US" dirty="0"/>
          </a:p>
        </p:txBody>
      </p:sp>
    </p:spTree>
    <p:extLst>
      <p:ext uri="{BB962C8B-B14F-4D97-AF65-F5344CB8AC3E}">
        <p14:creationId xmlns:p14="http://schemas.microsoft.com/office/powerpoint/2010/main" val="166599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65"/>
          <p:cNvSpPr>
            <a:spLocks noChangeArrowheads="1"/>
          </p:cNvSpPr>
          <p:nvPr/>
        </p:nvSpPr>
        <p:spPr bwMode="gray">
          <a:xfrm>
            <a:off x="233094" y="4215616"/>
            <a:ext cx="824476" cy="1872208"/>
          </a:xfrm>
          <a:prstGeom prst="bevel">
            <a:avLst>
              <a:gd name="adj" fmla="val 3718"/>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defRPr/>
            </a:pPr>
            <a:r>
              <a:rPr lang="zh-TW" altLang="en-US" kern="0" dirty="0">
                <a:solidFill>
                  <a:sysClr val="windowText" lastClr="000000"/>
                </a:solidFill>
                <a:latin typeface="新細明體" panose="02020500000000000000" pitchFamily="18" charset="-120"/>
                <a:ea typeface="新細明體" panose="02020500000000000000" pitchFamily="18" charset="-120"/>
              </a:rPr>
              <a:t>文化事務財團法人人力概況</a:t>
            </a:r>
            <a:endParaRPr kumimoji="0" lang="zh-TW" altLang="en-US" sz="1800" b="0" i="0" u="none" strike="noStrike" kern="0" cap="none" spc="0" normalizeH="0" baseline="0" noProof="0" dirty="0">
              <a:ln>
                <a:noFill/>
              </a:ln>
              <a:solidFill>
                <a:sysClr val="windowText" lastClr="000000"/>
              </a:solidFill>
              <a:effectLst/>
              <a:uLnTx/>
              <a:uFillTx/>
              <a:latin typeface="新細明體" panose="02020500000000000000" pitchFamily="18" charset="-120"/>
              <a:ea typeface="新細明體" panose="02020500000000000000" pitchFamily="18" charset="-120"/>
            </a:endParaRPr>
          </a:p>
        </p:txBody>
      </p:sp>
      <p:sp>
        <p:nvSpPr>
          <p:cNvPr id="5" name="AutoShape 165"/>
          <p:cNvSpPr>
            <a:spLocks noChangeArrowheads="1"/>
          </p:cNvSpPr>
          <p:nvPr/>
        </p:nvSpPr>
        <p:spPr bwMode="gray">
          <a:xfrm>
            <a:off x="175048" y="1124743"/>
            <a:ext cx="940568" cy="2304257"/>
          </a:xfrm>
          <a:prstGeom prst="bevel">
            <a:avLst>
              <a:gd name="adj" fmla="val 3718"/>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lvl="0" algn="ctr">
              <a:defRPr/>
            </a:pPr>
            <a:r>
              <a:rPr lang="zh-TW" altLang="en-US" kern="0" dirty="0">
                <a:solidFill>
                  <a:sysClr val="windowText" lastClr="000000"/>
                </a:solidFill>
                <a:latin typeface="新細明體" panose="02020500000000000000" pitchFamily="18" charset="-120"/>
                <a:ea typeface="新細明體" panose="02020500000000000000" pitchFamily="18" charset="-120"/>
              </a:rPr>
              <a:t>地方政府</a:t>
            </a:r>
            <a:r>
              <a:rPr lang="zh-TW" altLang="en-US" kern="0" dirty="0" smtClean="0">
                <a:solidFill>
                  <a:sysClr val="windowText" lastClr="000000"/>
                </a:solidFill>
                <a:latin typeface="新細明體" panose="02020500000000000000" pitchFamily="18" charset="-120"/>
                <a:ea typeface="新細明體" panose="02020500000000000000" pitchFamily="18" charset="-120"/>
              </a:rPr>
              <a:t>文化局</a:t>
            </a:r>
            <a:r>
              <a:rPr lang="en-US" altLang="zh-TW" kern="0" dirty="0" smtClean="0">
                <a:solidFill>
                  <a:sysClr val="windowText" lastClr="000000"/>
                </a:solidFill>
                <a:latin typeface="新細明體" panose="02020500000000000000" pitchFamily="18" charset="-120"/>
                <a:ea typeface="新細明體" panose="02020500000000000000" pitchFamily="18" charset="-120"/>
              </a:rPr>
              <a:t>(</a:t>
            </a:r>
            <a:r>
              <a:rPr lang="zh-TW" altLang="en-US" kern="0" dirty="0" smtClean="0">
                <a:solidFill>
                  <a:sysClr val="windowText" lastClr="000000"/>
                </a:solidFill>
                <a:latin typeface="新細明體" panose="02020500000000000000" pitchFamily="18" charset="-120"/>
                <a:ea typeface="新細明體" panose="02020500000000000000" pitchFamily="18" charset="-120"/>
              </a:rPr>
              <a:t>處</a:t>
            </a:r>
            <a:r>
              <a:rPr lang="en-US" altLang="zh-TW" kern="0" dirty="0" smtClean="0">
                <a:solidFill>
                  <a:sysClr val="windowText" lastClr="000000"/>
                </a:solidFill>
                <a:latin typeface="新細明體" panose="02020500000000000000" pitchFamily="18" charset="-120"/>
                <a:ea typeface="新細明體" panose="02020500000000000000" pitchFamily="18" charset="-120"/>
              </a:rPr>
              <a:t>)</a:t>
            </a:r>
            <a:r>
              <a:rPr lang="zh-TW" altLang="en-US" kern="0" dirty="0" smtClean="0">
                <a:solidFill>
                  <a:sysClr val="windowText" lastClr="000000"/>
                </a:solidFill>
                <a:latin typeface="新細明體" panose="02020500000000000000" pitchFamily="18" charset="-120"/>
                <a:ea typeface="新細明體" panose="02020500000000000000" pitchFamily="18" charset="-120"/>
              </a:rPr>
              <a:t>人力</a:t>
            </a:r>
            <a:r>
              <a:rPr lang="zh-TW" altLang="en-US" kern="0" dirty="0">
                <a:solidFill>
                  <a:sysClr val="windowText" lastClr="000000"/>
                </a:solidFill>
                <a:latin typeface="新細明體" panose="02020500000000000000" pitchFamily="18" charset="-120"/>
                <a:ea typeface="新細明體" panose="02020500000000000000" pitchFamily="18" charset="-120"/>
              </a:rPr>
              <a:t>概況</a:t>
            </a:r>
            <a:endParaRPr kumimoji="0" lang="zh-TW" altLang="en-US" sz="1800" b="0" i="0" u="none" strike="noStrike" kern="0" cap="none" spc="0" normalizeH="0" baseline="0" noProof="0" dirty="0">
              <a:ln>
                <a:noFill/>
              </a:ln>
              <a:solidFill>
                <a:sysClr val="windowText" lastClr="000000"/>
              </a:solidFill>
              <a:effectLst/>
              <a:uLnTx/>
              <a:uFillTx/>
              <a:latin typeface="新細明體" panose="02020500000000000000" pitchFamily="18" charset="-120"/>
              <a:ea typeface="新細明體" panose="02020500000000000000" pitchFamily="18" charset="-120"/>
            </a:endParaRPr>
          </a:p>
        </p:txBody>
      </p:sp>
      <p:cxnSp>
        <p:nvCxnSpPr>
          <p:cNvPr id="12" name="直線接點 11"/>
          <p:cNvCxnSpPr/>
          <p:nvPr/>
        </p:nvCxnSpPr>
        <p:spPr>
          <a:xfrm>
            <a:off x="-32115" y="3844498"/>
            <a:ext cx="91440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1486156"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地方政府及文化</a:t>
            </a:r>
            <a:r>
              <a:rPr lang="zh-TW" altLang="en-US" sz="2400" b="1" kern="0" dirty="0">
                <a:solidFill>
                  <a:srgbClr val="0066CC"/>
                </a:solidFill>
                <a:latin typeface="標楷體" pitchFamily="65" charset="-120"/>
                <a:ea typeface="標楷體" pitchFamily="65" charset="-120"/>
              </a:rPr>
              <a:t>事務財團法人</a:t>
            </a:r>
            <a:r>
              <a:rPr lang="zh-TW" altLang="en-US" sz="2400" b="1" kern="0" dirty="0" smtClean="0">
                <a:solidFill>
                  <a:srgbClr val="0066CC"/>
                </a:solidFill>
                <a:latin typeface="標楷體" pitchFamily="65" charset="-120"/>
                <a:ea typeface="標楷體" pitchFamily="65" charset="-120"/>
              </a:rPr>
              <a:t>文化人力概況</a:t>
            </a:r>
            <a:endParaRPr lang="en-US" altLang="zh-TW" sz="2400" b="1" kern="0" dirty="0">
              <a:solidFill>
                <a:srgbClr val="0066CC"/>
              </a:solidFill>
              <a:latin typeface="標楷體" pitchFamily="65" charset="-120"/>
              <a:ea typeface="標楷體" pitchFamily="65" charset="-120"/>
            </a:endParaRPr>
          </a:p>
        </p:txBody>
      </p:sp>
      <p:graphicFrame>
        <p:nvGraphicFramePr>
          <p:cNvPr id="17" name="物件 18"/>
          <p:cNvGraphicFramePr>
            <a:graphicFrameLocks noChangeAspect="1"/>
          </p:cNvGraphicFramePr>
          <p:nvPr>
            <p:extLst>
              <p:ext uri="{D42A27DB-BD31-4B8C-83A1-F6EECF244321}">
                <p14:modId xmlns:p14="http://schemas.microsoft.com/office/powerpoint/2010/main" val="1426729255"/>
              </p:ext>
            </p:extLst>
          </p:nvPr>
        </p:nvGraphicFramePr>
        <p:xfrm>
          <a:off x="1403648" y="3964156"/>
          <a:ext cx="6120680" cy="2386072"/>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p:cNvSpPr txBox="1"/>
          <p:nvPr/>
        </p:nvSpPr>
        <p:spPr>
          <a:xfrm>
            <a:off x="1486156" y="6176337"/>
            <a:ext cx="5390100" cy="261610"/>
          </a:xfrm>
          <a:prstGeom prst="rect">
            <a:avLst/>
          </a:prstGeom>
          <a:noFill/>
        </p:spPr>
        <p:txBody>
          <a:bodyPr wrap="square" rtlCol="0">
            <a:spAutoFit/>
          </a:bodyPr>
          <a:lstStyle/>
          <a:p>
            <a:r>
              <a:rPr lang="zh-TW" altLang="en-US" sz="1100" dirty="0" smtClean="0"/>
              <a:t>註</a:t>
            </a:r>
            <a:r>
              <a:rPr lang="en-US" altLang="zh-TW" sz="1100" dirty="0" smtClean="0"/>
              <a:t>:2012</a:t>
            </a:r>
            <a:r>
              <a:rPr lang="zh-TW" altLang="en-US" sz="1100" dirty="0" smtClean="0"/>
              <a:t>年起，文化部成立，納入原新聞局所管轄的文化事務財團法人</a:t>
            </a:r>
            <a:endParaRPr lang="zh-TW" altLang="en-US" sz="1100" dirty="0"/>
          </a:p>
        </p:txBody>
      </p:sp>
      <p:sp>
        <p:nvSpPr>
          <p:cNvPr id="9" name="矩形 8"/>
          <p:cNvSpPr/>
          <p:nvPr/>
        </p:nvSpPr>
        <p:spPr>
          <a:xfrm>
            <a:off x="7236296" y="1287840"/>
            <a:ext cx="1788337" cy="2031325"/>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地方政府文化局處人力性別結構上，</a:t>
            </a:r>
            <a:r>
              <a:rPr lang="en-US" altLang="zh-TW" sz="1400" dirty="0" smtClean="0">
                <a:latin typeface="標楷體" panose="03000509000000000000" pitchFamily="65" charset="-120"/>
                <a:ea typeface="標楷體" panose="03000509000000000000" pitchFamily="65" charset="-120"/>
              </a:rPr>
              <a:t>2015</a:t>
            </a:r>
            <a:r>
              <a:rPr lang="zh-TW" altLang="en-US" sz="1400" dirty="0" smtClean="0">
                <a:latin typeface="標楷體" panose="03000509000000000000" pitchFamily="65" charset="-120"/>
                <a:ea typeface="標楷體" panose="03000509000000000000" pitchFamily="65" charset="-120"/>
              </a:rPr>
              <a:t>年女性占</a:t>
            </a:r>
            <a:r>
              <a:rPr lang="en-US" altLang="zh-TW" sz="1400" dirty="0" smtClean="0">
                <a:latin typeface="標楷體" panose="03000509000000000000" pitchFamily="65" charset="-120"/>
                <a:ea typeface="標楷體" panose="03000509000000000000" pitchFamily="65" charset="-120"/>
              </a:rPr>
              <a:t>68.5%</a:t>
            </a:r>
            <a:r>
              <a:rPr lang="zh-TW" altLang="en-US" sz="1400" dirty="0">
                <a:latin typeface="標楷體" panose="03000509000000000000" pitchFamily="65" charset="-120"/>
                <a:ea typeface="標楷體" panose="03000509000000000000" pitchFamily="65" charset="-120"/>
              </a:rPr>
              <a:t>、男性</a:t>
            </a:r>
            <a:r>
              <a:rPr lang="zh-TW" altLang="en-US" sz="1400" dirty="0" smtClean="0">
                <a:latin typeface="標楷體" panose="03000509000000000000" pitchFamily="65" charset="-120"/>
                <a:ea typeface="標楷體" panose="03000509000000000000" pitchFamily="65" charset="-120"/>
              </a:rPr>
              <a:t>占</a:t>
            </a:r>
            <a:r>
              <a:rPr lang="en-US" altLang="zh-TW" sz="1400" dirty="0" smtClean="0">
                <a:latin typeface="標楷體" panose="03000509000000000000" pitchFamily="65" charset="-120"/>
                <a:ea typeface="標楷體" panose="03000509000000000000" pitchFamily="65" charset="-120"/>
              </a:rPr>
              <a:t>31.5%</a:t>
            </a:r>
            <a:r>
              <a:rPr lang="zh-TW" altLang="en-US" sz="1400" dirty="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a:p>
            <a:pPr marL="174625" indent="-174625"/>
            <a:r>
              <a:rPr lang="zh-TW" altLang="en-US" sz="1400" dirty="0" smtClean="0">
                <a:latin typeface="標楷體" panose="03000509000000000000" pitchFamily="65" charset="-120"/>
                <a:ea typeface="標楷體" panose="03000509000000000000" pitchFamily="65" charset="-120"/>
              </a:rPr>
              <a:t>，女性結構較文化部及所屬、中央政府文化相關機關之占比高。</a:t>
            </a:r>
            <a:endParaRPr lang="en-US" altLang="zh-TW" sz="1400" dirty="0" smtClean="0">
              <a:latin typeface="標楷體" panose="03000509000000000000" pitchFamily="65" charset="-120"/>
              <a:ea typeface="標楷體" panose="03000509000000000000" pitchFamily="65" charset="-120"/>
            </a:endParaRPr>
          </a:p>
        </p:txBody>
      </p:sp>
      <p:sp>
        <p:nvSpPr>
          <p:cNvPr id="10" name="矩形 9"/>
          <p:cNvSpPr/>
          <p:nvPr/>
        </p:nvSpPr>
        <p:spPr>
          <a:xfrm>
            <a:off x="7301268" y="3975734"/>
            <a:ext cx="1788337" cy="2462213"/>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在文化事務財團法人之人力結構上，女性</a:t>
            </a:r>
            <a:r>
              <a:rPr lang="en-US" altLang="zh-TW" sz="1400" dirty="0" smtClean="0">
                <a:latin typeface="標楷體" panose="03000509000000000000" pitchFamily="65" charset="-120"/>
                <a:ea typeface="標楷體" panose="03000509000000000000" pitchFamily="65" charset="-120"/>
              </a:rPr>
              <a:t>2015</a:t>
            </a:r>
            <a:r>
              <a:rPr lang="zh-TW" altLang="en-US" sz="1400" dirty="0" smtClean="0">
                <a:latin typeface="標楷體" panose="03000509000000000000" pitchFamily="65" charset="-120"/>
                <a:ea typeface="標楷體" panose="03000509000000000000" pitchFamily="65" charset="-120"/>
              </a:rPr>
              <a:t>年為</a:t>
            </a:r>
            <a:r>
              <a:rPr lang="en-US" altLang="zh-TW" sz="1400" dirty="0" smtClean="0">
                <a:latin typeface="標楷體" panose="03000509000000000000" pitchFamily="65" charset="-120"/>
                <a:ea typeface="標楷體" panose="03000509000000000000" pitchFamily="65" charset="-120"/>
              </a:rPr>
              <a:t>57.2%</a:t>
            </a:r>
            <a:r>
              <a:rPr lang="zh-TW" altLang="en-US" sz="1400" dirty="0" smtClean="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男性為</a:t>
            </a:r>
            <a:r>
              <a:rPr lang="en-US" altLang="zh-TW" sz="1400" dirty="0" smtClean="0">
                <a:latin typeface="標楷體" panose="03000509000000000000" pitchFamily="65" charset="-120"/>
                <a:ea typeface="標楷體" panose="03000509000000000000" pitchFamily="65" charset="-120"/>
              </a:rPr>
              <a:t>42.8%</a:t>
            </a:r>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․2011</a:t>
            </a:r>
            <a:r>
              <a:rPr lang="zh-TW" altLang="en-US" sz="1400" dirty="0" smtClean="0">
                <a:latin typeface="標楷體" panose="03000509000000000000" pitchFamily="65" charset="-120"/>
                <a:ea typeface="標楷體" panose="03000509000000000000" pitchFamily="65" charset="-120"/>
              </a:rPr>
              <a:t>年文化事務財團法人僅包含文化藝術財團法人，未包含影視及流行音樂之財團法人，女性為</a:t>
            </a:r>
            <a:r>
              <a:rPr lang="en-US" altLang="zh-TW" sz="1400" dirty="0" smtClean="0">
                <a:latin typeface="標楷體" panose="03000509000000000000" pitchFamily="65" charset="-120"/>
                <a:ea typeface="標楷體" panose="03000509000000000000" pitchFamily="65" charset="-120"/>
              </a:rPr>
              <a:t>70.2%</a:t>
            </a:r>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p:txBody>
      </p:sp>
      <p:sp>
        <p:nvSpPr>
          <p:cNvPr id="11" name="投影片編號版面配置區 2"/>
          <p:cNvSpPr>
            <a:spLocks noGrp="1"/>
          </p:cNvSpPr>
          <p:nvPr>
            <p:ph type="sldNum" sz="quarter" idx="12"/>
          </p:nvPr>
        </p:nvSpPr>
        <p:spPr>
          <a:xfrm>
            <a:off x="7017246" y="6496050"/>
            <a:ext cx="2133600" cy="365125"/>
          </a:xfrm>
        </p:spPr>
        <p:txBody>
          <a:bodyPr/>
          <a:lstStyle/>
          <a:p>
            <a:r>
              <a:rPr lang="en-US" altLang="zh-TW" dirty="0" smtClean="0"/>
              <a:t>4</a:t>
            </a:r>
            <a:endParaRPr lang="zh-TW" altLang="en-US" dirty="0"/>
          </a:p>
        </p:txBody>
      </p:sp>
      <p:graphicFrame>
        <p:nvGraphicFramePr>
          <p:cNvPr id="13" name="物件 18"/>
          <p:cNvGraphicFramePr>
            <a:graphicFrameLocks noChangeAspect="1"/>
          </p:cNvGraphicFramePr>
          <p:nvPr>
            <p:extLst>
              <p:ext uri="{D42A27DB-BD31-4B8C-83A1-F6EECF244321}">
                <p14:modId xmlns:p14="http://schemas.microsoft.com/office/powerpoint/2010/main" val="1386255807"/>
              </p:ext>
            </p:extLst>
          </p:nvPr>
        </p:nvGraphicFramePr>
        <p:xfrm>
          <a:off x="1172380" y="1038151"/>
          <a:ext cx="6063916" cy="253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20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5"/>
          <p:cNvSpPr>
            <a:spLocks noChangeArrowheads="1"/>
          </p:cNvSpPr>
          <p:nvPr/>
        </p:nvSpPr>
        <p:spPr bwMode="gray">
          <a:xfrm>
            <a:off x="291140" y="1381676"/>
            <a:ext cx="824476" cy="1872208"/>
          </a:xfrm>
          <a:prstGeom prst="bevel">
            <a:avLst>
              <a:gd name="adj" fmla="val 3718"/>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文化志工</a:t>
            </a:r>
            <a:endParaRPr kumimoji="0" lang="en-US" altLang="zh-TW"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中央政府</a:t>
            </a:r>
            <a:endParaRPr kumimoji="0" lang="zh-TW" altLang="en-US" sz="1800" b="0" i="0" u="none" strike="noStrike" kern="0" cap="none" spc="0" normalizeH="0" baseline="0" noProof="0" dirty="0">
              <a:ln>
                <a:noFill/>
              </a:ln>
              <a:solidFill>
                <a:sysClr val="windowText" lastClr="000000"/>
              </a:solidFill>
              <a:effectLst/>
              <a:uLnTx/>
              <a:uFillTx/>
              <a:latin typeface="新細明體" panose="02020500000000000000" pitchFamily="18" charset="-120"/>
              <a:ea typeface="新細明體" panose="02020500000000000000" pitchFamily="18" charset="-120"/>
            </a:endParaRPr>
          </a:p>
        </p:txBody>
      </p:sp>
      <p:graphicFrame>
        <p:nvGraphicFramePr>
          <p:cNvPr id="3" name="物件 18"/>
          <p:cNvGraphicFramePr>
            <a:graphicFrameLocks noChangeAspect="1"/>
          </p:cNvGraphicFramePr>
          <p:nvPr>
            <p:extLst>
              <p:ext uri="{D42A27DB-BD31-4B8C-83A1-F6EECF244321}">
                <p14:modId xmlns:p14="http://schemas.microsoft.com/office/powerpoint/2010/main" val="2371324755"/>
              </p:ext>
            </p:extLst>
          </p:nvPr>
        </p:nvGraphicFramePr>
        <p:xfrm>
          <a:off x="1377838" y="1124744"/>
          <a:ext cx="6192688" cy="23860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1486156" y="303713"/>
            <a:ext cx="6107458" cy="460375"/>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TW" altLang="en-US" sz="2400" b="1" kern="0" dirty="0" smtClean="0">
                <a:solidFill>
                  <a:srgbClr val="0066CC"/>
                </a:solidFill>
                <a:latin typeface="標楷體" pitchFamily="65" charset="-120"/>
                <a:ea typeface="標楷體" pitchFamily="65" charset="-120"/>
              </a:rPr>
              <a:t>文化志工人力概況</a:t>
            </a:r>
            <a:endParaRPr lang="en-US" altLang="zh-TW" sz="2400" b="1" kern="0" dirty="0">
              <a:solidFill>
                <a:srgbClr val="0066CC"/>
              </a:solidFill>
              <a:latin typeface="標楷體" pitchFamily="65" charset="-120"/>
              <a:ea typeface="標楷體" pitchFamily="65" charset="-120"/>
            </a:endParaRPr>
          </a:p>
        </p:txBody>
      </p:sp>
      <p:sp>
        <p:nvSpPr>
          <p:cNvPr id="5" name="AutoShape 165"/>
          <p:cNvSpPr>
            <a:spLocks noChangeArrowheads="1"/>
          </p:cNvSpPr>
          <p:nvPr/>
        </p:nvSpPr>
        <p:spPr bwMode="gray">
          <a:xfrm>
            <a:off x="291140" y="4005064"/>
            <a:ext cx="824476" cy="1872208"/>
          </a:xfrm>
          <a:prstGeom prst="bevel">
            <a:avLst>
              <a:gd name="adj" fmla="val 3718"/>
            </a:avLst>
          </a:prstGeom>
          <a:solidFill>
            <a:srgbClr val="68CCB7">
              <a:alpha val="50195"/>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文化志工</a:t>
            </a:r>
            <a:endParaRPr kumimoji="0" lang="en-US" altLang="zh-TW"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smtClean="0">
                <a:ln>
                  <a:noFill/>
                </a:ln>
                <a:solidFill>
                  <a:sysClr val="windowText" lastClr="000000"/>
                </a:solidFill>
                <a:effectLst/>
                <a:uLnTx/>
                <a:uFillTx/>
                <a:latin typeface="新細明體" panose="02020500000000000000" pitchFamily="18" charset="-120"/>
                <a:ea typeface="新細明體" panose="02020500000000000000" pitchFamily="18" charset="-120"/>
              </a:rPr>
              <a:t>地方政府</a:t>
            </a:r>
            <a:endParaRPr kumimoji="0" lang="zh-TW" altLang="en-US" sz="1800" b="0" i="0" u="none" strike="noStrike" kern="0" cap="none" spc="0" normalizeH="0" baseline="0" noProof="0" dirty="0">
              <a:ln>
                <a:noFill/>
              </a:ln>
              <a:solidFill>
                <a:sysClr val="windowText" lastClr="000000"/>
              </a:solidFill>
              <a:effectLst/>
              <a:uLnTx/>
              <a:uFillTx/>
              <a:latin typeface="新細明體" panose="02020500000000000000" pitchFamily="18" charset="-120"/>
              <a:ea typeface="新細明體" panose="02020500000000000000" pitchFamily="18" charset="-120"/>
            </a:endParaRPr>
          </a:p>
        </p:txBody>
      </p:sp>
      <p:graphicFrame>
        <p:nvGraphicFramePr>
          <p:cNvPr id="6" name="物件 18"/>
          <p:cNvGraphicFramePr>
            <a:graphicFrameLocks noChangeAspect="1"/>
          </p:cNvGraphicFramePr>
          <p:nvPr>
            <p:extLst>
              <p:ext uri="{D42A27DB-BD31-4B8C-83A1-F6EECF244321}">
                <p14:modId xmlns:p14="http://schemas.microsoft.com/office/powerpoint/2010/main" val="81642253"/>
              </p:ext>
            </p:extLst>
          </p:nvPr>
        </p:nvGraphicFramePr>
        <p:xfrm>
          <a:off x="1263521" y="3645024"/>
          <a:ext cx="6188799" cy="2386072"/>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7452320" y="2433856"/>
            <a:ext cx="1437443" cy="3323987"/>
          </a:xfrm>
          <a:prstGeom prst="rect">
            <a:avLst/>
          </a:prstGeom>
        </p:spPr>
        <p:txBody>
          <a:bodyPr wrap="square" lIns="36000" rIns="36000">
            <a:spAutoFit/>
          </a:bodyPr>
          <a:lstStyle/>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在文化志工性別結構上，不管中央或地方之文化志工，</a:t>
            </a:r>
            <a:r>
              <a:rPr lang="en-US" altLang="zh-TW" sz="1400" dirty="0" smtClean="0">
                <a:latin typeface="標楷體" panose="03000509000000000000" pitchFamily="65" charset="-120"/>
                <a:ea typeface="標楷體" panose="03000509000000000000" pitchFamily="65" charset="-120"/>
              </a:rPr>
              <a:t>2015</a:t>
            </a:r>
            <a:r>
              <a:rPr lang="zh-TW" altLang="en-US" sz="1400" dirty="0" smtClean="0">
                <a:latin typeface="標楷體" panose="03000509000000000000" pitchFamily="65" charset="-120"/>
                <a:ea typeface="標楷體" panose="03000509000000000000" pitchFamily="65" charset="-120"/>
              </a:rPr>
              <a:t>年女性皆在</a:t>
            </a:r>
            <a:r>
              <a:rPr lang="en-US" altLang="zh-TW" sz="1400" dirty="0" smtClean="0">
                <a:latin typeface="標楷體" panose="03000509000000000000" pitchFamily="65" charset="-120"/>
                <a:ea typeface="標楷體" panose="03000509000000000000" pitchFamily="65" charset="-120"/>
              </a:rPr>
              <a:t>75%</a:t>
            </a:r>
            <a:r>
              <a:rPr lang="zh-TW" altLang="en-US" sz="1400" dirty="0" smtClean="0">
                <a:latin typeface="標楷體" panose="03000509000000000000" pitchFamily="65" charset="-120"/>
                <a:ea typeface="標楷體" panose="03000509000000000000" pitchFamily="65" charset="-120"/>
              </a:rPr>
              <a:t>以上。</a:t>
            </a:r>
            <a:endParaRPr lang="en-US" altLang="zh-TW" sz="1400" dirty="0" smtClean="0">
              <a:latin typeface="標楷體" panose="03000509000000000000" pitchFamily="65" charset="-120"/>
              <a:ea typeface="標楷體" panose="03000509000000000000" pitchFamily="65" charset="-120"/>
            </a:endParaRPr>
          </a:p>
          <a:p>
            <a:pPr marL="174625" indent="-174625"/>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歷年來女性占比皆在七成以上，顯示機關可針對女性志工作配合性服務，並思考讓男性成員加入之政策。</a:t>
            </a:r>
            <a:endParaRPr lang="en-US" altLang="zh-TW" sz="1400" dirty="0" smtClean="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endParaRPr lang="en-US" altLang="zh-TW" sz="1400" dirty="0" smtClean="0">
              <a:latin typeface="標楷體" panose="03000509000000000000" pitchFamily="65" charset="-120"/>
              <a:ea typeface="標楷體" panose="03000509000000000000" pitchFamily="65" charset="-120"/>
            </a:endParaRPr>
          </a:p>
        </p:txBody>
      </p:sp>
      <p:sp>
        <p:nvSpPr>
          <p:cNvPr id="8" name="投影片編號版面配置區 2"/>
          <p:cNvSpPr>
            <a:spLocks noGrp="1"/>
          </p:cNvSpPr>
          <p:nvPr>
            <p:ph type="sldNum" sz="quarter" idx="12"/>
          </p:nvPr>
        </p:nvSpPr>
        <p:spPr>
          <a:xfrm>
            <a:off x="7017246" y="6496050"/>
            <a:ext cx="2133600" cy="365125"/>
          </a:xfrm>
        </p:spPr>
        <p:txBody>
          <a:bodyPr/>
          <a:lstStyle/>
          <a:p>
            <a:r>
              <a:rPr lang="en-US" altLang="zh-TW" dirty="0" smtClean="0"/>
              <a:t>5</a:t>
            </a:r>
            <a:endParaRPr lang="zh-TW" altLang="en-US" dirty="0"/>
          </a:p>
        </p:txBody>
      </p:sp>
    </p:spTree>
    <p:extLst>
      <p:ext uri="{BB962C8B-B14F-4D97-AF65-F5344CB8AC3E}">
        <p14:creationId xmlns:p14="http://schemas.microsoft.com/office/powerpoint/2010/main" val="149983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50504" y="1409633"/>
            <a:ext cx="6977880" cy="2431435"/>
          </a:xfrm>
          <a:prstGeom prst="rect">
            <a:avLst/>
          </a:prstGeom>
          <a:noFill/>
        </p:spPr>
        <p:txBody>
          <a:bodyPr wrap="square" rtlCol="0">
            <a:spAutoFit/>
          </a:bodyPr>
          <a:lstStyle/>
          <a:p>
            <a:r>
              <a:rPr lang="zh-TW" altLang="en-US" sz="3200" b="1" dirty="0">
                <a:solidFill>
                  <a:schemeClr val="tx2"/>
                </a:solidFill>
                <a:ea typeface="標楷體" pitchFamily="65" charset="-120"/>
              </a:rPr>
              <a:t>小結</a:t>
            </a:r>
            <a:r>
              <a:rPr lang="en-US" altLang="zh-TW" sz="3200" b="1" dirty="0" smtClean="0">
                <a:solidFill>
                  <a:schemeClr val="tx2"/>
                </a:solidFill>
                <a:ea typeface="標楷體" pitchFamily="65" charset="-120"/>
              </a:rPr>
              <a:t>:</a:t>
            </a:r>
          </a:p>
          <a:p>
            <a:pPr marL="342900" indent="-342900">
              <a:buFont typeface="Wingdings" panose="05000000000000000000" pitchFamily="2" charset="2"/>
              <a:buChar char="u"/>
            </a:pPr>
            <a:r>
              <a:rPr lang="zh-TW" altLang="en-US" sz="2000" dirty="0">
                <a:solidFill>
                  <a:schemeClr val="tx2"/>
                </a:solidFill>
                <a:ea typeface="標楷體" pitchFamily="65" charset="-120"/>
              </a:rPr>
              <a:t>不論中央與地方文化機關、財團法人，及文化志工，女性所佔比例均高於男性</a:t>
            </a:r>
            <a:r>
              <a:rPr lang="zh-TW" altLang="en-US" sz="2000" dirty="0" smtClean="0">
                <a:solidFill>
                  <a:schemeClr val="tx2"/>
                </a:solidFill>
                <a:ea typeface="標楷體" pitchFamily="65" charset="-120"/>
              </a:rPr>
              <a:t>，機關</a:t>
            </a:r>
            <a:r>
              <a:rPr lang="zh-TW" altLang="en-US" sz="2000" dirty="0">
                <a:solidFill>
                  <a:schemeClr val="tx2"/>
                </a:solidFill>
                <a:ea typeface="標楷體" pitchFamily="65" charset="-120"/>
              </a:rPr>
              <a:t>內部相關政策及措施，諸如廁所比例、育嬰及哺乳室需求、孕婦車位或女性夜間安全</a:t>
            </a:r>
            <a:r>
              <a:rPr lang="zh-TW" altLang="en-US" sz="2000" dirty="0" smtClean="0">
                <a:solidFill>
                  <a:schemeClr val="tx2"/>
                </a:solidFill>
                <a:ea typeface="標楷體" pitchFamily="65" charset="-120"/>
              </a:rPr>
              <a:t>等可參考加強</a:t>
            </a:r>
            <a:r>
              <a:rPr lang="zh-TW" altLang="en-US" sz="2000" dirty="0">
                <a:solidFill>
                  <a:schemeClr val="tx2"/>
                </a:solidFill>
                <a:ea typeface="標楷體" pitchFamily="65" charset="-120"/>
              </a:rPr>
              <a:t>。</a:t>
            </a:r>
            <a:endParaRPr lang="en-US" altLang="zh-TW" sz="2000" dirty="0">
              <a:solidFill>
                <a:schemeClr val="tx2"/>
              </a:solidFill>
              <a:ea typeface="標楷體" pitchFamily="65" charset="-120"/>
            </a:endParaRPr>
          </a:p>
          <a:p>
            <a:pPr marL="342900" indent="-342900">
              <a:buFont typeface="Wingdings" panose="05000000000000000000" pitchFamily="2" charset="2"/>
              <a:buChar char="u"/>
            </a:pPr>
            <a:r>
              <a:rPr lang="zh-TW" altLang="en-US" sz="2000" dirty="0">
                <a:solidFill>
                  <a:schemeClr val="tx2"/>
                </a:solidFill>
                <a:ea typeface="標楷體" pitchFamily="65" charset="-120"/>
              </a:rPr>
              <a:t>如何招募及增加誘因使男性員工或志工加入，也是各機關可思考之處。</a:t>
            </a:r>
          </a:p>
        </p:txBody>
      </p:sp>
      <p:sp>
        <p:nvSpPr>
          <p:cNvPr id="5" name="投影片編號版面配置區 2"/>
          <p:cNvSpPr>
            <a:spLocks noGrp="1"/>
          </p:cNvSpPr>
          <p:nvPr>
            <p:ph type="sldNum" sz="quarter" idx="12"/>
          </p:nvPr>
        </p:nvSpPr>
        <p:spPr>
          <a:xfrm>
            <a:off x="7017246" y="6496050"/>
            <a:ext cx="2133600" cy="365125"/>
          </a:xfrm>
        </p:spPr>
        <p:txBody>
          <a:bodyPr/>
          <a:lstStyle/>
          <a:p>
            <a:r>
              <a:rPr lang="en-US" altLang="zh-TW" dirty="0" smtClean="0"/>
              <a:t>6</a:t>
            </a:r>
            <a:endParaRPr lang="zh-TW" altLang="en-US" dirty="0"/>
          </a:p>
        </p:txBody>
      </p:sp>
    </p:spTree>
    <p:extLst>
      <p:ext uri="{BB962C8B-B14F-4D97-AF65-F5344CB8AC3E}">
        <p14:creationId xmlns:p14="http://schemas.microsoft.com/office/powerpoint/2010/main" val="343951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628800"/>
            <a:ext cx="7344816" cy="3016210"/>
          </a:xfrm>
          <a:prstGeom prst="rect">
            <a:avLst/>
          </a:prstGeom>
        </p:spPr>
        <p:txBody>
          <a:bodyPr wrap="square">
            <a:spAutoFit/>
          </a:bodyPr>
          <a:lstStyle/>
          <a:p>
            <a:r>
              <a:rPr lang="zh-TW" altLang="en-US" sz="3200" dirty="0" smtClean="0">
                <a:solidFill>
                  <a:schemeClr val="tx2"/>
                </a:solidFill>
                <a:ea typeface="標楷體" pitchFamily="65" charset="-120"/>
              </a:rPr>
              <a:t>背景說明</a:t>
            </a:r>
            <a:r>
              <a:rPr lang="en-US" altLang="zh-TW" sz="3200" dirty="0" smtClean="0">
                <a:solidFill>
                  <a:schemeClr val="tx2"/>
                </a:solidFill>
                <a:ea typeface="標楷體" pitchFamily="65" charset="-120"/>
              </a:rPr>
              <a:t>:</a:t>
            </a:r>
          </a:p>
          <a:p>
            <a:pPr marL="342900" indent="-342900">
              <a:buFont typeface="Wingdings" panose="05000000000000000000" pitchFamily="2" charset="2"/>
              <a:buChar char="u"/>
            </a:pPr>
            <a:r>
              <a:rPr lang="zh-TW" altLang="zh-TW" sz="2000" dirty="0" smtClean="0">
                <a:solidFill>
                  <a:schemeClr val="tx2"/>
                </a:solidFill>
                <a:ea typeface="標楷體" pitchFamily="65" charset="-120"/>
              </a:rPr>
              <a:t>為</a:t>
            </a:r>
            <a:r>
              <a:rPr lang="zh-TW" altLang="zh-TW" sz="2000" dirty="0">
                <a:solidFill>
                  <a:schemeClr val="tx2"/>
                </a:solidFill>
                <a:ea typeface="標楷體" pitchFamily="65" charset="-120"/>
              </a:rPr>
              <a:t>瞭解我國民眾文化參與及消費概況，文化部每年於文化統計出版計畫中，針對大眾傳播類、視覺藝術類活動、表演藝術類活動、文化藝術機構與設施、文藝民俗節慶活動等活動進行訪問</a:t>
            </a:r>
            <a:r>
              <a:rPr lang="en-US" altLang="zh-TW" sz="2000" dirty="0">
                <a:solidFill>
                  <a:schemeClr val="tx2"/>
                </a:solidFill>
                <a:ea typeface="標楷體" pitchFamily="65" charset="-120"/>
              </a:rPr>
              <a:t>15</a:t>
            </a:r>
            <a:r>
              <a:rPr lang="zh-TW" altLang="zh-TW" sz="2000" dirty="0">
                <a:solidFill>
                  <a:schemeClr val="tx2"/>
                </a:solidFill>
                <a:ea typeface="標楷體" pitchFamily="65" charset="-120"/>
              </a:rPr>
              <a:t>歲以上民眾之文化參與及消費調查。</a:t>
            </a:r>
            <a:endParaRPr lang="en-US" altLang="zh-TW" sz="2000" dirty="0">
              <a:solidFill>
                <a:schemeClr val="tx2"/>
              </a:solidFill>
              <a:ea typeface="標楷體" pitchFamily="65" charset="-120"/>
            </a:endParaRPr>
          </a:p>
          <a:p>
            <a:pPr marL="342900" indent="-342900">
              <a:buFont typeface="Wingdings" panose="05000000000000000000" pitchFamily="2" charset="2"/>
              <a:buChar char="u"/>
            </a:pPr>
            <a:r>
              <a:rPr lang="zh-TW" altLang="zh-TW" sz="2000" dirty="0" smtClean="0">
                <a:solidFill>
                  <a:schemeClr val="tx2"/>
                </a:solidFill>
                <a:ea typeface="標楷體" pitchFamily="65" charset="-120"/>
              </a:rPr>
              <a:t>參考</a:t>
            </a:r>
            <a:r>
              <a:rPr lang="zh-TW" altLang="zh-TW" sz="2000" dirty="0">
                <a:solidFill>
                  <a:schemeClr val="tx2"/>
                </a:solidFill>
                <a:ea typeface="標楷體" pitchFamily="65" charset="-120"/>
              </a:rPr>
              <a:t>英國作法</a:t>
            </a:r>
            <a:r>
              <a:rPr lang="zh-TW" altLang="zh-TW" sz="2000" dirty="0" smtClean="0">
                <a:solidFill>
                  <a:schemeClr val="tx2"/>
                </a:solidFill>
                <a:ea typeface="標楷體" pitchFamily="65" charset="-120"/>
              </a:rPr>
              <a:t>，</a:t>
            </a:r>
            <a:r>
              <a:rPr lang="zh-TW" altLang="en-US" sz="2000" dirty="0" smtClean="0">
                <a:solidFill>
                  <a:schemeClr val="tx2"/>
                </a:solidFill>
                <a:ea typeface="標楷體" pitchFamily="65" charset="-120"/>
              </a:rPr>
              <a:t>擴大</a:t>
            </a:r>
            <a:r>
              <a:rPr lang="zh-TW" altLang="en-US" sz="2000" dirty="0">
                <a:solidFill>
                  <a:schemeClr val="tx2"/>
                </a:solidFill>
                <a:ea typeface="標楷體" pitchFamily="65" charset="-120"/>
              </a:rPr>
              <a:t>調查樣本，由</a:t>
            </a:r>
            <a:r>
              <a:rPr lang="en-US" altLang="zh-TW" sz="2000" dirty="0">
                <a:solidFill>
                  <a:schemeClr val="tx2"/>
                </a:solidFill>
                <a:ea typeface="標楷體" pitchFamily="65" charset="-120"/>
              </a:rPr>
              <a:t>2012</a:t>
            </a:r>
            <a:r>
              <a:rPr lang="zh-TW" altLang="en-US" sz="2000" dirty="0">
                <a:solidFill>
                  <a:schemeClr val="tx2"/>
                </a:solidFill>
                <a:ea typeface="標楷體" pitchFamily="65" charset="-120"/>
              </a:rPr>
              <a:t>年之</a:t>
            </a:r>
            <a:r>
              <a:rPr lang="en-US" altLang="zh-TW" sz="2000" dirty="0">
                <a:solidFill>
                  <a:schemeClr val="tx2"/>
                </a:solidFill>
                <a:ea typeface="標楷體" pitchFamily="65" charset="-120"/>
              </a:rPr>
              <a:t>2,000</a:t>
            </a:r>
            <a:r>
              <a:rPr lang="zh-TW" altLang="en-US" sz="2000" dirty="0">
                <a:solidFill>
                  <a:schemeClr val="tx2"/>
                </a:solidFill>
                <a:ea typeface="標楷體" pitchFamily="65" charset="-120"/>
              </a:rPr>
              <a:t>份樣本，增加至</a:t>
            </a:r>
            <a:r>
              <a:rPr lang="en-US" altLang="zh-TW" sz="2000" dirty="0">
                <a:solidFill>
                  <a:schemeClr val="tx2"/>
                </a:solidFill>
                <a:ea typeface="標楷體" pitchFamily="65" charset="-120"/>
              </a:rPr>
              <a:t>2013</a:t>
            </a:r>
            <a:r>
              <a:rPr lang="zh-TW" altLang="en-US" sz="2000" dirty="0">
                <a:solidFill>
                  <a:schemeClr val="tx2"/>
                </a:solidFill>
                <a:ea typeface="標楷體" pitchFamily="65" charset="-120"/>
              </a:rPr>
              <a:t>年之</a:t>
            </a:r>
            <a:r>
              <a:rPr lang="en-US" altLang="zh-TW" sz="2000" dirty="0">
                <a:solidFill>
                  <a:schemeClr val="tx2"/>
                </a:solidFill>
                <a:ea typeface="標楷體" pitchFamily="65" charset="-120"/>
              </a:rPr>
              <a:t>4,000</a:t>
            </a:r>
            <a:r>
              <a:rPr lang="zh-TW" altLang="en-US" sz="2000" dirty="0">
                <a:solidFill>
                  <a:schemeClr val="tx2"/>
                </a:solidFill>
                <a:ea typeface="標楷體" pitchFamily="65" charset="-120"/>
              </a:rPr>
              <a:t>份外</a:t>
            </a:r>
            <a:r>
              <a:rPr lang="zh-TW" altLang="en-US" sz="2000" dirty="0" smtClean="0">
                <a:solidFill>
                  <a:schemeClr val="tx2"/>
                </a:solidFill>
                <a:ea typeface="標楷體" pitchFamily="65" charset="-120"/>
              </a:rPr>
              <a:t>，自</a:t>
            </a:r>
            <a:r>
              <a:rPr lang="en-US" altLang="zh-TW" sz="2000" dirty="0" smtClean="0">
                <a:solidFill>
                  <a:schemeClr val="tx2"/>
                </a:solidFill>
                <a:ea typeface="標楷體" pitchFamily="65" charset="-120"/>
              </a:rPr>
              <a:t>2014</a:t>
            </a:r>
            <a:r>
              <a:rPr lang="zh-TW" altLang="en-US" sz="2000" dirty="0" smtClean="0">
                <a:solidFill>
                  <a:schemeClr val="tx2"/>
                </a:solidFill>
                <a:ea typeface="標楷體" pitchFamily="65" charset="-120"/>
              </a:rPr>
              <a:t>調查後更</a:t>
            </a:r>
            <a:r>
              <a:rPr lang="zh-TW" altLang="en-US" sz="2000" dirty="0">
                <a:solidFill>
                  <a:schemeClr val="tx2"/>
                </a:solidFill>
                <a:ea typeface="標楷體" pitchFamily="65" charset="-120"/>
              </a:rPr>
              <a:t>擴大增加至</a:t>
            </a:r>
            <a:r>
              <a:rPr lang="en-US" altLang="zh-TW" sz="2000" dirty="0">
                <a:solidFill>
                  <a:schemeClr val="tx2"/>
                </a:solidFill>
                <a:ea typeface="標楷體" pitchFamily="65" charset="-120"/>
              </a:rPr>
              <a:t>10,000</a:t>
            </a:r>
            <a:r>
              <a:rPr lang="zh-TW" altLang="en-US" sz="2000" dirty="0">
                <a:solidFill>
                  <a:schemeClr val="tx2"/>
                </a:solidFill>
                <a:ea typeface="標楷體" pitchFamily="65" charset="-120"/>
              </a:rPr>
              <a:t>份</a:t>
            </a:r>
            <a:r>
              <a:rPr lang="zh-TW" altLang="zh-TW" sz="2000" dirty="0">
                <a:solidFill>
                  <a:schemeClr val="tx2"/>
                </a:solidFill>
                <a:ea typeface="標楷體" pitchFamily="65" charset="-120"/>
              </a:rPr>
              <a:t>。</a:t>
            </a:r>
            <a:endParaRPr lang="en-US" altLang="zh-TW" sz="2000" dirty="0">
              <a:solidFill>
                <a:schemeClr val="tx2"/>
              </a:solidFill>
              <a:ea typeface="標楷體"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5" name="矩形 4"/>
          <p:cNvSpPr/>
          <p:nvPr/>
        </p:nvSpPr>
        <p:spPr>
          <a:xfrm>
            <a:off x="1828081" y="332656"/>
            <a:ext cx="5184576" cy="523220"/>
          </a:xfrm>
          <a:prstGeom prst="rect">
            <a:avLst/>
          </a:prstGeom>
        </p:spPr>
        <p:txBody>
          <a:bodyPr wrap="square">
            <a:spAutoFit/>
          </a:bodyPr>
          <a:lstStyle/>
          <a:p>
            <a:pPr algn="ctr"/>
            <a:r>
              <a:rPr lang="zh-TW" altLang="en-US" sz="2800" b="1" dirty="0" smtClean="0">
                <a:solidFill>
                  <a:schemeClr val="tx2"/>
                </a:solidFill>
                <a:ea typeface="標楷體" pitchFamily="65" charset="-120"/>
              </a:rPr>
              <a:t>三</a:t>
            </a:r>
            <a:r>
              <a:rPr lang="zh-TW" altLang="en-US" sz="2800" b="1" dirty="0" smtClean="0">
                <a:solidFill>
                  <a:schemeClr val="tx2"/>
                </a:solidFill>
                <a:latin typeface="新細明體" panose="02020500000000000000" pitchFamily="18" charset="-120"/>
                <a:ea typeface="新細明體" panose="02020500000000000000" pitchFamily="18" charset="-120"/>
              </a:rPr>
              <a:t>、</a:t>
            </a:r>
            <a:r>
              <a:rPr lang="en-US" altLang="zh-TW" sz="2800" b="1" dirty="0" smtClean="0">
                <a:solidFill>
                  <a:schemeClr val="tx2"/>
                </a:solidFill>
                <a:ea typeface="標楷體" pitchFamily="65" charset="-120"/>
              </a:rPr>
              <a:t>2015/2016</a:t>
            </a:r>
            <a:r>
              <a:rPr lang="zh-TW" altLang="en-US" sz="2800" b="1" dirty="0" smtClean="0">
                <a:solidFill>
                  <a:schemeClr val="tx2"/>
                </a:solidFill>
                <a:ea typeface="標楷體" pitchFamily="65" charset="-120"/>
              </a:rPr>
              <a:t>文化</a:t>
            </a:r>
            <a:r>
              <a:rPr lang="zh-TW" altLang="en-US" sz="2800" b="1" dirty="0">
                <a:solidFill>
                  <a:schemeClr val="tx2"/>
                </a:solidFill>
                <a:ea typeface="標楷體" pitchFamily="65" charset="-120"/>
              </a:rPr>
              <a:t>消費</a:t>
            </a:r>
            <a:r>
              <a:rPr lang="zh-TW" altLang="en-US" sz="2800" b="1" dirty="0" smtClean="0">
                <a:solidFill>
                  <a:schemeClr val="tx2"/>
                </a:solidFill>
                <a:ea typeface="標楷體" pitchFamily="65" charset="-120"/>
              </a:rPr>
              <a:t>調查</a:t>
            </a:r>
            <a:endParaRPr lang="zh-TW" altLang="en-US" sz="2800" b="1" dirty="0">
              <a:solidFill>
                <a:schemeClr val="tx2"/>
              </a:solidFill>
              <a:ea typeface="標楷體" pitchFamily="65" charset="-120"/>
            </a:endParaRPr>
          </a:p>
        </p:txBody>
      </p:sp>
      <p:sp>
        <p:nvSpPr>
          <p:cNvPr id="9" name="投影片編號版面配置區 2"/>
          <p:cNvSpPr>
            <a:spLocks noGrp="1"/>
          </p:cNvSpPr>
          <p:nvPr>
            <p:ph type="sldNum" sz="quarter" idx="12"/>
          </p:nvPr>
        </p:nvSpPr>
        <p:spPr>
          <a:xfrm>
            <a:off x="7017246" y="6496050"/>
            <a:ext cx="2133600" cy="365125"/>
          </a:xfrm>
        </p:spPr>
        <p:txBody>
          <a:bodyPr/>
          <a:lstStyle/>
          <a:p>
            <a:r>
              <a:rPr lang="en-US" altLang="zh-TW" dirty="0" smtClean="0"/>
              <a:t>7</a:t>
            </a:r>
            <a:endParaRPr lang="zh-TW" altLang="en-US" dirty="0"/>
          </a:p>
        </p:txBody>
      </p:sp>
    </p:spTree>
    <p:extLst>
      <p:ext uri="{BB962C8B-B14F-4D97-AF65-F5344CB8AC3E}">
        <p14:creationId xmlns:p14="http://schemas.microsoft.com/office/powerpoint/2010/main" val="282174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10189</TotalTime>
  <Words>2685</Words>
  <Application>Microsoft Office PowerPoint</Application>
  <PresentationFormat>如螢幕大小 (4:3)</PresentationFormat>
  <Paragraphs>343</Paragraphs>
  <Slides>23</Slides>
  <Notes>3</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23</vt:i4>
      </vt:variant>
    </vt:vector>
  </HeadingPairs>
  <TitlesOfParts>
    <vt:vector size="35" baseType="lpstr">
      <vt:lpstr>MS Gothic</vt:lpstr>
      <vt:lpstr>MingLiU</vt:lpstr>
      <vt:lpstr>MingLiU</vt:lpstr>
      <vt:lpstr>微軟正黑體</vt:lpstr>
      <vt:lpstr>新細明體</vt:lpstr>
      <vt:lpstr>標楷體</vt:lpstr>
      <vt:lpstr>Arial</vt:lpstr>
      <vt:lpstr>Calibri</vt:lpstr>
      <vt:lpstr>Times New Roman</vt:lpstr>
      <vt:lpstr>Wingdings</vt:lpstr>
      <vt:lpstr>Office 佈景主題</vt:lpstr>
      <vt:lpstr>自訂設計</vt:lpstr>
      <vt:lpstr>PowerPoint 簡報</vt:lpstr>
      <vt:lpstr>PowerPoint 簡報</vt:lpstr>
      <vt:lpstr>一、緣由說明</vt:lpstr>
      <vt:lpstr>二、文化統計數字觀察-人力概況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USRE</dc:creator>
  <cp:lastModifiedBy>范益綜</cp:lastModifiedBy>
  <cp:revision>971</cp:revision>
  <cp:lastPrinted>2016-07-14T08:21:38Z</cp:lastPrinted>
  <dcterms:created xsi:type="dcterms:W3CDTF">2013-01-04T08:59:16Z</dcterms:created>
  <dcterms:modified xsi:type="dcterms:W3CDTF">2019-05-27T03:44:04Z</dcterms:modified>
</cp:coreProperties>
</file>