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01" r:id="rId2"/>
    <p:sldId id="415" r:id="rId3"/>
    <p:sldId id="434" r:id="rId4"/>
    <p:sldId id="418" r:id="rId5"/>
    <p:sldId id="419" r:id="rId6"/>
    <p:sldId id="420" r:id="rId7"/>
    <p:sldId id="421" r:id="rId8"/>
    <p:sldId id="422" r:id="rId9"/>
    <p:sldId id="439" r:id="rId10"/>
    <p:sldId id="444" r:id="rId11"/>
    <p:sldId id="440" r:id="rId12"/>
    <p:sldId id="445" r:id="rId13"/>
    <p:sldId id="447" r:id="rId14"/>
    <p:sldId id="423" r:id="rId15"/>
    <p:sldId id="449" r:id="rId16"/>
    <p:sldId id="448" r:id="rId17"/>
    <p:sldId id="450" r:id="rId18"/>
    <p:sldId id="451" r:id="rId19"/>
    <p:sldId id="457" r:id="rId20"/>
    <p:sldId id="465" r:id="rId21"/>
    <p:sldId id="466" r:id="rId22"/>
    <p:sldId id="467" r:id="rId23"/>
    <p:sldId id="470" r:id="rId24"/>
    <p:sldId id="446" r:id="rId25"/>
    <p:sldId id="469" r:id="rId26"/>
    <p:sldId id="471" r:id="rId27"/>
    <p:sldId id="428" r:id="rId28"/>
    <p:sldId id="429" r:id="rId29"/>
    <p:sldId id="430" r:id="rId30"/>
    <p:sldId id="431" r:id="rId31"/>
    <p:sldId id="472" r:id="rId32"/>
    <p:sldId id="474" r:id="rId33"/>
    <p:sldId id="475" r:id="rId3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01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164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1207">
          <p15:clr>
            <a:srgbClr val="A4A3A4"/>
          </p15:clr>
        </p15:guide>
        <p15:guide id="6" pos="476">
          <p15:clr>
            <a:srgbClr val="A4A3A4"/>
          </p15:clr>
        </p15:guide>
        <p15:guide id="7" pos="551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EEB"/>
    <a:srgbClr val="7FD7FC"/>
    <a:srgbClr val="FFFF66"/>
    <a:srgbClr val="FFC993"/>
    <a:srgbClr val="FFD7AF"/>
    <a:srgbClr val="748ED6"/>
    <a:srgbClr val="1944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8" autoAdjust="0"/>
    <p:restoredTop sz="98098" autoAdjust="0"/>
  </p:normalViewPr>
  <p:slideViewPr>
    <p:cSldViewPr snapToGrid="0" snapToObjects="1">
      <p:cViewPr>
        <p:scale>
          <a:sx n="70" d="100"/>
          <a:sy n="70" d="100"/>
        </p:scale>
        <p:origin x="-1320" y="68"/>
      </p:cViewPr>
      <p:guideLst>
        <p:guide orient="horz" pos="2001"/>
        <p:guide orient="horz" pos="935"/>
        <p:guide orient="horz" pos="164"/>
        <p:guide orient="horz" pos="3884"/>
        <p:guide orient="horz" pos="1207"/>
        <p:guide pos="476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4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1E2CE32-F4EA-4625-98E1-4C1AAC9D14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3104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65A4F74-CC30-4889-96D1-0C252EAA2E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61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jackson-pollack-001-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3" r="22006" b="17201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73163" y="4187825"/>
            <a:ext cx="6716712" cy="842963"/>
          </a:xfrm>
          <a:solidFill>
            <a:srgbClr val="FFFFFF">
              <a:alpha val="78000"/>
            </a:srgb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GB" altLang="en-US" noProof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73163" y="1611313"/>
            <a:ext cx="6716712" cy="1951037"/>
          </a:xfrm>
          <a:solidFill>
            <a:srgbClr val="FFFFFF">
              <a:alpha val="78000"/>
            </a:srgbClr>
          </a:solidFill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GB" alt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605588"/>
            <a:ext cx="2133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605588"/>
            <a:ext cx="2133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2B48208-06A7-4A23-BBF7-0C786A5F29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51254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5754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2138" y="260350"/>
            <a:ext cx="1738312" cy="6084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5062538" cy="6084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51544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6953250" cy="12239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41488"/>
            <a:ext cx="6953250" cy="4603750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4653910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6953250" cy="12239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41488"/>
            <a:ext cx="3400425" cy="4603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0025" y="1741488"/>
            <a:ext cx="3400425" cy="4603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632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6355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7976093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1488"/>
            <a:ext cx="3400425" cy="4603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0025" y="1741488"/>
            <a:ext cx="3400425" cy="46037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07398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65982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38200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6039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00742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1192415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jackson-pollack-001-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00"/>
          <a:stretch>
            <a:fillRect/>
          </a:stretch>
        </p:blipFill>
        <p:spPr bwMode="auto">
          <a:xfrm>
            <a:off x="0" y="0"/>
            <a:ext cx="9144000" cy="695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69532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GB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41488"/>
            <a:ext cx="695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習俗文化與性別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郭怡伶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9223156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今流於形式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「賣女兒」印象，多訂婚當日退給對方。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成家基金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3652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嫁妝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457200" y="1741488"/>
            <a:ext cx="4151014" cy="4603750"/>
          </a:xfrm>
        </p:spPr>
        <p:txBody>
          <a:bodyPr/>
          <a:lstStyle/>
          <a:p>
            <a:r>
              <a:rPr lang="zh-TW" altLang="en-US" sz="2400" dirty="0"/>
              <a:t>嫁妝可說反映了女子的價值與地位，女方添置豐富的嫁妝之後，會由家中繞街載運至男方家，俗稱「迎嫁妝</a:t>
            </a:r>
            <a:r>
              <a:rPr lang="zh-TW" altLang="en-US" sz="2400" dirty="0" smtClean="0"/>
              <a:t>」</a:t>
            </a:r>
            <a:endParaRPr lang="en-US" altLang="zh-TW" sz="2400" dirty="0" smtClean="0"/>
          </a:p>
          <a:p>
            <a:r>
              <a:rPr lang="zh-TW" altLang="en-US" sz="2400" dirty="0"/>
              <a:t>嫁妝豐厚的女子，比起嫁妝寒愴者，婚後際遇也有所不同。為了使女兒往後的生活有所憑藉，同時宣示女方的地位，嫁妝所需甚多，因此臺灣社會才會有將女兒視為「賠錢貨」的說法。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944" y="2299581"/>
            <a:ext cx="4105797" cy="297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608214" y="5793038"/>
            <a:ext cx="416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和聘金一起併入成家基金</a:t>
            </a:r>
            <a:r>
              <a:rPr lang="en-US" altLang="zh-TW" sz="2400" dirty="0" smtClean="0">
                <a:solidFill>
                  <a:srgbClr val="FF0000"/>
                </a:solidFill>
              </a:rPr>
              <a:t>~~~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72996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傳統婚俗</a:t>
            </a:r>
            <a:r>
              <a:rPr lang="en-US" altLang="zh-TW" dirty="0" smtClean="0"/>
              <a:t>:</a:t>
            </a:r>
            <a:r>
              <a:rPr lang="zh-TW" altLang="en-US" dirty="0" smtClean="0"/>
              <a:t>迎娶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拜別父母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傳統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嫁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入夫家</a:t>
            </a:r>
            <a:endParaRPr lang="en-US" altLang="zh-TW" dirty="0" smtClean="0"/>
          </a:p>
          <a:p>
            <a:r>
              <a:rPr lang="zh-TW" altLang="en-US" dirty="0" smtClean="0"/>
              <a:t>與原生家庭切斷聯繫</a:t>
            </a:r>
            <a:endParaRPr lang="en-US" altLang="zh-TW" dirty="0" smtClean="0"/>
          </a:p>
          <a:p>
            <a:r>
              <a:rPr lang="zh-TW" altLang="en-US" dirty="0" smtClean="0"/>
              <a:t>「男方」無須拜別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010025" y="1741488"/>
            <a:ext cx="4129040" cy="460375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感恩父母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翻轉</a:t>
            </a:r>
            <a:r>
              <a:rPr lang="zh-TW" altLang="en-US" dirty="0" smtClean="0">
                <a:solidFill>
                  <a:srgbClr val="FF0000"/>
                </a:solidFill>
              </a:rPr>
              <a:t>觀念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r>
              <a:rPr lang="zh-TW" altLang="en-US" dirty="0" smtClean="0">
                <a:solidFill>
                  <a:srgbClr val="FF0000"/>
                </a:solidFill>
              </a:rPr>
              <a:t>雙方家庭都增加一個子女。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58134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瞿欣</a:t>
            </a:r>
            <a:r>
              <a:rPr lang="zh-TW" altLang="en-US" dirty="0" smtClean="0"/>
              <a:t>怡作家</a:t>
            </a:r>
            <a:endParaRPr lang="en-US" altLang="zh-TW" dirty="0" smtClean="0"/>
          </a:p>
          <a:p>
            <a:r>
              <a:rPr lang="zh-TW" altLang="en-US" dirty="0"/>
              <a:t>同志</a:t>
            </a:r>
            <a:r>
              <a:rPr lang="zh-TW" altLang="en-US" dirty="0" smtClean="0"/>
              <a:t>婚禮</a:t>
            </a:r>
            <a:endParaRPr lang="en-US" altLang="zh-TW" dirty="0" smtClean="0"/>
          </a:p>
          <a:p>
            <a:r>
              <a:rPr lang="zh-TW" altLang="en-US" dirty="0" smtClean="0"/>
              <a:t>打了金鏈子感謝父母</a:t>
            </a:r>
            <a:endParaRPr lang="en-US" altLang="zh-TW" dirty="0" smtClean="0"/>
          </a:p>
          <a:p>
            <a:r>
              <a:rPr lang="zh-TW" altLang="en-US" dirty="0"/>
              <a:t>雙方</a:t>
            </a:r>
            <a:r>
              <a:rPr lang="zh-TW" altLang="en-US" dirty="0" smtClean="0"/>
              <a:t>家庭都增加一個女兒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025" y="1849993"/>
            <a:ext cx="4406036" cy="293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096699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傳統婚俗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迎娶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400" dirty="0" smtClean="0"/>
              <a:t>丟紙扇</a:t>
            </a:r>
            <a:endParaRPr lang="en-US" altLang="zh-TW" sz="2400" dirty="0" smtClean="0"/>
          </a:p>
          <a:p>
            <a:r>
              <a:rPr lang="zh-TW" altLang="en-US" sz="2400" dirty="0"/>
              <a:t>丟掉過去的脾氣習性，不將壞性子帶到婆家</a:t>
            </a:r>
            <a:r>
              <a:rPr lang="zh-TW" altLang="en-US" sz="2400" dirty="0" smtClean="0"/>
              <a:t>去</a:t>
            </a:r>
            <a:endParaRPr lang="en-US" altLang="zh-TW" sz="2400" dirty="0" smtClean="0"/>
          </a:p>
          <a:p>
            <a:r>
              <a:rPr lang="zh-TW" altLang="en-US" sz="2400" dirty="0" smtClean="0"/>
              <a:t>「</a:t>
            </a:r>
            <a:r>
              <a:rPr lang="zh-TW" altLang="en-US" sz="2400" dirty="0"/>
              <a:t>送扇不相見」，表示不再留戀</a:t>
            </a:r>
            <a:r>
              <a:rPr lang="zh-TW" altLang="en-US" sz="2400" dirty="0" smtClean="0"/>
              <a:t>娘家</a:t>
            </a:r>
            <a:endParaRPr lang="en-US" altLang="zh-TW" sz="2400" dirty="0" smtClean="0"/>
          </a:p>
          <a:p>
            <a:r>
              <a:rPr lang="zh-TW" altLang="en-US" sz="2400" dirty="0" smtClean="0"/>
              <a:t>由</a:t>
            </a:r>
            <a:r>
              <a:rPr lang="zh-TW" altLang="en-US" sz="2400" dirty="0"/>
              <a:t>弟弟撿起，稱為「放姓」，意即去舊「姓」存新「姓」，也就是婚後將冠夫</a:t>
            </a:r>
            <a:r>
              <a:rPr lang="zh-TW" altLang="en-US" sz="2400" dirty="0" smtClean="0"/>
              <a:t>姓</a:t>
            </a:r>
            <a:endParaRPr lang="en-US" altLang="zh-TW" sz="2400" dirty="0" smtClean="0"/>
          </a:p>
          <a:p>
            <a:endParaRPr lang="en-US" altLang="zh-TW" sz="2400" dirty="0"/>
          </a:p>
          <a:p>
            <a:endParaRPr lang="zh-TW" altLang="en-US" sz="2400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1605686"/>
            <a:ext cx="48577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4146486"/>
            <a:ext cx="4857750" cy="273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076327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婚後</a:t>
            </a:r>
            <a:r>
              <a:rPr lang="en-US" altLang="zh-TW" dirty="0" smtClean="0"/>
              <a:t>【</a:t>
            </a:r>
            <a:r>
              <a:rPr lang="zh-TW" altLang="en-US" dirty="0" smtClean="0"/>
              <a:t>我</a:t>
            </a:r>
            <a:r>
              <a:rPr lang="en-US" altLang="zh-TW" dirty="0" smtClean="0"/>
              <a:t>】</a:t>
            </a:r>
            <a:r>
              <a:rPr lang="zh-TW" altLang="en-US" dirty="0" smtClean="0"/>
              <a:t>的消失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某太太、某先生，婚後個人主體性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結婚後所有的稱謂要跟著小孩</a:t>
            </a:r>
            <a:r>
              <a:rPr lang="zh-TW" altLang="en-US" dirty="0" smtClean="0"/>
              <a:t>叫</a:t>
            </a:r>
            <a:endParaRPr lang="en-US" altLang="zh-TW" dirty="0" smtClean="0"/>
          </a:p>
          <a:p>
            <a:r>
              <a:rPr lang="zh-TW" altLang="en-US" dirty="0"/>
              <a:t>新娘</a:t>
            </a:r>
            <a:r>
              <a:rPr lang="zh-TW" altLang="en-US" dirty="0" smtClean="0"/>
              <a:t>的哥哥</a:t>
            </a:r>
            <a:r>
              <a:rPr lang="en-US" altLang="zh-TW" dirty="0" smtClean="0"/>
              <a:t>:</a:t>
            </a:r>
            <a:r>
              <a:rPr lang="zh-TW" altLang="en-US" dirty="0" smtClean="0"/>
              <a:t>大伯</a:t>
            </a:r>
            <a:endParaRPr lang="en-US" altLang="zh-TW" dirty="0" smtClean="0"/>
          </a:p>
          <a:p>
            <a:r>
              <a:rPr lang="zh-TW" altLang="en-US" dirty="0"/>
              <a:t>結婚時舅舅</a:t>
            </a:r>
            <a:r>
              <a:rPr lang="zh-TW" altLang="en-US" dirty="0" smtClean="0"/>
              <a:t>最大</a:t>
            </a:r>
            <a:r>
              <a:rPr lang="en-US" altLang="zh-TW" dirty="0" smtClean="0"/>
              <a:t>:</a:t>
            </a:r>
            <a:r>
              <a:rPr lang="zh-TW" altLang="en-US" dirty="0" smtClean="0"/>
              <a:t>指新娘的兄弟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傳宗接代</a:t>
            </a:r>
            <a:endParaRPr lang="en-US" altLang="zh-TW" dirty="0" smtClean="0"/>
          </a:p>
          <a:p>
            <a:r>
              <a:rPr lang="zh-TW" altLang="en-US" dirty="0" smtClean="0"/>
              <a:t>只是稱呼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維持原樣更自然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3297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潑水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嫁出去的女兒有如潑出去的水</a:t>
            </a:r>
            <a:endParaRPr lang="en-US" altLang="zh-TW" dirty="0" smtClean="0"/>
          </a:p>
          <a:p>
            <a:r>
              <a:rPr lang="zh-TW" altLang="en-US" dirty="0"/>
              <a:t>與原生</a:t>
            </a:r>
            <a:r>
              <a:rPr lang="zh-TW" altLang="en-US" dirty="0" smtClean="0"/>
              <a:t>家庭切割</a:t>
            </a:r>
            <a:endParaRPr lang="en-US" altLang="zh-TW" dirty="0" smtClean="0"/>
          </a:p>
          <a:p>
            <a:r>
              <a:rPr lang="zh-TW" altLang="en-US" dirty="0" smtClean="0"/>
              <a:t>提醒新娘要好好以夫家為主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025" y="2062586"/>
            <a:ext cx="4342598" cy="288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414482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過火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袪去穢氣、趨吉避</a:t>
            </a:r>
            <a:r>
              <a:rPr lang="zh-TW" altLang="en-US" dirty="0" smtClean="0"/>
              <a:t>凶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東森新聞</a:t>
            </a:r>
            <a:r>
              <a:rPr lang="en-US" altLang="zh-TW" dirty="0" smtClean="0"/>
              <a:t>20191106</a:t>
            </a: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0053" y="1991762"/>
            <a:ext cx="5068263" cy="284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65632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女性的禁忌 </a:t>
            </a:r>
            <a:r>
              <a:rPr lang="en-US" altLang="zh-TW" dirty="0"/>
              <a:t>‧</a:t>
            </a:r>
            <a:r>
              <a:rPr lang="zh-TW" altLang="en-US" dirty="0"/>
              <a:t>禁忌的女性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/>
              <a:t>女性不能登上</a:t>
            </a:r>
            <a:r>
              <a:rPr lang="zh-TW" altLang="en-US" dirty="0" smtClean="0"/>
              <a:t>漁船</a:t>
            </a:r>
            <a:endParaRPr lang="en-US" altLang="zh-TW" dirty="0" smtClean="0"/>
          </a:p>
          <a:p>
            <a:r>
              <a:rPr lang="zh-TW" altLang="en-US" dirty="0"/>
              <a:t>女性不能跨越</a:t>
            </a:r>
            <a:r>
              <a:rPr lang="zh-TW" altLang="en-US" dirty="0" smtClean="0"/>
              <a:t>扁擔</a:t>
            </a:r>
            <a:endParaRPr lang="en-US" altLang="zh-TW" dirty="0" smtClean="0"/>
          </a:p>
          <a:p>
            <a:r>
              <a:rPr lang="zh-TW" altLang="en-US" dirty="0"/>
              <a:t>不能從女人衣褲下</a:t>
            </a:r>
            <a:r>
              <a:rPr lang="zh-TW" altLang="en-US" dirty="0" smtClean="0"/>
              <a:t>穿越</a:t>
            </a:r>
            <a:endParaRPr lang="en-US" altLang="zh-TW" dirty="0" smtClean="0"/>
          </a:p>
          <a:p>
            <a:r>
              <a:rPr lang="zh-TW" altLang="en-US" dirty="0"/>
              <a:t>傳統戲班的習俗中，嚴禁女性坐在放有頭盔的戲箱上，傀儡戲劇團尤其重視這個禁忌</a:t>
            </a:r>
          </a:p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不能</a:t>
            </a:r>
            <a:r>
              <a:rPr lang="zh-TW" altLang="en-US" dirty="0"/>
              <a:t>隨意觸碰宗教法器</a:t>
            </a:r>
          </a:p>
          <a:p>
            <a:r>
              <a:rPr lang="zh-TW" altLang="en-US" dirty="0"/>
              <a:t>生理期時不能進出廟宇</a:t>
            </a:r>
          </a:p>
          <a:p>
            <a:r>
              <a:rPr lang="zh-TW" altLang="en-US" dirty="0"/>
              <a:t>不能祭祀、拜拜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30143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649570" cy="1223963"/>
          </a:xfrm>
        </p:spPr>
        <p:txBody>
          <a:bodyPr>
            <a:normAutofit/>
          </a:bodyPr>
          <a:lstStyle/>
          <a:p>
            <a:r>
              <a:rPr lang="zh-TW" altLang="en-US" dirty="0"/>
              <a:t>歧視月經 尼泊爾女性每月遭隔離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41488"/>
            <a:ext cx="3797929" cy="4603750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/>
              <a:t>潮帕</a:t>
            </a:r>
            <a:r>
              <a:rPr lang="zh-TW" altLang="en-US" dirty="0" smtClean="0"/>
              <a:t>蒂習俗</a:t>
            </a:r>
            <a:endParaRPr lang="en-US" altLang="zh-TW" dirty="0" smtClean="0"/>
          </a:p>
          <a:p>
            <a:r>
              <a:rPr lang="zh-TW" altLang="en-US" dirty="0"/>
              <a:t>將生理期的女性視為不潔且不該觸碰之</a:t>
            </a:r>
            <a:r>
              <a:rPr lang="zh-TW" altLang="en-US" dirty="0" smtClean="0"/>
              <a:t>物</a:t>
            </a:r>
            <a:endParaRPr lang="en-US" altLang="zh-TW" dirty="0"/>
          </a:p>
          <a:p>
            <a:r>
              <a:rPr lang="zh-TW" altLang="en-US" dirty="0" smtClean="0"/>
              <a:t>她們</a:t>
            </a:r>
            <a:r>
              <a:rPr lang="zh-TW" altLang="en-US" dirty="0"/>
              <a:t>被禁止進入屋內或行經</a:t>
            </a:r>
            <a:r>
              <a:rPr lang="zh-TW" altLang="en-US" dirty="0" smtClean="0"/>
              <a:t>廟宇</a:t>
            </a:r>
            <a:endParaRPr lang="en-US" altLang="zh-TW" dirty="0"/>
          </a:p>
          <a:p>
            <a:r>
              <a:rPr lang="zh-TW" altLang="en-US" dirty="0" smtClean="0"/>
              <a:t>不能</a:t>
            </a:r>
            <a:r>
              <a:rPr lang="zh-TW" altLang="en-US" dirty="0"/>
              <a:t>使用公共水源、觸碰牲口、參加婚禮等社交活動，更不能觸碰他人，這段時間為她們送餐的人，甚至會避免觸碰她們的餐具。</a:t>
            </a: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4517417" cy="307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9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習俗是什麼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772816"/>
            <a:ext cx="748612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054237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過去人們因為不了解經血從何而來，總認為流血是不祥的，無知、對性的忌諱、加上將女性經血視為骯髒、污穢，自然容易對月經產生恐懼、負面的感覺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過去的可能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從前</a:t>
            </a:r>
            <a:r>
              <a:rPr lang="zh-TW" altLang="en-US" dirty="0">
                <a:solidFill>
                  <a:srgbClr val="FF0000"/>
                </a:solidFill>
              </a:rPr>
              <a:t>生理產品較不發達，女性如果遇到生理期，只能用簡陋的月事布或是草紙應付，這些東西吸水性差，隨時會有經血測漏的</a:t>
            </a:r>
            <a:r>
              <a:rPr lang="zh-TW" altLang="en-US" dirty="0" smtClean="0">
                <a:solidFill>
                  <a:srgbClr val="FF0000"/>
                </a:solidFill>
              </a:rPr>
              <a:t>尷尬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2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從習俗禁忌裡觀看</a:t>
            </a:r>
            <a:endParaRPr lang="zh-TW" altLang="en-US" dirty="0"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7164388" y="1484313"/>
            <a:ext cx="1246187" cy="1011237"/>
            <a:chOff x="1927" y="1389"/>
            <a:chExt cx="2238" cy="1814"/>
          </a:xfrm>
        </p:grpSpPr>
        <p:sp>
          <p:nvSpPr>
            <p:cNvPr id="11" name="Freeform 3"/>
            <p:cNvSpPr>
              <a:spLocks/>
            </p:cNvSpPr>
            <p:nvPr/>
          </p:nvSpPr>
          <p:spPr bwMode="gray">
            <a:xfrm>
              <a:off x="1927" y="1389"/>
              <a:ext cx="998" cy="18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8" y="0"/>
                </a:cxn>
                <a:cxn ang="0">
                  <a:pos x="998" y="952"/>
                </a:cxn>
                <a:cxn ang="0">
                  <a:pos x="454" y="1814"/>
                </a:cxn>
                <a:cxn ang="0">
                  <a:pos x="0" y="1814"/>
                </a:cxn>
                <a:cxn ang="0">
                  <a:pos x="409" y="952"/>
                </a:cxn>
                <a:cxn ang="0">
                  <a:pos x="0" y="952"/>
                </a:cxn>
                <a:cxn ang="0">
                  <a:pos x="0" y="0"/>
                </a:cxn>
              </a:cxnLst>
              <a:rect l="0" t="0" r="r" b="b"/>
              <a:pathLst>
                <a:path w="998" h="1814">
                  <a:moveTo>
                    <a:pt x="0" y="0"/>
                  </a:moveTo>
                  <a:lnTo>
                    <a:pt x="998" y="0"/>
                  </a:lnTo>
                  <a:lnTo>
                    <a:pt x="998" y="952"/>
                  </a:lnTo>
                  <a:lnTo>
                    <a:pt x="454" y="1814"/>
                  </a:lnTo>
                  <a:lnTo>
                    <a:pt x="0" y="1814"/>
                  </a:lnTo>
                  <a:lnTo>
                    <a:pt x="409" y="952"/>
                  </a:lnTo>
                  <a:lnTo>
                    <a:pt x="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99AB"/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45720" tIns="44450" rIns="45720" bIns="44450" anchor="ctr" anchorCtr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" name="Freeform 4"/>
            <p:cNvSpPr>
              <a:spLocks/>
            </p:cNvSpPr>
            <p:nvPr/>
          </p:nvSpPr>
          <p:spPr bwMode="gray">
            <a:xfrm>
              <a:off x="3167" y="1389"/>
              <a:ext cx="998" cy="18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8" y="0"/>
                </a:cxn>
                <a:cxn ang="0">
                  <a:pos x="998" y="952"/>
                </a:cxn>
                <a:cxn ang="0">
                  <a:pos x="454" y="1814"/>
                </a:cxn>
                <a:cxn ang="0">
                  <a:pos x="0" y="1814"/>
                </a:cxn>
                <a:cxn ang="0">
                  <a:pos x="409" y="952"/>
                </a:cxn>
                <a:cxn ang="0">
                  <a:pos x="0" y="952"/>
                </a:cxn>
                <a:cxn ang="0">
                  <a:pos x="0" y="0"/>
                </a:cxn>
              </a:cxnLst>
              <a:rect l="0" t="0" r="r" b="b"/>
              <a:pathLst>
                <a:path w="998" h="1814">
                  <a:moveTo>
                    <a:pt x="0" y="0"/>
                  </a:moveTo>
                  <a:lnTo>
                    <a:pt x="998" y="0"/>
                  </a:lnTo>
                  <a:lnTo>
                    <a:pt x="998" y="952"/>
                  </a:lnTo>
                  <a:lnTo>
                    <a:pt x="454" y="1814"/>
                  </a:lnTo>
                  <a:lnTo>
                    <a:pt x="0" y="1814"/>
                  </a:lnTo>
                  <a:lnTo>
                    <a:pt x="409" y="952"/>
                  </a:lnTo>
                  <a:lnTo>
                    <a:pt x="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99AB"/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45720" tIns="44450" rIns="45720" bIns="44450" anchor="ctr" anchorCtr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3" name="Group 5"/>
          <p:cNvGrpSpPr>
            <a:grpSpLocks/>
          </p:cNvGrpSpPr>
          <p:nvPr/>
        </p:nvGrpSpPr>
        <p:grpSpPr bwMode="auto">
          <a:xfrm rot="10800000">
            <a:off x="684213" y="4652963"/>
            <a:ext cx="1247775" cy="1011237"/>
            <a:chOff x="1927" y="1389"/>
            <a:chExt cx="2238" cy="1814"/>
          </a:xfrm>
        </p:grpSpPr>
        <p:sp>
          <p:nvSpPr>
            <p:cNvPr id="14" name="Freeform 6"/>
            <p:cNvSpPr>
              <a:spLocks/>
            </p:cNvSpPr>
            <p:nvPr/>
          </p:nvSpPr>
          <p:spPr bwMode="gray">
            <a:xfrm>
              <a:off x="1930" y="1389"/>
              <a:ext cx="999" cy="18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8" y="0"/>
                </a:cxn>
                <a:cxn ang="0">
                  <a:pos x="998" y="952"/>
                </a:cxn>
                <a:cxn ang="0">
                  <a:pos x="454" y="1814"/>
                </a:cxn>
                <a:cxn ang="0">
                  <a:pos x="0" y="1814"/>
                </a:cxn>
                <a:cxn ang="0">
                  <a:pos x="409" y="952"/>
                </a:cxn>
                <a:cxn ang="0">
                  <a:pos x="0" y="952"/>
                </a:cxn>
                <a:cxn ang="0">
                  <a:pos x="0" y="0"/>
                </a:cxn>
              </a:cxnLst>
              <a:rect l="0" t="0" r="r" b="b"/>
              <a:pathLst>
                <a:path w="998" h="1814">
                  <a:moveTo>
                    <a:pt x="0" y="0"/>
                  </a:moveTo>
                  <a:lnTo>
                    <a:pt x="998" y="0"/>
                  </a:lnTo>
                  <a:lnTo>
                    <a:pt x="998" y="952"/>
                  </a:lnTo>
                  <a:lnTo>
                    <a:pt x="454" y="1814"/>
                  </a:lnTo>
                  <a:lnTo>
                    <a:pt x="0" y="1814"/>
                  </a:lnTo>
                  <a:lnTo>
                    <a:pt x="409" y="952"/>
                  </a:lnTo>
                  <a:lnTo>
                    <a:pt x="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99AB"/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45720" tIns="44450" rIns="45720" bIns="44450" anchor="ctr" anchorCtr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gray">
            <a:xfrm>
              <a:off x="3168" y="1389"/>
              <a:ext cx="999" cy="18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8" y="0"/>
                </a:cxn>
                <a:cxn ang="0">
                  <a:pos x="998" y="952"/>
                </a:cxn>
                <a:cxn ang="0">
                  <a:pos x="454" y="1814"/>
                </a:cxn>
                <a:cxn ang="0">
                  <a:pos x="0" y="1814"/>
                </a:cxn>
                <a:cxn ang="0">
                  <a:pos x="409" y="952"/>
                </a:cxn>
                <a:cxn ang="0">
                  <a:pos x="0" y="952"/>
                </a:cxn>
                <a:cxn ang="0">
                  <a:pos x="0" y="0"/>
                </a:cxn>
              </a:cxnLst>
              <a:rect l="0" t="0" r="r" b="b"/>
              <a:pathLst>
                <a:path w="998" h="1814">
                  <a:moveTo>
                    <a:pt x="0" y="0"/>
                  </a:moveTo>
                  <a:lnTo>
                    <a:pt x="998" y="0"/>
                  </a:lnTo>
                  <a:lnTo>
                    <a:pt x="998" y="952"/>
                  </a:lnTo>
                  <a:lnTo>
                    <a:pt x="454" y="1814"/>
                  </a:lnTo>
                  <a:lnTo>
                    <a:pt x="0" y="1814"/>
                  </a:lnTo>
                  <a:lnTo>
                    <a:pt x="409" y="952"/>
                  </a:lnTo>
                  <a:lnTo>
                    <a:pt x="0" y="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99AB"/>
            </a:solidFill>
            <a:ln w="25400" cap="flat" cmpd="sng">
              <a:noFill/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45720" tIns="44450" rIns="45720" bIns="44450" anchor="ctr" anchorCtr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1833563" y="2347913"/>
            <a:ext cx="5400675" cy="23034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>
                <a:solidFill>
                  <a:srgbClr val="C00000"/>
                </a:solidFill>
                <a:latin typeface="Courier" pitchFamily="49" charset="0"/>
                <a:ea typeface="標楷體" pitchFamily="65" charset="-120"/>
                <a:cs typeface="Tahoma" pitchFamily="34" charset="0"/>
              </a:rPr>
              <a:t>正常</a:t>
            </a:r>
            <a:r>
              <a:rPr lang="zh-TW" altLang="en-US" sz="3600" dirty="0" smtClean="0">
                <a:solidFill>
                  <a:srgbClr val="C00000"/>
                </a:solidFill>
                <a:latin typeface="Courier" pitchFamily="49" charset="0"/>
                <a:ea typeface="標楷體" pitchFamily="65" charset="-120"/>
                <a:cs typeface="Tahoma" pitchFamily="34" charset="0"/>
              </a:rPr>
              <a:t>的女性身體生理現象</a:t>
            </a:r>
            <a:endParaRPr lang="en-US" altLang="zh-TW" sz="3600" dirty="0" smtClean="0">
              <a:solidFill>
                <a:srgbClr val="C00000"/>
              </a:solidFill>
              <a:latin typeface="Courier" pitchFamily="49" charset="0"/>
              <a:ea typeface="標楷體" pitchFamily="65" charset="-120"/>
              <a:cs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 smtClean="0">
                <a:solidFill>
                  <a:srgbClr val="C00000"/>
                </a:solidFill>
                <a:latin typeface="Courier" pitchFamily="49" charset="0"/>
                <a:ea typeface="標楷體" pitchFamily="65" charset="-120"/>
                <a:cs typeface="Tahoma" pitchFamily="34" charset="0"/>
              </a:rPr>
              <a:t>與</a:t>
            </a:r>
            <a:endParaRPr lang="en-US" altLang="zh-TW" sz="3600" dirty="0" smtClean="0">
              <a:solidFill>
                <a:srgbClr val="C00000"/>
              </a:solidFill>
              <a:latin typeface="Courier" pitchFamily="49" charset="0"/>
              <a:ea typeface="標楷體" pitchFamily="65" charset="-120"/>
              <a:cs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 smtClean="0">
                <a:solidFill>
                  <a:srgbClr val="C00000"/>
                </a:solidFill>
                <a:latin typeface="Courier" pitchFamily="49" charset="0"/>
                <a:ea typeface="標楷體" pitchFamily="65" charset="-120"/>
                <a:cs typeface="Tahoma" pitchFamily="34" charset="0"/>
              </a:rPr>
              <a:t>禁忌、汙穢連結</a:t>
            </a:r>
          </a:p>
        </p:txBody>
      </p:sp>
    </p:spTree>
    <p:extLst>
      <p:ext uri="{BB962C8B-B14F-4D97-AF65-F5344CB8AC3E}">
        <p14:creationId xmlns:p14="http://schemas.microsoft.com/office/powerpoint/2010/main" val="27012441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從習俗禁忌裡觀看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95176" y="1635900"/>
            <a:ext cx="7543800" cy="3810000"/>
            <a:chOff x="657" y="1026"/>
            <a:chExt cx="4752" cy="240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657" y="1026"/>
              <a:ext cx="2160" cy="2400"/>
            </a:xfrm>
            <a:prstGeom prst="rightArrowCallout">
              <a:avLst>
                <a:gd name="adj1" fmla="val 27778"/>
                <a:gd name="adj2" fmla="val 27778"/>
                <a:gd name="adj3" fmla="val 16667"/>
                <a:gd name="adj4" fmla="val 79120"/>
              </a:avLst>
            </a:prstGeom>
            <a:solidFill>
              <a:srgbClr val="6399AB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45720" tIns="44450" rIns="45720" bIns="44450" anchor="ctr" anchorCtr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865" y="2224"/>
              <a:ext cx="2544" cy="0"/>
            </a:xfrm>
            <a:prstGeom prst="line">
              <a:avLst/>
            </a:prstGeom>
            <a:noFill/>
            <a:ln w="38100" cap="rnd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865" y="3042"/>
              <a:ext cx="2544" cy="0"/>
            </a:xfrm>
            <a:prstGeom prst="line">
              <a:avLst/>
            </a:prstGeom>
            <a:noFill/>
            <a:ln w="38100" cap="rnd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865" y="1290"/>
              <a:ext cx="2544" cy="0"/>
            </a:xfrm>
            <a:prstGeom prst="line">
              <a:avLst/>
            </a:prstGeom>
            <a:noFill/>
            <a:ln w="38100" cap="rnd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4355976" y="2420888"/>
            <a:ext cx="398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結婚儀式</a:t>
            </a:r>
            <a:r>
              <a:rPr lang="en-US" altLang="zh-TW" sz="3600" dirty="0" smtClean="0"/>
              <a:t>:</a:t>
            </a:r>
            <a:r>
              <a:rPr lang="zh-TW" altLang="en-US" sz="3600" dirty="0"/>
              <a:t>跨</a:t>
            </a:r>
            <a:r>
              <a:rPr lang="zh-TW" altLang="en-US" sz="3600" dirty="0" smtClean="0"/>
              <a:t>火爐</a:t>
            </a:r>
            <a:endParaRPr lang="zh-TW" altLang="en-US" sz="36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300376" y="3561831"/>
            <a:ext cx="4347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/>
              <a:t>做</a:t>
            </a:r>
            <a:r>
              <a:rPr lang="zh-TW" altLang="en-US" sz="2800" dirty="0" smtClean="0"/>
              <a:t>月子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不能去別人家</a:t>
            </a:r>
            <a:endParaRPr lang="en-US" altLang="zh-TW" sz="2800" dirty="0" smtClean="0"/>
          </a:p>
          <a:p>
            <a:r>
              <a:rPr lang="zh-TW" altLang="en-US" sz="2800" dirty="0"/>
              <a:t>否則死後</a:t>
            </a:r>
            <a:r>
              <a:rPr lang="zh-TW" altLang="en-US" sz="2800" dirty="0" smtClean="0"/>
              <a:t>要幫人刷門檻</a:t>
            </a:r>
            <a:endParaRPr lang="en-US" altLang="zh-TW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/>
              <a:t>撐傘以避免見到天公</a:t>
            </a:r>
          </a:p>
        </p:txBody>
      </p:sp>
    </p:spTree>
    <p:extLst>
      <p:ext uri="{BB962C8B-B14F-4D97-AF65-F5344CB8AC3E}">
        <p14:creationId xmlns:p14="http://schemas.microsoft.com/office/powerpoint/2010/main" val="13408138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想一想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奉茶</a:t>
            </a:r>
            <a:endParaRPr lang="en-US" altLang="zh-TW" dirty="0"/>
          </a:p>
          <a:p>
            <a:r>
              <a:rPr lang="zh-TW" altLang="en-US" dirty="0" smtClean="0"/>
              <a:t>女方拜見長輩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雙方互相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025" y="2768938"/>
            <a:ext cx="3400425" cy="254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346453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想一想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男性長輩</a:t>
            </a:r>
            <a:r>
              <a:rPr lang="en-US" altLang="zh-TW" dirty="0" smtClean="0"/>
              <a:t>(</a:t>
            </a:r>
            <a:r>
              <a:rPr lang="zh-TW" altLang="en-US" dirty="0" smtClean="0"/>
              <a:t>父</a:t>
            </a:r>
            <a:r>
              <a:rPr lang="en-US" altLang="zh-TW" dirty="0" smtClean="0"/>
              <a:t>)</a:t>
            </a:r>
            <a:r>
              <a:rPr lang="zh-TW" altLang="en-US" dirty="0" smtClean="0"/>
              <a:t>牽手交給下個男人</a:t>
            </a:r>
            <a:endParaRPr lang="en-US" altLang="zh-TW" dirty="0" smtClean="0"/>
          </a:p>
          <a:p>
            <a:r>
              <a:rPr lang="zh-TW" altLang="en-US" dirty="0"/>
              <a:t>女兒</a:t>
            </a:r>
            <a:r>
              <a:rPr lang="zh-TW" altLang="en-US" dirty="0" smtClean="0"/>
              <a:t>託管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母親的角色</a:t>
            </a:r>
            <a:r>
              <a:rPr lang="en-US" altLang="zh-TW" dirty="0" smtClean="0"/>
              <a:t>?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新人牽手入場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父母一起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2949662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想一想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丟捧花</a:t>
            </a:r>
            <a:endParaRPr lang="en-US" altLang="zh-TW" dirty="0"/>
          </a:p>
          <a:p>
            <a:r>
              <a:rPr lang="zh-TW" altLang="en-US" dirty="0"/>
              <a:t>筷架</a:t>
            </a:r>
            <a:r>
              <a:rPr lang="en-US" altLang="zh-TW" dirty="0"/>
              <a:t>(</a:t>
            </a:r>
            <a:r>
              <a:rPr lang="zh-TW" altLang="en-US" dirty="0"/>
              <a:t>快嫁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單身也是一種選擇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不丟捧花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一</a:t>
            </a:r>
            <a:r>
              <a:rPr lang="zh-TW" altLang="en-US" dirty="0" smtClean="0">
                <a:solidFill>
                  <a:srgbClr val="FF0000"/>
                </a:solidFill>
              </a:rPr>
              <a:t>人一朵是新娘的祝福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06" y="4037846"/>
            <a:ext cx="3296879" cy="241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716901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傳統以繁衍子嗣為主</a:t>
            </a:r>
            <a:endParaRPr lang="en-US" altLang="zh-TW" dirty="0" smtClean="0"/>
          </a:p>
          <a:p>
            <a:r>
              <a:rPr lang="zh-TW" altLang="en-US" dirty="0" smtClean="0"/>
              <a:t>應依社會情形不同而改變</a:t>
            </a:r>
            <a:endParaRPr lang="en-US" altLang="zh-TW" dirty="0" smtClean="0"/>
          </a:p>
          <a:p>
            <a:r>
              <a:rPr lang="zh-TW" altLang="en-US" dirty="0" smtClean="0"/>
              <a:t>婚禮的目的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/>
              <a:t>誰</a:t>
            </a:r>
            <a:r>
              <a:rPr lang="zh-TW" altLang="en-US" dirty="0" smtClean="0"/>
              <a:t>的大喜之日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昭告</a:t>
            </a:r>
            <a:endParaRPr lang="en-US" altLang="zh-TW" dirty="0"/>
          </a:p>
          <a:p>
            <a:r>
              <a:rPr lang="zh-TW" altLang="en-US" dirty="0" smtClean="0"/>
              <a:t>異性戀思維的婚俗</a:t>
            </a:r>
            <a:endParaRPr lang="en-US" altLang="zh-TW" dirty="0" smtClean="0"/>
          </a:p>
          <a:p>
            <a:r>
              <a:rPr lang="zh-TW" altLang="en-US" dirty="0" smtClean="0"/>
              <a:t>同志婚姻讓大家看到更多種可能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7218841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初二回娘家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199" y="1741488"/>
            <a:ext cx="7376615" cy="4603750"/>
          </a:xfrm>
        </p:spPr>
        <p:txBody>
          <a:bodyPr/>
          <a:lstStyle/>
          <a:p>
            <a:r>
              <a:rPr lang="zh-TW" altLang="en-US" sz="2400" dirty="0" smtClean="0"/>
              <a:t>女兒</a:t>
            </a:r>
            <a:r>
              <a:rPr lang="zh-TW" altLang="en-US" sz="2400" dirty="0"/>
              <a:t>出嫁即是外人，回家省親就被稱為</a:t>
            </a:r>
            <a:r>
              <a:rPr lang="zh-TW" altLang="en-US" sz="2400" dirty="0" smtClean="0"/>
              <a:t>作客</a:t>
            </a:r>
            <a:endParaRPr lang="en-US" altLang="zh-TW" sz="2400" dirty="0" smtClean="0"/>
          </a:p>
          <a:p>
            <a:r>
              <a:rPr lang="zh-TW" altLang="en-US" sz="2400" dirty="0" smtClean="0"/>
              <a:t>必須</a:t>
            </a:r>
            <a:r>
              <a:rPr lang="zh-TW" altLang="en-US" sz="2400" dirty="0"/>
              <a:t>攜帶伴手禮；習俗上認為，若女兒回娘家沒有帶伴手禮的話，那麼娘家會窮一整年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娘家</a:t>
            </a:r>
            <a:r>
              <a:rPr lang="zh-TW" altLang="en-US" sz="2400" dirty="0"/>
              <a:t>沒有父母的媳婦，只好繼續留在婆家幫忙招待親友，沒有回娘家的</a:t>
            </a:r>
            <a:r>
              <a:rPr lang="zh-TW" altLang="en-US" sz="2400" dirty="0" smtClean="0"/>
              <a:t>權利</a:t>
            </a:r>
            <a:endParaRPr lang="en-US" altLang="zh-TW" sz="2400" dirty="0"/>
          </a:p>
          <a:p>
            <a:r>
              <a:rPr lang="zh-TW" altLang="en-US" sz="2400" dirty="0" smtClean="0"/>
              <a:t>女兒</a:t>
            </a:r>
            <a:r>
              <a:rPr lang="zh-TW" altLang="en-US" sz="2400" dirty="0"/>
              <a:t>回娘家作客必須在傍晚之前離去，不能看到煮晚餐的炊煙，否則娘家將陷入貧困的生活，意謂女兒出嫁就是客人，不能留在娘家結束一天的光陰，必須回到婆家扮演好自己的角色。 </a:t>
            </a:r>
            <a:endParaRPr lang="en-US" altLang="zh-TW" sz="2400" dirty="0" smtClean="0"/>
          </a:p>
          <a:p>
            <a:r>
              <a:rPr lang="zh-TW" altLang="en-US" sz="2400" dirty="0"/>
              <a:t>離婚的婦女初二是不能回娘家的</a:t>
            </a:r>
          </a:p>
        </p:txBody>
      </p:sp>
    </p:spTree>
    <p:extLst>
      <p:ext uri="{BB962C8B-B14F-4D97-AF65-F5344CB8AC3E}">
        <p14:creationId xmlns:p14="http://schemas.microsoft.com/office/powerpoint/2010/main" val="1450428255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64088" y="4725144"/>
            <a:ext cx="3492500" cy="1150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是誰說可以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誰說不可以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除夕呢</a:t>
            </a:r>
            <a:r>
              <a:rPr lang="en-US" altLang="zh-TW" dirty="0" smtClean="0"/>
              <a:t>?</a:t>
            </a:r>
            <a:br>
              <a:rPr lang="en-US" altLang="zh-TW" dirty="0" smtClean="0"/>
            </a:br>
            <a:endParaRPr lang="zh-TW" altLang="en-US" dirty="0" smtClean="0"/>
          </a:p>
        </p:txBody>
      </p:sp>
      <p:pic>
        <p:nvPicPr>
          <p:cNvPr id="7171" name="內容版面配置區 5" descr="大年初一回娘家封面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72038" cy="6858000"/>
          </a:xfrm>
        </p:spPr>
      </p:pic>
      <p:sp>
        <p:nvSpPr>
          <p:cNvPr id="3" name="矩形 2"/>
          <p:cNvSpPr/>
          <p:nvPr/>
        </p:nvSpPr>
        <p:spPr>
          <a:xfrm>
            <a:off x="5500857" y="1713131"/>
            <a:ext cx="36431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/>
              <a:t>有聽過</a:t>
            </a:r>
            <a:r>
              <a:rPr lang="en-US" altLang="zh-TW" sz="3600" b="1" dirty="0"/>
              <a:t/>
            </a:r>
            <a:br>
              <a:rPr lang="en-US" altLang="zh-TW" sz="3600" b="1" dirty="0"/>
            </a:br>
            <a:r>
              <a:rPr lang="zh-TW" altLang="en-US" sz="3600" b="1" dirty="0"/>
              <a:t>大年初一</a:t>
            </a:r>
            <a:r>
              <a:rPr lang="en-US" altLang="zh-TW" sz="3600" b="1" dirty="0"/>
              <a:t/>
            </a:r>
            <a:br>
              <a:rPr lang="en-US" altLang="zh-TW" sz="3600" b="1" dirty="0"/>
            </a:br>
            <a:r>
              <a:rPr lang="zh-TW" altLang="en-US" sz="3600" b="1" dirty="0"/>
              <a:t>回娘家嗎</a:t>
            </a:r>
            <a:r>
              <a:rPr lang="en-US" altLang="zh-TW" sz="3600" b="1" dirty="0"/>
              <a:t>?</a:t>
            </a:r>
            <a:br>
              <a:rPr lang="en-US" altLang="zh-TW" sz="3600" b="1" dirty="0"/>
            </a:b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11244109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芝心歸女回</a:t>
            </a:r>
            <a:r>
              <a:rPr lang="zh-TW" altLang="en-US" dirty="0" smtClean="0"/>
              <a:t>娘家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200" dirty="0"/>
              <a:t>帶著油品讓娘家「油洗洗」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4640239" y="1741488"/>
            <a:ext cx="3575713" cy="4603750"/>
          </a:xfrm>
        </p:spPr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習俗是可以翻轉的，</a:t>
            </a:r>
            <a:r>
              <a:rPr lang="zh-TW" altLang="en-US" dirty="0"/>
              <a:t>他們發現其實過去如果女兒一定要在大年初一回娘家，如果帶油回去送禮就可以回娘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99" y="2618472"/>
            <a:ext cx="4181583" cy="31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857157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傳統婚俗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《</a:t>
            </a:r>
            <a:r>
              <a:rPr lang="zh-TW" altLang="en-US" dirty="0"/>
              <a:t>儀禮．士昏禮</a:t>
            </a:r>
            <a:r>
              <a:rPr lang="en-US" altLang="zh-TW" dirty="0"/>
              <a:t>》</a:t>
            </a:r>
            <a:r>
              <a:rPr lang="zh-TW" altLang="en-US" dirty="0"/>
              <a:t>的記載，有納釆、問名、納吉、納徵、請期、親迎等六禮</a:t>
            </a:r>
          </a:p>
        </p:txBody>
      </p:sp>
    </p:spTree>
    <p:extLst>
      <p:ext uri="{BB962C8B-B14F-4D97-AF65-F5344CB8AC3E}">
        <p14:creationId xmlns:p14="http://schemas.microsoft.com/office/powerpoint/2010/main" val="1509325211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9219" name="矩形 3"/>
          <p:cNvSpPr>
            <a:spLocks noChangeArrowheads="1"/>
          </p:cNvSpPr>
          <p:nvPr/>
        </p:nvSpPr>
        <p:spPr bwMode="auto">
          <a:xfrm>
            <a:off x="971550" y="1628775"/>
            <a:ext cx="5886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女性不管已婚未婚，</a:t>
            </a:r>
            <a:br>
              <a:rPr lang="zh-TW" altLang="en-US" sz="24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名字都不會被列入族譜</a:t>
            </a:r>
            <a:br>
              <a:rPr lang="zh-TW" altLang="en-US" sz="2400" b="1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女性身影將隨著年代久遠而被家族遺忘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b="1" dirty="0"/>
          </a:p>
        </p:txBody>
      </p:sp>
      <p:pic>
        <p:nvPicPr>
          <p:cNvPr id="9220" name="Picture 3" descr="圖片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3284538"/>
            <a:ext cx="3024187" cy="3240087"/>
          </a:xfrm>
          <a:noFill/>
        </p:spPr>
      </p:pic>
      <p:pic>
        <p:nvPicPr>
          <p:cNvPr id="9221" name="Picture 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31702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5498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牌位觀念的綑綁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父系制度，男丁的出生，會在家族內自動構成一「房」，而女兒即便成婚或採招贅婚，也無法構成一「房」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/>
              <a:t>要取得家族和一房的成員資格，唯一的方式就是婚姻一途，才有資格隨夫，在去世後得以將牌位置於夫家之祭壇上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通過同婚時，其中有個吵很大是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要入誰家牌位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83415810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回不了家的女人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未婚女性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u="sng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未婚女性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若往生，只能住到</a:t>
            </a:r>
            <a:r>
              <a:rPr lang="zh-TW" altLang="en-US" sz="2400" u="sng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姑娘廟</a:t>
            </a:r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男性不論已婚未婚，逝世後均可進入自家祠堂，受家族後代祭祀，若是女性往生，只有已婚者才能進入夫家祠堂，未婚者的牌位則無處可去，也不能回到娘家，無人可以祭拜之</a:t>
            </a:r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</a:p>
        </p:txBody>
      </p:sp>
      <p:pic>
        <p:nvPicPr>
          <p:cNvPr id="10244" name="Picture 3" descr="A_way_20041125141040_general_000001s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368" y="3933824"/>
            <a:ext cx="352742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076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傳統諺語「桌頂無勒採姑婆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親人安排</a:t>
            </a:r>
            <a:r>
              <a:rPr lang="zh-TW" altLang="en-US" dirty="0"/>
              <a:t>冥</a:t>
            </a:r>
            <a:r>
              <a:rPr lang="zh-TW" altLang="en-US" dirty="0" smtClean="0"/>
              <a:t>婚</a:t>
            </a:r>
            <a:endParaRPr lang="en-US" altLang="zh-TW" dirty="0" smtClean="0"/>
          </a:p>
          <a:p>
            <a:r>
              <a:rPr lang="zh-TW" altLang="en-US" dirty="0" smtClean="0"/>
              <a:t>耳熟能詳的鬼故事</a:t>
            </a:r>
            <a:endParaRPr lang="en-US" altLang="zh-TW" dirty="0" smtClean="0"/>
          </a:p>
          <a:p>
            <a:r>
              <a:rPr lang="zh-TW" altLang="en-US" dirty="0"/>
              <a:t>好</a:t>
            </a:r>
            <a:r>
              <a:rPr lang="zh-TW" altLang="en-US" dirty="0" smtClean="0"/>
              <a:t>兄弟的說法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605083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傳統婚俗</a:t>
            </a:r>
            <a:r>
              <a:rPr lang="en-US" altLang="zh-TW" dirty="0"/>
              <a:t>:</a:t>
            </a:r>
            <a:r>
              <a:rPr lang="zh-TW" altLang="en-US" dirty="0" smtClean="0"/>
              <a:t>嫁</a:t>
            </a:r>
            <a:r>
              <a:rPr lang="zh-TW" altLang="en-US" dirty="0"/>
              <a:t>、</a:t>
            </a:r>
            <a:r>
              <a:rPr lang="zh-TW" altLang="en-US" dirty="0" smtClean="0"/>
              <a:t>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用</a:t>
            </a:r>
            <a:r>
              <a:rPr lang="en-US" altLang="zh-TW" dirty="0" smtClean="0"/>
              <a:t>【</a:t>
            </a:r>
            <a:r>
              <a:rPr lang="zh-TW" altLang="en-US" dirty="0" smtClean="0"/>
              <a:t>結婚</a:t>
            </a:r>
            <a:r>
              <a:rPr lang="en-US" altLang="zh-TW" dirty="0" smtClean="0"/>
              <a:t>】</a:t>
            </a:r>
            <a:r>
              <a:rPr lang="zh-TW" altLang="en-US" dirty="0" smtClean="0"/>
              <a:t>代替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042988" y="1557196"/>
            <a:ext cx="3419475" cy="476212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altLang="zh-TW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/>
              <a:t>【</a:t>
            </a:r>
            <a:r>
              <a:rPr lang="zh-TW" altLang="en-US" dirty="0" smtClean="0"/>
              <a:t>嫁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到夫家</a:t>
            </a:r>
            <a:endParaRPr lang="en-US" altLang="zh-TW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/>
              <a:t>【</a:t>
            </a:r>
            <a:r>
              <a:rPr lang="zh-TW" altLang="en-US" dirty="0" smtClean="0"/>
              <a:t>娶</a:t>
            </a:r>
            <a:r>
              <a:rPr lang="en-US" altLang="zh-TW" dirty="0" smtClean="0"/>
              <a:t>】</a:t>
            </a:r>
            <a:r>
              <a:rPr lang="zh-TW" altLang="en-US" dirty="0"/>
              <a:t>個老婆</a:t>
            </a:r>
            <a:endParaRPr lang="en-US" altLang="zh-TW" dirty="0" smtClean="0"/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/>
              <a:t>女人離開原生家庭</a:t>
            </a:r>
            <a:endParaRPr lang="en-US" altLang="zh-TW" dirty="0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女人需要適應新家庭，男性呢？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/>
              <a:t>像轉學生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/>
              <a:t>對已婚婦女的想像及認知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dirty="0" smtClean="0"/>
              <a:t>生小孩？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dirty="0" smtClean="0"/>
              <a:t>賢妻良母？</a:t>
            </a:r>
          </a:p>
          <a:p>
            <a:pPr eaLnBrk="1" hangingPunct="1">
              <a:lnSpc>
                <a:spcPct val="90000"/>
              </a:lnSpc>
            </a:pPr>
            <a:endParaRPr lang="zh-TW" altLang="en-US" dirty="0" smtClean="0"/>
          </a:p>
        </p:txBody>
      </p:sp>
      <p:sp>
        <p:nvSpPr>
          <p:cNvPr id="15364" name="內容版面配置區 3"/>
          <p:cNvSpPr>
            <a:spLocks noGrp="1"/>
          </p:cNvSpPr>
          <p:nvPr>
            <p:ph sz="quarter" idx="4294967295"/>
          </p:nvPr>
        </p:nvSpPr>
        <p:spPr>
          <a:xfrm>
            <a:off x="4645025" y="2312988"/>
            <a:ext cx="3419475" cy="3494087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2276475"/>
            <a:ext cx="37433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245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道光</a:t>
            </a:r>
            <a:r>
              <a:rPr lang="en-US" altLang="zh-TW" smtClean="0"/>
              <a:t>20</a:t>
            </a:r>
            <a:r>
              <a:rPr lang="zh-TW" altLang="en-US" smtClean="0"/>
              <a:t>年（</a:t>
            </a:r>
            <a:r>
              <a:rPr lang="en-US" altLang="zh-TW" smtClean="0"/>
              <a:t>1840</a:t>
            </a:r>
            <a:r>
              <a:rPr lang="zh-TW" altLang="en-US" smtClean="0"/>
              <a:t>）姚瑩</a:t>
            </a:r>
            <a:r>
              <a:rPr lang="en-US" altLang="zh-TW" smtClean="0"/>
              <a:t>〈</a:t>
            </a:r>
            <a:r>
              <a:rPr lang="zh-TW" altLang="en-US" smtClean="0"/>
              <a:t>錮婢積習示禁碑記</a:t>
            </a:r>
            <a:r>
              <a:rPr lang="en-US" altLang="zh-TW" smtClean="0"/>
              <a:t>〉 </a:t>
            </a:r>
          </a:p>
          <a:p>
            <a:pPr lvl="1" eaLnBrk="1" hangingPunct="1"/>
            <a:r>
              <a:rPr lang="zh-TW" altLang="en-US" smtClean="0"/>
              <a:t>女性被賣為婢，終身勞役事主，無法走入婚姻於夫家取得永居之地，死後不是子孫香火奉祀的對象，而是無所依歸的鬼魂。 </a:t>
            </a:r>
          </a:p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989919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庚書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合八字</a:t>
            </a:r>
            <a:r>
              <a:rPr lang="en-US" altLang="zh-TW" dirty="0"/>
              <a:t>?</a:t>
            </a:r>
          </a:p>
          <a:p>
            <a:pPr eaLnBrk="1" hangingPunct="1"/>
            <a:endParaRPr lang="zh-TW" altLang="en-US" dirty="0" smtClean="0"/>
          </a:p>
        </p:txBody>
      </p:sp>
      <p:pic>
        <p:nvPicPr>
          <p:cNvPr id="17412" name="Picture 5" descr="范氏庚書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349500"/>
            <a:ext cx="76327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837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八字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旺</a:t>
            </a:r>
            <a:r>
              <a:rPr lang="zh-TW" altLang="en-US" dirty="0" smtClean="0"/>
              <a:t>夫</a:t>
            </a:r>
            <a:endParaRPr lang="en-US" altLang="zh-TW" dirty="0" smtClean="0"/>
          </a:p>
          <a:p>
            <a:r>
              <a:rPr lang="zh-TW" altLang="en-US" dirty="0" smtClean="0"/>
              <a:t>身強</a:t>
            </a:r>
            <a:r>
              <a:rPr lang="en-US" altLang="zh-TW" dirty="0" smtClean="0"/>
              <a:t>?</a:t>
            </a:r>
            <a:r>
              <a:rPr lang="zh-TW" altLang="en-US" dirty="0" smtClean="0"/>
              <a:t>身弱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女強人</a:t>
            </a:r>
            <a:endParaRPr lang="en-US" altLang="zh-TW" dirty="0" smtClean="0"/>
          </a:p>
          <a:p>
            <a:r>
              <a:rPr lang="zh-TW" altLang="en-US" dirty="0" smtClean="0"/>
              <a:t>年代不同了，好嗎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498313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1042988" y="4005263"/>
            <a:ext cx="7489825" cy="2376487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000" smtClean="0"/>
              <a:t>贖身契：</a:t>
            </a:r>
          </a:p>
          <a:p>
            <a:pPr eaLnBrk="1" hangingPunct="1"/>
            <a:endParaRPr lang="zh-TW" altLang="en-US" sz="2000" smtClean="0"/>
          </a:p>
          <a:p>
            <a:pPr eaLnBrk="1" hangingPunct="1"/>
            <a:r>
              <a:rPr lang="zh-TW" altLang="en-US" sz="2000" smtClean="0"/>
              <a:t>傳統女性遵循並流轉於「未嫁從父，既嫁從夫，夫死從子」的生命模式，一生皆以身旁男性的期望與作為為依歸，不論是被賣為婢勞役老死，還是如願走入婚姻，被 宰制於生兒育女與傳宗接代，以求能在死後於神主牌上取得一席之地接受祭祀。若婚後夫死，也無子可靠之時，還需由父家付費贖回自由之身。 </a:t>
            </a:r>
          </a:p>
        </p:txBody>
      </p:sp>
      <p:pic>
        <p:nvPicPr>
          <p:cNvPr id="18436" name="Picture 5" descr="：1881年陳鍾氏立贖身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70413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5799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聘金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741488"/>
            <a:ext cx="4151014" cy="4603750"/>
          </a:xfrm>
        </p:spPr>
        <p:txBody>
          <a:bodyPr/>
          <a:lstStyle/>
          <a:p>
            <a:r>
              <a:rPr lang="zh-TW" altLang="en-US" dirty="0" smtClean="0"/>
              <a:t>娶進門當勞動力</a:t>
            </a:r>
            <a:endParaRPr lang="en-US" altLang="zh-TW" dirty="0" smtClean="0"/>
          </a:p>
          <a:p>
            <a:r>
              <a:rPr lang="zh-TW" altLang="en-US" dirty="0" smtClean="0"/>
              <a:t>養育女兒的補償</a:t>
            </a:r>
            <a:endParaRPr lang="en-US" altLang="zh-TW" dirty="0" smtClean="0"/>
          </a:p>
          <a:p>
            <a:r>
              <a:rPr lang="zh-TW" altLang="en-US" dirty="0"/>
              <a:t>女方為夫家</a:t>
            </a:r>
            <a:r>
              <a:rPr lang="zh-TW" altLang="en-US" dirty="0" smtClean="0"/>
              <a:t>提供勞動力與生產力之代價。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431" y="2046979"/>
            <a:ext cx="39719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278789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Jackson Pollock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218"/>
      </a:accent1>
      <a:accent2>
        <a:srgbClr val="125BBB"/>
      </a:accent2>
      <a:accent3>
        <a:srgbClr val="FFFFFF"/>
      </a:accent3>
      <a:accent4>
        <a:srgbClr val="000000"/>
      </a:accent4>
      <a:accent5>
        <a:srgbClr val="FFF7AB"/>
      </a:accent5>
      <a:accent6>
        <a:srgbClr val="0F52A9"/>
      </a:accent6>
      <a:hlink>
        <a:srgbClr val="D90E09"/>
      </a:hlink>
      <a:folHlink>
        <a:srgbClr val="F62B26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191077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ABAABD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FFFFFF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FFFFFF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E8AB4"/>
        </a:dk1>
        <a:lt1>
          <a:srgbClr val="F8F8F8"/>
        </a:lt1>
        <a:dk2>
          <a:srgbClr val="5D5888"/>
        </a:dk2>
        <a:lt2>
          <a:srgbClr val="463F83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Jackson Pollock</Template>
  <TotalTime>4012</TotalTime>
  <Words>1314</Words>
  <Application>Microsoft Office PowerPoint</Application>
  <PresentationFormat>如螢幕大小 (4:3)</PresentationFormat>
  <Paragraphs>145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Jackson Pollock</vt:lpstr>
      <vt:lpstr>習俗文化與性別</vt:lpstr>
      <vt:lpstr>習俗是什麼?</vt:lpstr>
      <vt:lpstr>傳統婚俗</vt:lpstr>
      <vt:lpstr>傳統婚俗:嫁、娶 用【結婚】代替</vt:lpstr>
      <vt:lpstr>PowerPoint 簡報</vt:lpstr>
      <vt:lpstr>庚書</vt:lpstr>
      <vt:lpstr>八字</vt:lpstr>
      <vt:lpstr>PowerPoint 簡報</vt:lpstr>
      <vt:lpstr>聘金</vt:lpstr>
      <vt:lpstr>今流於形式</vt:lpstr>
      <vt:lpstr>嫁妝</vt:lpstr>
      <vt:lpstr>傳統婚俗:迎娶 拜別父母</vt:lpstr>
      <vt:lpstr>PowerPoint 簡報</vt:lpstr>
      <vt:lpstr>傳統婚俗 迎娶</vt:lpstr>
      <vt:lpstr>婚後【我】的消失</vt:lpstr>
      <vt:lpstr>潑水</vt:lpstr>
      <vt:lpstr>過火</vt:lpstr>
      <vt:lpstr>女性的禁忌 ‧禁忌的女性</vt:lpstr>
      <vt:lpstr>歧視月經 尼泊爾女性每月遭隔離</vt:lpstr>
      <vt:lpstr>PowerPoint 簡報</vt:lpstr>
      <vt:lpstr>從習俗禁忌裡觀看</vt:lpstr>
      <vt:lpstr>從習俗禁忌裡觀看</vt:lpstr>
      <vt:lpstr>想一想</vt:lpstr>
      <vt:lpstr>想一想</vt:lpstr>
      <vt:lpstr>想一想</vt:lpstr>
      <vt:lpstr>PowerPoint 簡報</vt:lpstr>
      <vt:lpstr>初二回娘家</vt:lpstr>
      <vt:lpstr> 是誰說可以 誰說不可以  除夕呢? </vt:lpstr>
      <vt:lpstr>芝心歸女回娘家 帶著油品讓娘家「油洗洗」</vt:lpstr>
      <vt:lpstr>PowerPoint 簡報</vt:lpstr>
      <vt:lpstr>牌位觀念的綑綁</vt:lpstr>
      <vt:lpstr>回不了家的女人 未婚女性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Jackson Pollock  Style Template</dc:title>
  <dc:creator>郭怡伶( ashly.kuo )</dc:creator>
  <cp:lastModifiedBy>郭怡伶( ashly.kuo )</cp:lastModifiedBy>
  <cp:revision>220</cp:revision>
  <dcterms:created xsi:type="dcterms:W3CDTF">2017-09-14T07:56:17Z</dcterms:created>
  <dcterms:modified xsi:type="dcterms:W3CDTF">2022-09-02T03:13:55Z</dcterms:modified>
</cp:coreProperties>
</file>