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charts/chart1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1" r:id="rId1"/>
    <p:sldMasterId id="2147483704" r:id="rId2"/>
  </p:sldMasterIdLst>
  <p:notesMasterIdLst>
    <p:notesMasterId r:id="rId26"/>
  </p:notesMasterIdLst>
  <p:handoutMasterIdLst>
    <p:handoutMasterId r:id="rId27"/>
  </p:handoutMasterIdLst>
  <p:sldIdLst>
    <p:sldId id="259" r:id="rId3"/>
    <p:sldId id="521" r:id="rId4"/>
    <p:sldId id="522" r:id="rId5"/>
    <p:sldId id="514" r:id="rId6"/>
    <p:sldId id="476" r:id="rId7"/>
    <p:sldId id="477" r:id="rId8"/>
    <p:sldId id="497" r:id="rId9"/>
    <p:sldId id="523" r:id="rId10"/>
    <p:sldId id="524" r:id="rId11"/>
    <p:sldId id="515" r:id="rId12"/>
    <p:sldId id="508" r:id="rId13"/>
    <p:sldId id="496" r:id="rId14"/>
    <p:sldId id="499" r:id="rId15"/>
    <p:sldId id="500" r:id="rId16"/>
    <p:sldId id="501" r:id="rId17"/>
    <p:sldId id="525" r:id="rId18"/>
    <p:sldId id="519" r:id="rId19"/>
    <p:sldId id="517" r:id="rId20"/>
    <p:sldId id="518" r:id="rId21"/>
    <p:sldId id="520" r:id="rId22"/>
    <p:sldId id="526" r:id="rId23"/>
    <p:sldId id="527" r:id="rId24"/>
    <p:sldId id="513" r:id="rId25"/>
  </p:sldIdLst>
  <p:sldSz cx="9144000" cy="6858000" type="screen4x3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52B493"/>
    <a:srgbClr val="FF0000"/>
    <a:srgbClr val="99CCFF"/>
    <a:srgbClr val="FFCC66"/>
    <a:srgbClr val="7DAD59"/>
    <a:srgbClr val="CC3399"/>
    <a:srgbClr val="800080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1572" autoAdjust="0"/>
  </p:normalViewPr>
  <p:slideViewPr>
    <p:cSldViewPr>
      <p:cViewPr varScale="1">
        <p:scale>
          <a:sx n="107" d="100"/>
          <a:sy n="107" d="100"/>
        </p:scale>
        <p:origin x="2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96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4.xlsx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5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20100818740940973"/>
          <c:w val="0.878708158055586"/>
          <c:h val="0.6951770282446037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96-4680-85E0-500175564E7C}"/>
              </c:ext>
            </c:extLst>
          </c:dPt>
          <c:dLbls>
            <c:dLbl>
              <c:idx val="0"/>
              <c:layout>
                <c:manualLayout>
                  <c:x val="5.3964402384022427E-2"/>
                  <c:y val="1.0276804243121433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0" i="0" u="none" strike="noStrike" baseline="0" dirty="0" smtClean="0">
                        <a:effectLst/>
                      </a:rPr>
                      <a:t>1,058(59.0%)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96-4680-85E0-500175564E7C}"/>
                </c:ext>
              </c:extLst>
            </c:dLbl>
            <c:dLbl>
              <c:idx val="1"/>
              <c:layout>
                <c:manualLayout>
                  <c:x val="4.4992549847402578E-2"/>
                  <c:y val="2.1816868802958449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TW" sz="1200" b="0" i="0" baseline="0" dirty="0" smtClean="0">
                        <a:effectLst/>
                      </a:rPr>
                      <a:t>1,112(59.7%) </a:t>
                    </a:r>
                    <a:endParaRPr lang="en-US" altLang="zh-TW" sz="1200" dirty="0" smtClean="0">
                      <a:effectLst/>
                    </a:endParaRPr>
                  </a:p>
                </c:rich>
              </c:tx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96-4680-85E0-500175564E7C}"/>
                </c:ext>
              </c:extLst>
            </c:dLbl>
            <c:dLbl>
              <c:idx val="2"/>
              <c:layout>
                <c:manualLayout>
                  <c:x val="5.0145408680081299E-2"/>
                  <c:y val="3.9930874552203764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1,358(60.7%) 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96-4680-85E0-500175564E7C}"/>
                </c:ext>
              </c:extLst>
            </c:dLbl>
            <c:dLbl>
              <c:idx val="3"/>
              <c:layout>
                <c:manualLayout>
                  <c:x val="5.0903014143209677E-2"/>
                  <c:y val="-2.468472642442906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1,394(61.0%) 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96-4680-85E0-500175564E7C}"/>
                </c:ext>
              </c:extLst>
            </c:dLbl>
            <c:dLbl>
              <c:idx val="4"/>
              <c:layout>
                <c:manualLayout>
                  <c:x val="6.1816924943244242E-2"/>
                  <c:y val="6.2441509163582692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1,454(61.9%) 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96-4680-85E0-500175564E7C}"/>
                </c:ext>
              </c:extLst>
            </c:dLbl>
            <c:dLbl>
              <c:idx val="5"/>
              <c:layout>
                <c:manualLayout>
                  <c:x val="-2.7397260273972608E-2"/>
                  <c:y val="-3.8204393505253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96-4680-85E0-500175564E7C}"/>
                </c:ext>
              </c:extLst>
            </c:dLbl>
            <c:dLbl>
              <c:idx val="6"/>
              <c:layout>
                <c:manualLayout>
                  <c:x val="-2.7397260273972608E-2"/>
                  <c:y val="-3.820439350525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96-4680-85E0-500175564E7C}"/>
                </c:ext>
              </c:extLst>
            </c:dLbl>
            <c:dLbl>
              <c:idx val="7"/>
              <c:layout>
                <c:manualLayout>
                  <c:x val="-3.4246575342465752E-2"/>
                  <c:y val="-4.202483285577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96-4680-85E0-500175564E7C}"/>
                </c:ext>
              </c:extLst>
            </c:dLbl>
            <c:dLbl>
              <c:idx val="8"/>
              <c:layout>
                <c:manualLayout>
                  <c:x val="-4.1095890410958895E-2"/>
                  <c:y val="-4.202483285577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96-4680-85E0-500175564E7C}"/>
                </c:ext>
              </c:extLst>
            </c:dLbl>
            <c:dLbl>
              <c:idx val="9"/>
              <c:layout>
                <c:manualLayout>
                  <c:x val="-4.1095890410958895E-2"/>
                  <c:y val="-3.820439350525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96-4680-85E0-500175564E7C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1058</c:v>
                </c:pt>
                <c:pt idx="1">
                  <c:v>1112</c:v>
                </c:pt>
                <c:pt idx="2">
                  <c:v>1358</c:v>
                </c:pt>
                <c:pt idx="3">
                  <c:v>1394</c:v>
                </c:pt>
                <c:pt idx="4">
                  <c:v>1454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796-4680-85E0-500175564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96-4680-85E0-500175564E7C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96-4680-85E0-500175564E7C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96-4680-85E0-500175564E7C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96-4680-85E0-500175564E7C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96-4680-85E0-500175564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734</c:v>
                </c:pt>
                <c:pt idx="1">
                  <c:v>752</c:v>
                </c:pt>
                <c:pt idx="2">
                  <c:v>879</c:v>
                </c:pt>
                <c:pt idx="3">
                  <c:v>890</c:v>
                </c:pt>
                <c:pt idx="4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796-4680-85E0-500175564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626432"/>
        <c:axId val="80628352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8493150684931503E-2"/>
                  <c:y val="-4.5046891526618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796-4680-85E0-500175564E7C}"/>
                </c:ext>
              </c:extLst>
            </c:dLbl>
            <c:dLbl>
              <c:idx val="1"/>
              <c:layout>
                <c:manualLayout>
                  <c:x val="-5.4794520547945244E-2"/>
                  <c:y val="-4.536623966780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796-4680-85E0-500175564E7C}"/>
                </c:ext>
              </c:extLst>
            </c:dLbl>
            <c:dLbl>
              <c:idx val="2"/>
              <c:layout>
                <c:manualLayout>
                  <c:x val="-6.1643835616438353E-2"/>
                  <c:y val="-5.332675206643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796-4680-85E0-500175564E7C}"/>
                </c:ext>
              </c:extLst>
            </c:dLbl>
            <c:dLbl>
              <c:idx val="3"/>
              <c:layout>
                <c:manualLayout>
                  <c:x val="-5.9360910365656383E-2"/>
                  <c:y val="-5.4603831237513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96-4680-85E0-500175564E7C}"/>
                </c:ext>
              </c:extLst>
            </c:dLbl>
            <c:dLbl>
              <c:idx val="4"/>
              <c:layout>
                <c:manualLayout>
                  <c:x val="-3.8812785388127852E-2"/>
                  <c:y val="-3.7725388804011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796-4680-85E0-500175564E7C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1792</c:v>
                </c:pt>
                <c:pt idx="1">
                  <c:v>1864</c:v>
                </c:pt>
                <c:pt idx="2">
                  <c:v>2237</c:v>
                </c:pt>
                <c:pt idx="3">
                  <c:v>2284</c:v>
                </c:pt>
                <c:pt idx="4">
                  <c:v>2349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C796-4680-85E0-500175564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26432"/>
        <c:axId val="80628352"/>
      </c:lineChart>
      <c:catAx>
        <c:axId val="80626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0628352"/>
        <c:crosses val="autoZero"/>
        <c:auto val="1"/>
        <c:lblAlgn val="ctr"/>
        <c:lblOffset val="100"/>
        <c:noMultiLvlLbl val="0"/>
      </c:catAx>
      <c:valAx>
        <c:axId val="80628352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</a:t>
                </a:r>
                <a:endParaRPr lang="zh-TW"/>
              </a:p>
            </c:rich>
          </c:tx>
          <c:layout>
            <c:manualLayout>
              <c:xMode val="edge"/>
              <c:yMode val="edge"/>
              <c:x val="2.7746197821162784E-2"/>
              <c:y val="7.155231670539749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062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2952755905511766E-2"/>
          <c:y val="2.5559641721002641E-2"/>
          <c:w val="0.86986301369863062"/>
          <c:h val="0.12525270019415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26148293963255"/>
          <c:y val="8.3189748340280992E-2"/>
          <c:w val="0.51842574365704286"/>
          <c:h val="0.79843109183544569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30,000元以下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148148148148147E-3"/>
                  <c:y val="0.11051693404634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E2-45F2-8C9F-E3A2BA6E24AB}"/>
                </c:ext>
              </c:extLst>
            </c:dLbl>
            <c:dLbl>
              <c:idx val="1"/>
              <c:layout>
                <c:manualLayout>
                  <c:x val="-3.9351851851851853E-2"/>
                  <c:y val="9.26328546460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2-45F2-8C9F-E3A2BA6E24AB}"/>
                </c:ext>
              </c:extLst>
            </c:dLbl>
            <c:dLbl>
              <c:idx val="2"/>
              <c:layout>
                <c:manualLayout>
                  <c:x val="-8.1018518518518517E-2"/>
                  <c:y val="6.7693239933681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E2-45F2-8C9F-E3A2BA6E24AB}"/>
                </c:ext>
              </c:extLst>
            </c:dLbl>
            <c:dLbl>
              <c:idx val="3"/>
              <c:layout>
                <c:manualLayout>
                  <c:x val="-7.8703703703703706E-2"/>
                  <c:y val="3.5628021017726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2-45F2-8C9F-E3A2BA6E24AB}"/>
                </c:ext>
              </c:extLst>
            </c:dLbl>
            <c:dLbl>
              <c:idx val="4"/>
              <c:layout>
                <c:manualLayout>
                  <c:x val="-6.7129629629629636E-2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E2-45F2-8C9F-E3A2BA6E24AB}"/>
                </c:ext>
              </c:extLst>
            </c:dLbl>
            <c:dLbl>
              <c:idx val="5"/>
              <c:layout>
                <c:manualLayout>
                  <c:x val="-2.0833333333333332E-2"/>
                  <c:y val="-0.12113527146027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E2-45F2-8C9F-E3A2BA6E24AB}"/>
                </c:ext>
              </c:extLst>
            </c:dLbl>
            <c:dLbl>
              <c:idx val="6"/>
              <c:layout>
                <c:manualLayout>
                  <c:x val="2.7777777777777776E-2"/>
                  <c:y val="-9.26328546460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E2-45F2-8C9F-E3A2BA6E24AB}"/>
                </c:ext>
              </c:extLst>
            </c:dLbl>
            <c:dLbl>
              <c:idx val="7"/>
              <c:layout>
                <c:manualLayout>
                  <c:x val="4.6296296296296294E-2"/>
                  <c:y val="-7.12560420354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E2-45F2-8C9F-E3A2BA6E24AB}"/>
                </c:ext>
              </c:extLst>
            </c:dLbl>
            <c:dLbl>
              <c:idx val="8"/>
              <c:layout>
                <c:manualLayout>
                  <c:x val="6.2499817731116944E-2"/>
                  <c:y val="-6.056763573013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E2-45F2-8C9F-E3A2BA6E24AB}"/>
                </c:ext>
              </c:extLst>
            </c:dLbl>
            <c:dLbl>
              <c:idx val="9"/>
              <c:layout>
                <c:manualLayout>
                  <c:x val="9.4907407407407454E-2"/>
                  <c:y val="-1.7814010508863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E2-45F2-8C9F-E3A2BA6E24AB}"/>
                </c:ext>
              </c:extLst>
            </c:dLbl>
            <c:dLbl>
              <c:idx val="10"/>
              <c:layout>
                <c:manualLayout>
                  <c:x val="7.1759259259259259E-2"/>
                  <c:y val="4.987922942481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E2-45F2-8C9F-E3A2BA6E24AB}"/>
                </c:ext>
              </c:extLst>
            </c:dLbl>
            <c:dLbl>
              <c:idx val="11"/>
              <c:layout>
                <c:manualLayout>
                  <c:x val="1.8518518518518517E-2"/>
                  <c:y val="6.060606060606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E2-45F2-8C9F-E3A2BA6E2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42.590229191422502</c:v>
                </c:pt>
                <c:pt idx="1">
                  <c:v>31.9424289991615</c:v>
                </c:pt>
                <c:pt idx="2">
                  <c:v>41.901813306407597</c:v>
                </c:pt>
                <c:pt idx="3">
                  <c:v>33.286783963551599</c:v>
                </c:pt>
                <c:pt idx="4">
                  <c:v>58.027866748480001</c:v>
                </c:pt>
                <c:pt idx="5">
                  <c:v>72.389728081703097</c:v>
                </c:pt>
                <c:pt idx="6">
                  <c:v>32.012009963143299</c:v>
                </c:pt>
                <c:pt idx="7">
                  <c:v>13.4963241500942</c:v>
                </c:pt>
                <c:pt idx="8">
                  <c:v>17.586480723975601</c:v>
                </c:pt>
                <c:pt idx="9">
                  <c:v>35.313270802258401</c:v>
                </c:pt>
                <c:pt idx="10">
                  <c:v>37.713024528175097</c:v>
                </c:pt>
                <c:pt idx="11">
                  <c:v>41.932034843512398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E2-45F2-8C9F-E3A2BA6E24A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30,001~50,000元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56.361631274546497</c:v>
                </c:pt>
                <c:pt idx="1">
                  <c:v>47.3765949195557</c:v>
                </c:pt>
                <c:pt idx="2">
                  <c:v>47.9595818947993</c:v>
                </c:pt>
                <c:pt idx="3">
                  <c:v>46.825147096441299</c:v>
                </c:pt>
                <c:pt idx="4">
                  <c:v>65.609032810777293</c:v>
                </c:pt>
                <c:pt idx="5">
                  <c:v>87.910640555906596</c:v>
                </c:pt>
                <c:pt idx="6">
                  <c:v>34.858572929628302</c:v>
                </c:pt>
                <c:pt idx="7">
                  <c:v>14.6923751511702</c:v>
                </c:pt>
                <c:pt idx="8">
                  <c:v>23.524319066367902</c:v>
                </c:pt>
                <c:pt idx="9">
                  <c:v>46.010983418097297</c:v>
                </c:pt>
                <c:pt idx="10">
                  <c:v>50.023425933896803</c:v>
                </c:pt>
                <c:pt idx="11">
                  <c:v>53.737284785726999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2E2-45F2-8C9F-E3A2BA6E24A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50,001元以上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444444444444441E-3"/>
                  <c:y val="3.2026892360380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E2-45F2-8C9F-E3A2BA6E24AB}"/>
                </c:ext>
              </c:extLst>
            </c:dLbl>
            <c:dLbl>
              <c:idx val="1"/>
              <c:layout>
                <c:manualLayout>
                  <c:x val="-1.1574074074074073E-2"/>
                  <c:y val="3.562802101772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E2-45F2-8C9F-E3A2BA6E24AB}"/>
                </c:ext>
              </c:extLst>
            </c:dLbl>
            <c:dLbl>
              <c:idx val="2"/>
              <c:layout>
                <c:manualLayout>
                  <c:x val="-3.4722222222222224E-2"/>
                  <c:y val="2.8502416814181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E2-45F2-8C9F-E3A2BA6E24AB}"/>
                </c:ext>
              </c:extLst>
            </c:dLbl>
            <c:dLbl>
              <c:idx val="3"/>
              <c:layout>
                <c:manualLayout>
                  <c:x val="-2.7777777777777776E-2"/>
                  <c:y val="-3.5628021017727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E2-45F2-8C9F-E3A2BA6E24AB}"/>
                </c:ext>
              </c:extLst>
            </c:dLbl>
            <c:dLbl>
              <c:idx val="4"/>
              <c:layout>
                <c:manualLayout>
                  <c:x val="-6.9444444444444441E-3"/>
                  <c:y val="-4.987922942481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2E2-45F2-8C9F-E3A2BA6E24AB}"/>
                </c:ext>
              </c:extLst>
            </c:dLbl>
            <c:dLbl>
              <c:idx val="5"/>
              <c:layout>
                <c:manualLayout>
                  <c:x val="-3.2407407407407406E-2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2E2-45F2-8C9F-E3A2BA6E24AB}"/>
                </c:ext>
              </c:extLst>
            </c:dLbl>
            <c:dLbl>
              <c:idx val="6"/>
              <c:layout>
                <c:manualLayout>
                  <c:x val="2.3148148148148147E-3"/>
                  <c:y val="-4.275362522127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2E2-45F2-8C9F-E3A2BA6E24AB}"/>
                </c:ext>
              </c:extLst>
            </c:dLbl>
            <c:dLbl>
              <c:idx val="7"/>
              <c:layout>
                <c:manualLayout>
                  <c:x val="9.2592592592592171E-3"/>
                  <c:y val="-3.919082311949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2E2-45F2-8C9F-E3A2BA6E24AB}"/>
                </c:ext>
              </c:extLst>
            </c:dLbl>
            <c:dLbl>
              <c:idx val="8"/>
              <c:layout>
                <c:manualLayout>
                  <c:x val="2.7777777777777776E-2"/>
                  <c:y val="-1.425120840709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2E2-45F2-8C9F-E3A2BA6E24AB}"/>
                </c:ext>
              </c:extLst>
            </c:dLbl>
            <c:dLbl>
              <c:idx val="9"/>
              <c:layout>
                <c:manualLayout>
                  <c:x val="2.3148148148148147E-2"/>
                  <c:y val="1.4251208407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2E2-45F2-8C9F-E3A2BA6E24AB}"/>
                </c:ext>
              </c:extLst>
            </c:dLbl>
            <c:dLbl>
              <c:idx val="10"/>
              <c:layout>
                <c:manualLayout>
                  <c:x val="2.0833333333333332E-2"/>
                  <c:y val="1.068840630531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2E2-45F2-8C9F-E3A2BA6E24AB}"/>
                </c:ext>
              </c:extLst>
            </c:dLbl>
            <c:dLbl>
              <c:idx val="11"/>
              <c:layout>
                <c:manualLayout>
                  <c:x val="6.9444444444444441E-3"/>
                  <c:y val="3.918368492708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2E2-45F2-8C9F-E3A2BA6E2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51.729595460939002</c:v>
                </c:pt>
                <c:pt idx="1">
                  <c:v>55.603464720320503</c:v>
                </c:pt>
                <c:pt idx="2">
                  <c:v>53.381701899220303</c:v>
                </c:pt>
                <c:pt idx="3">
                  <c:v>54.8051385957002</c:v>
                </c:pt>
                <c:pt idx="4">
                  <c:v>73.190643212870199</c:v>
                </c:pt>
                <c:pt idx="5">
                  <c:v>89.593687781883503</c:v>
                </c:pt>
                <c:pt idx="6">
                  <c:v>36.155932631994602</c:v>
                </c:pt>
                <c:pt idx="7">
                  <c:v>21.684032202077599</c:v>
                </c:pt>
                <c:pt idx="8">
                  <c:v>23.260642317495801</c:v>
                </c:pt>
                <c:pt idx="9">
                  <c:v>53.473662227889498</c:v>
                </c:pt>
                <c:pt idx="10">
                  <c:v>56.649136283974499</c:v>
                </c:pt>
                <c:pt idx="11">
                  <c:v>52.954514080618999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2E2-45F2-8C9F-E3A2BA6E2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0528"/>
        <c:axId val="1752064"/>
      </c:radarChart>
      <c:catAx>
        <c:axId val="175052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752064"/>
        <c:crosses val="autoZero"/>
        <c:auto val="1"/>
        <c:lblAlgn val="ctr"/>
        <c:lblOffset val="100"/>
        <c:noMultiLvlLbl val="0"/>
      </c:catAx>
      <c:valAx>
        <c:axId val="175206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1">
                  <a:lumMod val="40000"/>
                  <a:lumOff val="60000"/>
                  <a:alpha val="80000"/>
                </a:schemeClr>
              </a:solidFill>
              <a:prstDash val="solid"/>
              <a:round/>
            </a:ln>
            <a:effectLst/>
          </c:spPr>
        </c:majorGridlines>
        <c:numFmt formatCode="0.0_ 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75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44444444444442"/>
          <c:y val="2.2334694794166773E-2"/>
          <c:w val="0.15638888888888888"/>
          <c:h val="0.825354892135809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78784140060692"/>
          <c:y val="0.1548169826545808"/>
          <c:w val="0.69231167522075598"/>
          <c:h val="0.73483552082132553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北部地區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5725372077999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05-47A0-ABF4-B1BED446270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05-47A0-ABF4-B1BED446270A}"/>
                </c:ext>
              </c:extLst>
            </c:dLbl>
            <c:dLbl>
              <c:idx val="2"/>
              <c:layout>
                <c:manualLayout>
                  <c:x val="-9.3133498903998052E-2"/>
                  <c:y val="5.2257568089142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05-47A0-ABF4-B1BED446270A}"/>
                </c:ext>
              </c:extLst>
            </c:dLbl>
            <c:dLbl>
              <c:idx val="3"/>
              <c:layout>
                <c:manualLayout>
                  <c:x val="-2.25778179161207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05-47A0-ABF4-B1BED446270A}"/>
                </c:ext>
              </c:extLst>
            </c:dLbl>
            <c:dLbl>
              <c:idx val="4"/>
              <c:layout>
                <c:manualLayout>
                  <c:x val="-1.1288908958060369E-2"/>
                  <c:y val="-3.592707806128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05-47A0-ABF4-B1BED446270A}"/>
                </c:ext>
              </c:extLst>
            </c:dLbl>
            <c:dLbl>
              <c:idx val="5"/>
              <c:layout>
                <c:manualLayout>
                  <c:x val="-8.1844589945937685E-2"/>
                  <c:y val="-5.2257568089142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05-47A0-ABF4-B1BED446270A}"/>
                </c:ext>
              </c:extLst>
            </c:dLbl>
            <c:dLbl>
              <c:idx val="6"/>
              <c:layout>
                <c:manualLayout>
                  <c:x val="6.7733453748362218E-2"/>
                  <c:y val="-7.5120254128142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05-47A0-ABF4-B1BED446270A}"/>
                </c:ext>
              </c:extLst>
            </c:dLbl>
            <c:dLbl>
              <c:idx val="7"/>
              <c:layout>
                <c:manualLayout>
                  <c:x val="7.6200135466907501E-2"/>
                  <c:y val="-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05-47A0-ABF4-B1BED446270A}"/>
                </c:ext>
              </c:extLst>
            </c:dLbl>
            <c:dLbl>
              <c:idx val="8"/>
              <c:layout>
                <c:manualLayout>
                  <c:x val="2.2577817916120738E-2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05-47A0-ABF4-B1BED446270A}"/>
                </c:ext>
              </c:extLst>
            </c:dLbl>
            <c:dLbl>
              <c:idx val="9"/>
              <c:layout>
                <c:manualLayout>
                  <c:x val="1.9755590676605646E-2"/>
                  <c:y val="3.2660980055713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05-47A0-ABF4-B1BED446270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05-47A0-ABF4-B1BED446270A}"/>
                </c:ext>
              </c:extLst>
            </c:dLbl>
            <c:dLbl>
              <c:idx val="11"/>
              <c:layout>
                <c:manualLayout>
                  <c:x val="5.6444544790301851E-2"/>
                  <c:y val="7.185415612257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05-47A0-ABF4-B1BED44627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51.857496935897899</c:v>
                </c:pt>
                <c:pt idx="1">
                  <c:v>38.272378145068103</c:v>
                </c:pt>
                <c:pt idx="2">
                  <c:v>43.585610288886301</c:v>
                </c:pt>
                <c:pt idx="3">
                  <c:v>42.954138550804998</c:v>
                </c:pt>
                <c:pt idx="4">
                  <c:v>63.992411842579401</c:v>
                </c:pt>
                <c:pt idx="5">
                  <c:v>82.108680284062302</c:v>
                </c:pt>
                <c:pt idx="6">
                  <c:v>32.377613833532898</c:v>
                </c:pt>
                <c:pt idx="7">
                  <c:v>15.608589887851499</c:v>
                </c:pt>
                <c:pt idx="8">
                  <c:v>21.554456049210099</c:v>
                </c:pt>
                <c:pt idx="9">
                  <c:v>42.701978216796299</c:v>
                </c:pt>
                <c:pt idx="10">
                  <c:v>43.527959396190496</c:v>
                </c:pt>
                <c:pt idx="11">
                  <c:v>44.067016764145997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05-47A0-ABF4-B1BED446270A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中部地區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43.804691502504603</c:v>
                </c:pt>
                <c:pt idx="1">
                  <c:v>44.839638041397698</c:v>
                </c:pt>
                <c:pt idx="2">
                  <c:v>46.8284338644835</c:v>
                </c:pt>
                <c:pt idx="3">
                  <c:v>39.162786251877698</c:v>
                </c:pt>
                <c:pt idx="4">
                  <c:v>61.086416778595499</c:v>
                </c:pt>
                <c:pt idx="5">
                  <c:v>77.424832689141695</c:v>
                </c:pt>
                <c:pt idx="6">
                  <c:v>33.408946294213301</c:v>
                </c:pt>
                <c:pt idx="7">
                  <c:v>14.441931933176599</c:v>
                </c:pt>
                <c:pt idx="8">
                  <c:v>18.753906461152301</c:v>
                </c:pt>
                <c:pt idx="9">
                  <c:v>42.066553563940602</c:v>
                </c:pt>
                <c:pt idx="10">
                  <c:v>43.931739003066397</c:v>
                </c:pt>
                <c:pt idx="11">
                  <c:v>51.987299308314299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205-47A0-ABF4-B1BED446270A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南部地區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42.837038861978002</c:v>
                </c:pt>
                <c:pt idx="1">
                  <c:v>41.392817143441</c:v>
                </c:pt>
                <c:pt idx="2">
                  <c:v>48.348246769857901</c:v>
                </c:pt>
                <c:pt idx="3">
                  <c:v>39.432140705401302</c:v>
                </c:pt>
                <c:pt idx="4">
                  <c:v>61.861772805977097</c:v>
                </c:pt>
                <c:pt idx="5">
                  <c:v>75.016985515496401</c:v>
                </c:pt>
                <c:pt idx="6">
                  <c:v>33.034345080584103</c:v>
                </c:pt>
                <c:pt idx="7">
                  <c:v>14.3768301964251</c:v>
                </c:pt>
                <c:pt idx="8">
                  <c:v>18.065421992887</c:v>
                </c:pt>
                <c:pt idx="9">
                  <c:v>37.865661575139399</c:v>
                </c:pt>
                <c:pt idx="10">
                  <c:v>45.894255163075798</c:v>
                </c:pt>
                <c:pt idx="11">
                  <c:v>46.084162711710697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205-47A0-ABF4-B1BED446270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東部及其他地區</c:v>
                </c:pt>
              </c:strCache>
            </c:strRef>
          </c:tx>
          <c:spPr>
            <a:ln w="19050" cap="rnd" cmpd="sng" algn="ctr">
              <a:solidFill>
                <a:schemeClr val="accent2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05-47A0-ABF4-B1BED446270A}"/>
                </c:ext>
              </c:extLst>
            </c:dLbl>
            <c:dLbl>
              <c:idx val="1"/>
              <c:layout>
                <c:manualLayout>
                  <c:x val="-5.6444544790301851E-2"/>
                  <c:y val="8.1652450139284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05-47A0-ABF4-B1BED446270A}"/>
                </c:ext>
              </c:extLst>
            </c:dLbl>
            <c:dLbl>
              <c:idx val="2"/>
              <c:layout>
                <c:manualLayout>
                  <c:x val="-2.7777777777777693E-2"/>
                  <c:y val="1.532567049808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05-47A0-ABF4-B1BED446270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05-47A0-ABF4-B1BED446270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05-47A0-ABF4-B1BED446270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05-47A0-ABF4-B1BED446270A}"/>
                </c:ext>
              </c:extLst>
            </c:dLbl>
            <c:dLbl>
              <c:idx val="6"/>
              <c:layout>
                <c:manualLayout>
                  <c:x val="-1.9755590676605646E-2"/>
                  <c:y val="-4.2107975657025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05-47A0-ABF4-B1BED446270A}"/>
                </c:ext>
              </c:extLst>
            </c:dLbl>
            <c:dLbl>
              <c:idx val="7"/>
              <c:layout>
                <c:manualLayout>
                  <c:x val="9.2592592592592587E-3"/>
                  <c:y val="-3.678160919540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05-47A0-ABF4-B1BED446270A}"/>
                </c:ext>
              </c:extLst>
            </c:dLbl>
            <c:dLbl>
              <c:idx val="8"/>
              <c:layout>
                <c:manualLayout>
                  <c:x val="6.5481449744799594E-2"/>
                  <c:y val="-7.6778763264987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05-47A0-ABF4-B1BED446270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05-47A0-ABF4-B1BED446270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205-47A0-ABF4-B1BED446270A}"/>
                </c:ext>
              </c:extLst>
            </c:dLbl>
            <c:dLbl>
              <c:idx val="11"/>
              <c:layout>
                <c:manualLayout>
                  <c:x val="2.7777777777777776E-2"/>
                  <c:y val="3.3716475095785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205-47A0-ABF4-B1BED44627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0.0_ </c:formatCode>
                <c:ptCount val="12"/>
                <c:pt idx="0">
                  <c:v>37.425964801600898</c:v>
                </c:pt>
                <c:pt idx="1">
                  <c:v>35.829082047925603</c:v>
                </c:pt>
                <c:pt idx="2">
                  <c:v>50.566089175665198</c:v>
                </c:pt>
                <c:pt idx="3">
                  <c:v>39.1138380052681</c:v>
                </c:pt>
                <c:pt idx="4">
                  <c:v>60.035692329012697</c:v>
                </c:pt>
                <c:pt idx="5">
                  <c:v>70.517736218837996</c:v>
                </c:pt>
                <c:pt idx="6">
                  <c:v>43.247320304113998</c:v>
                </c:pt>
                <c:pt idx="7">
                  <c:v>22.233849321441699</c:v>
                </c:pt>
                <c:pt idx="8">
                  <c:v>21.349260146534402</c:v>
                </c:pt>
                <c:pt idx="9">
                  <c:v>42.311531159131199</c:v>
                </c:pt>
                <c:pt idx="10">
                  <c:v>31.849751120532201</c:v>
                </c:pt>
                <c:pt idx="11">
                  <c:v>54.4951600564603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8205-47A0-ABF4-B1BED4462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02496"/>
        <c:axId val="83004032"/>
      </c:radarChart>
      <c:catAx>
        <c:axId val="8300249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004032"/>
        <c:crosses val="autoZero"/>
        <c:auto val="1"/>
        <c:lblAlgn val="ctr"/>
        <c:lblOffset val="100"/>
        <c:noMultiLvlLbl val="0"/>
      </c:catAx>
      <c:valAx>
        <c:axId val="83004032"/>
        <c:scaling>
          <c:orientation val="minMax"/>
          <c:max val="9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_ 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00249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1574074074074073E-2"/>
          <c:y val="1.4140746218877339E-2"/>
          <c:w val="0.98842592592592593"/>
          <c:h val="8.5936108815127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76680519101779"/>
          <c:y val="0.15568104467660512"/>
          <c:w val="0.49058526538349373"/>
          <c:h val="0.78059975928423309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學生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148148148148147E-3"/>
                  <c:y val="4.7944123461780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BF-4337-8611-317991AB5ACD}"/>
                </c:ext>
              </c:extLst>
            </c:dLbl>
            <c:dLbl>
              <c:idx val="1"/>
              <c:layout>
                <c:manualLayout>
                  <c:x val="-2.5462962962962962E-2"/>
                  <c:y val="9.588824692356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BF-4337-8611-317991AB5ACD}"/>
                </c:ext>
              </c:extLst>
            </c:dLbl>
            <c:dLbl>
              <c:idx val="2"/>
              <c:layout>
                <c:manualLayout>
                  <c:x val="-4.3981481481481483E-2"/>
                  <c:y val="8.11362089353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BF-4337-8611-317991AB5A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BF-4337-8611-317991AB5ACD}"/>
                </c:ext>
              </c:extLst>
            </c:dLbl>
            <c:dLbl>
              <c:idx val="4"/>
              <c:layout>
                <c:manualLayout>
                  <c:x val="-3.0092592592592591E-2"/>
                  <c:y val="-8.11362089353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BF-4337-8611-317991AB5ACD}"/>
                </c:ext>
              </c:extLst>
            </c:dLbl>
            <c:dLbl>
              <c:idx val="5"/>
              <c:layout>
                <c:manualLayout>
                  <c:x val="-4.3981481481481483E-2"/>
                  <c:y val="-5.90081519529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BF-4337-8611-317991AB5ACD}"/>
                </c:ext>
              </c:extLst>
            </c:dLbl>
            <c:dLbl>
              <c:idx val="6"/>
              <c:layout>
                <c:manualLayout>
                  <c:x val="-1.1574074074074073E-2"/>
                  <c:y val="-4.056810446766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BF-4337-8611-317991AB5ACD}"/>
                </c:ext>
              </c:extLst>
            </c:dLbl>
            <c:dLbl>
              <c:idx val="7"/>
              <c:layout>
                <c:manualLayout>
                  <c:x val="0"/>
                  <c:y val="-2.581606647942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BF-4337-8611-317991AB5ACD}"/>
                </c:ext>
              </c:extLst>
            </c:dLbl>
            <c:dLbl>
              <c:idx val="8"/>
              <c:layout>
                <c:manualLayout>
                  <c:x val="1.6203703703703703E-2"/>
                  <c:y val="-1.475203798824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BF-4337-8611-317991AB5ACD}"/>
                </c:ext>
              </c:extLst>
            </c:dLbl>
            <c:dLbl>
              <c:idx val="9"/>
              <c:layout>
                <c:manualLayout>
                  <c:x val="2.0833333333333332E-2"/>
                  <c:y val="1.10640284911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BF-4337-8611-317991AB5ACD}"/>
                </c:ext>
              </c:extLst>
            </c:dLbl>
            <c:dLbl>
              <c:idx val="10"/>
              <c:layout>
                <c:manualLayout>
                  <c:x val="1.8518518518518517E-2"/>
                  <c:y val="2.21280569823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BF-4337-8611-317991AB5AC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BF-4337-8611-317991AB5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79.855492055743994</c:v>
                </c:pt>
                <c:pt idx="1">
                  <c:v>23.770351666556799</c:v>
                </c:pt>
                <c:pt idx="2">
                  <c:v>32.898649009964601</c:v>
                </c:pt>
                <c:pt idx="3">
                  <c:v>40.176089423041098</c:v>
                </c:pt>
                <c:pt idx="4">
                  <c:v>92.386255863481196</c:v>
                </c:pt>
                <c:pt idx="5">
                  <c:v>92.378494863450896</c:v>
                </c:pt>
                <c:pt idx="6">
                  <c:v>45.156811297117201</c:v>
                </c:pt>
                <c:pt idx="7">
                  <c:v>19.343956497403401</c:v>
                </c:pt>
                <c:pt idx="8">
                  <c:v>29.552318662041898</c:v>
                </c:pt>
                <c:pt idx="9">
                  <c:v>48.7085111689589</c:v>
                </c:pt>
                <c:pt idx="10">
                  <c:v>55.563848367827802</c:v>
                </c:pt>
                <c:pt idx="11">
                  <c:v>40.508847186896197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BF-4337-8611-317991AB5AC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家管及無業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30.360631927610999</c:v>
                </c:pt>
                <c:pt idx="1">
                  <c:v>31.353181362650201</c:v>
                </c:pt>
                <c:pt idx="2">
                  <c:v>43.211991008532102</c:v>
                </c:pt>
                <c:pt idx="3">
                  <c:v>34.5908858034798</c:v>
                </c:pt>
                <c:pt idx="4">
                  <c:v>51.974945165801401</c:v>
                </c:pt>
                <c:pt idx="5">
                  <c:v>65.538186775886302</c:v>
                </c:pt>
                <c:pt idx="6">
                  <c:v>29.373097412062101</c:v>
                </c:pt>
                <c:pt idx="7">
                  <c:v>13.0808073608714</c:v>
                </c:pt>
                <c:pt idx="8">
                  <c:v>14.054089363228201</c:v>
                </c:pt>
                <c:pt idx="9">
                  <c:v>32.3400023888154</c:v>
                </c:pt>
                <c:pt idx="10">
                  <c:v>33.800639418427302</c:v>
                </c:pt>
                <c:pt idx="11">
                  <c:v>39.423263029313503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EBF-4337-8611-317991AB5ACD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退休人員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092592592592591E-2"/>
                  <c:y val="7.744819943826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EBF-4337-8611-317991AB5ACD}"/>
                </c:ext>
              </c:extLst>
            </c:dLbl>
            <c:dLbl>
              <c:idx val="1"/>
              <c:layout>
                <c:manualLayout>
                  <c:x val="0"/>
                  <c:y val="4.056810446766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BF-4337-8611-317991AB5ACD}"/>
                </c:ext>
              </c:extLst>
            </c:dLbl>
            <c:dLbl>
              <c:idx val="2"/>
              <c:layout>
                <c:manualLayout>
                  <c:x val="-2.0833333333333332E-2"/>
                  <c:y val="1.8440047485300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EBF-4337-8611-317991AB5ACD}"/>
                </c:ext>
              </c:extLst>
            </c:dLbl>
            <c:dLbl>
              <c:idx val="3"/>
              <c:layout>
                <c:manualLayout>
                  <c:x val="-1.3888888888888888E-2"/>
                  <c:y val="-3.6882998915086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BF-4337-8611-317991AB5ACD}"/>
                </c:ext>
              </c:extLst>
            </c:dLbl>
            <c:dLbl>
              <c:idx val="4"/>
              <c:layout>
                <c:manualLayout>
                  <c:x val="-4.6296296296296294E-3"/>
                  <c:y val="-3.3192085473540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EBF-4337-8611-317991AB5A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EBF-4337-8611-317991AB5ACD}"/>
                </c:ext>
              </c:extLst>
            </c:dLbl>
            <c:dLbl>
              <c:idx val="6"/>
              <c:layout>
                <c:manualLayout>
                  <c:x val="3.7037037037037035E-2"/>
                  <c:y val="-7.376018994120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EBF-4337-8611-317991AB5ACD}"/>
                </c:ext>
              </c:extLst>
            </c:dLbl>
            <c:dLbl>
              <c:idx val="7"/>
              <c:layout>
                <c:manualLayout>
                  <c:x val="6.25E-2"/>
                  <c:y val="-6.269616145002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EBF-4337-8611-317991AB5ACD}"/>
                </c:ext>
              </c:extLst>
            </c:dLbl>
            <c:dLbl>
              <c:idx val="8"/>
              <c:layout>
                <c:manualLayout>
                  <c:x val="5.0925925925925923E-2"/>
                  <c:y val="-5.90081519529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EBF-4337-8611-317991AB5AC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EBF-4337-8611-317991AB5A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EBF-4337-8611-317991AB5ACD}"/>
                </c:ext>
              </c:extLst>
            </c:dLbl>
            <c:dLbl>
              <c:idx val="11"/>
              <c:layout>
                <c:manualLayout>
                  <c:x val="4.6296296296296719E-3"/>
                  <c:y val="4.42561139647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EBF-4337-8611-317991AB5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15.5703597812926</c:v>
                </c:pt>
                <c:pt idx="1">
                  <c:v>32.3676727115528</c:v>
                </c:pt>
                <c:pt idx="2">
                  <c:v>52.213908692672597</c:v>
                </c:pt>
                <c:pt idx="3">
                  <c:v>40.934963051320103</c:v>
                </c:pt>
                <c:pt idx="4">
                  <c:v>52.888587187237398</c:v>
                </c:pt>
                <c:pt idx="5">
                  <c:v>57.382209230454599</c:v>
                </c:pt>
                <c:pt idx="6">
                  <c:v>26.276949349640098</c:v>
                </c:pt>
                <c:pt idx="7">
                  <c:v>14.8657703178263</c:v>
                </c:pt>
                <c:pt idx="8">
                  <c:v>11.0670264177613</c:v>
                </c:pt>
                <c:pt idx="9">
                  <c:v>37.563374209135297</c:v>
                </c:pt>
                <c:pt idx="10">
                  <c:v>35.397841360890197</c:v>
                </c:pt>
                <c:pt idx="11">
                  <c:v>40.876250584225602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EBF-4337-8611-317991AB5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81248"/>
        <c:axId val="87007616"/>
      </c:radarChart>
      <c:catAx>
        <c:axId val="8698124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7007616"/>
        <c:crosses val="autoZero"/>
        <c:auto val="1"/>
        <c:lblAlgn val="ctr"/>
        <c:lblOffset val="100"/>
        <c:noMultiLvlLbl val="0"/>
      </c:catAx>
      <c:valAx>
        <c:axId val="8700761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_ 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698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3.0301184727599658E-3"/>
          <c:w val="0.81481481481481477"/>
          <c:h val="7.8552100179396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15537384254742"/>
          <c:y val="0.15117017733189442"/>
          <c:w val="0.57787838202467678"/>
          <c:h val="0.78468257457665502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農林漁牧礦業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759288900991174E-3"/>
                  <c:y val="3.387195742282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AD-4B54-9F20-B91F9E6BB26C}"/>
                </c:ext>
              </c:extLst>
            </c:dLbl>
            <c:dLbl>
              <c:idx val="1"/>
              <c:layout>
                <c:manualLayout>
                  <c:x val="-2.7414943578876083E-2"/>
                  <c:y val="5.4171163042401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AD-4B54-9F20-B91F9E6BB2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AD-4B54-9F20-B91F9E6BB26C}"/>
                </c:ext>
              </c:extLst>
            </c:dLbl>
            <c:dLbl>
              <c:idx val="3"/>
              <c:layout>
                <c:manualLayout>
                  <c:x val="-7.4769882759339129E-2"/>
                  <c:y val="-2.0295743454644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AD-4B54-9F20-B91F9E6BB26C}"/>
                </c:ext>
              </c:extLst>
            </c:dLbl>
            <c:dLbl>
              <c:idx val="4"/>
              <c:layout>
                <c:manualLayout>
                  <c:x val="-6.9784099128694391E-2"/>
                  <c:y val="-3.3855445559320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AD-4B54-9F20-B91F9E6BB26C}"/>
                </c:ext>
              </c:extLst>
            </c:dLbl>
            <c:dLbl>
              <c:idx val="5"/>
              <c:layout>
                <c:manualLayout>
                  <c:x val="-2.5005429352403324E-3"/>
                  <c:y val="-7.1080642876089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AD-4B54-9F20-B91F9E6BB2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AD-4B54-9F20-B91F9E6BB26C}"/>
                </c:ext>
              </c:extLst>
            </c:dLbl>
            <c:dLbl>
              <c:idx val="7"/>
              <c:layout>
                <c:manualLayout>
                  <c:x val="5.9812335684842913E-2"/>
                  <c:y val="-5.415092269358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AD-4B54-9F20-B91F9E6BB2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AD-4B54-9F20-B91F9E6BB26C}"/>
                </c:ext>
              </c:extLst>
            </c:dLbl>
            <c:dLbl>
              <c:idx val="9"/>
              <c:layout>
                <c:manualLayout>
                  <c:x val="0.10716237030125599"/>
                  <c:y val="-3.38413305792255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AD-4B54-9F20-B91F9E6BB26C}"/>
                </c:ext>
              </c:extLst>
            </c:dLbl>
            <c:dLbl>
              <c:idx val="10"/>
              <c:layout>
                <c:manualLayout>
                  <c:x val="3.2409163059686781E-2"/>
                  <c:y val="6.7663752411531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AD-4B54-9F20-B91F9E6BB2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AD-4B54-9F20-B91F9E6BB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13.8428221951194</c:v>
                </c:pt>
                <c:pt idx="1">
                  <c:v>35.828057495372398</c:v>
                </c:pt>
                <c:pt idx="2">
                  <c:v>50.337570741959297</c:v>
                </c:pt>
                <c:pt idx="3">
                  <c:v>24.496824447970699</c:v>
                </c:pt>
                <c:pt idx="4">
                  <c:v>35.314859214083697</c:v>
                </c:pt>
                <c:pt idx="5">
                  <c:v>49.303357627775597</c:v>
                </c:pt>
                <c:pt idx="6">
                  <c:v>28.810317894643099</c:v>
                </c:pt>
                <c:pt idx="7">
                  <c:v>7.60253671261703</c:v>
                </c:pt>
                <c:pt idx="8">
                  <c:v>7.4696678849634397</c:v>
                </c:pt>
                <c:pt idx="9">
                  <c:v>20.6750175644321</c:v>
                </c:pt>
                <c:pt idx="10">
                  <c:v>22.006132553991101</c:v>
                </c:pt>
                <c:pt idx="11">
                  <c:v>45.5504891831809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AD-4B54-9F20-B91F9E6BB26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工業與營造業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47.753298132670899</c:v>
                </c:pt>
                <c:pt idx="1">
                  <c:v>52.730741224652299</c:v>
                </c:pt>
                <c:pt idx="2">
                  <c:v>45.676704582835697</c:v>
                </c:pt>
                <c:pt idx="3">
                  <c:v>37.566404841290598</c:v>
                </c:pt>
                <c:pt idx="4">
                  <c:v>54.132222514515703</c:v>
                </c:pt>
                <c:pt idx="5">
                  <c:v>85.497618962780706</c:v>
                </c:pt>
                <c:pt idx="6">
                  <c:v>31.876852332274002</c:v>
                </c:pt>
                <c:pt idx="7">
                  <c:v>12.9715927904043</c:v>
                </c:pt>
                <c:pt idx="8">
                  <c:v>19.052307511715</c:v>
                </c:pt>
                <c:pt idx="9">
                  <c:v>37.698649653263402</c:v>
                </c:pt>
                <c:pt idx="10">
                  <c:v>41.670450478854697</c:v>
                </c:pt>
                <c:pt idx="11">
                  <c:v>51.975017112171301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9AD-4B54-9F20-B91F9E6BB26C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服務業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5.411630104429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AD-4B54-9F20-B91F9E6BB26C}"/>
                </c:ext>
              </c:extLst>
            </c:dLbl>
            <c:dLbl>
              <c:idx val="1"/>
              <c:layout>
                <c:manualLayout>
                  <c:x val="0"/>
                  <c:y val="2.7058150522147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AD-4B54-9F20-B91F9E6BB26C}"/>
                </c:ext>
              </c:extLst>
            </c:dLbl>
            <c:dLbl>
              <c:idx val="2"/>
              <c:layout>
                <c:manualLayout>
                  <c:x val="-1.4949111224330248E-2"/>
                  <c:y val="2.029361289161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AD-4B54-9F20-B91F9E6BB26C}"/>
                </c:ext>
              </c:extLst>
            </c:dLbl>
            <c:dLbl>
              <c:idx val="3"/>
              <c:layout>
                <c:manualLayout>
                  <c:x val="-2.7406703911272121E-2"/>
                  <c:y val="-6.764537630536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9AD-4B54-9F20-B91F9E6BB26C}"/>
                </c:ext>
              </c:extLst>
            </c:dLbl>
            <c:dLbl>
              <c:idx val="4"/>
              <c:layout>
                <c:manualLayout>
                  <c:x val="-2.2423666836495371E-2"/>
                  <c:y val="-4.3969494598490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AD-4B54-9F20-B91F9E6BB26C}"/>
                </c:ext>
              </c:extLst>
            </c:dLbl>
            <c:dLbl>
              <c:idx val="5"/>
              <c:layout>
                <c:manualLayout>
                  <c:x val="-4.9830370747767491E-3"/>
                  <c:y val="-8.7938989196980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9AD-4B54-9F20-B91F9E6BB26C}"/>
                </c:ext>
              </c:extLst>
            </c:dLbl>
            <c:dLbl>
              <c:idx val="6"/>
              <c:layout>
                <c:manualLayout>
                  <c:x val="-7.4745556121651241E-3"/>
                  <c:y val="-3.382268815268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AD-4B54-9F20-B91F9E6BB26C}"/>
                </c:ext>
              </c:extLst>
            </c:dLbl>
            <c:dLbl>
              <c:idx val="7"/>
              <c:layout>
                <c:manualLayout>
                  <c:x val="7.4745556121651241E-3"/>
                  <c:y val="-1.691134407634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AD-4B54-9F20-B91F9E6BB26C}"/>
                </c:ext>
              </c:extLst>
            </c:dLbl>
            <c:dLbl>
              <c:idx val="8"/>
              <c:layout>
                <c:manualLayout>
                  <c:x val="1.4945029067628228E-2"/>
                  <c:y val="-3.3837217048376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AD-4B54-9F20-B91F9E6BB26C}"/>
                </c:ext>
              </c:extLst>
            </c:dLbl>
            <c:dLbl>
              <c:idx val="9"/>
              <c:layout>
                <c:manualLayout>
                  <c:x val="2.4915185373883746E-2"/>
                  <c:y val="-1.3529075261073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AD-4B54-9F20-B91F9E6BB26C}"/>
                </c:ext>
              </c:extLst>
            </c:dLbl>
            <c:dLbl>
              <c:idx val="10"/>
              <c:layout>
                <c:manualLayout>
                  <c:x val="2.4915185373883746E-2"/>
                  <c:y val="1.691134407634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AD-4B54-9F20-B91F9E6BB26C}"/>
                </c:ext>
              </c:extLst>
            </c:dLbl>
            <c:dLbl>
              <c:idx val="11"/>
              <c:layout>
                <c:manualLayout>
                  <c:x val="1.4949111224330248E-2"/>
                  <c:y val="3.7204956967953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AD-4B54-9F20-B91F9E6BB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 </c:formatCode>
                <c:ptCount val="12"/>
                <c:pt idx="0">
                  <c:v>58.660849399809798</c:v>
                </c:pt>
                <c:pt idx="1">
                  <c:v>46.056657399836197</c:v>
                </c:pt>
                <c:pt idx="2">
                  <c:v>47.393067206555799</c:v>
                </c:pt>
                <c:pt idx="3">
                  <c:v>46.376055214829101</c:v>
                </c:pt>
                <c:pt idx="4">
                  <c:v>68.762557866047999</c:v>
                </c:pt>
                <c:pt idx="5">
                  <c:v>88.147671284313603</c:v>
                </c:pt>
                <c:pt idx="6">
                  <c:v>35.067323272753796</c:v>
                </c:pt>
                <c:pt idx="7">
                  <c:v>17.0733623634368</c:v>
                </c:pt>
                <c:pt idx="8">
                  <c:v>24.661539967216701</c:v>
                </c:pt>
                <c:pt idx="9">
                  <c:v>47.259426942331501</c:v>
                </c:pt>
                <c:pt idx="10">
                  <c:v>51.2395885191983</c:v>
                </c:pt>
                <c:pt idx="11">
                  <c:v>51.460192389664002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9AD-4B54-9F20-B91F9E6BB26C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學生</c:v>
                </c:pt>
              </c:strCache>
            </c:strRef>
          </c:tx>
          <c:spPr>
            <a:ln w="19050" cap="rnd" cmpd="sng" algn="ctr">
              <a:solidFill>
                <a:schemeClr val="accent2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9830370747767491E-3"/>
                  <c:y val="4.7351763413758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AD-4B54-9F20-B91F9E6BB26C}"/>
                </c:ext>
              </c:extLst>
            </c:dLbl>
            <c:dLbl>
              <c:idx val="1"/>
              <c:layout>
                <c:manualLayout>
                  <c:x val="2.4915185373883745E-3"/>
                  <c:y val="5.749856985956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9AD-4B54-9F20-B91F9E6BB2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9AD-4B54-9F20-B91F9E6BB2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9AD-4B54-9F20-B91F9E6BB26C}"/>
                </c:ext>
              </c:extLst>
            </c:dLbl>
            <c:dLbl>
              <c:idx val="4"/>
              <c:layout>
                <c:manualLayout>
                  <c:x val="-2.2423666836495281E-2"/>
                  <c:y val="-6.4263107490100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9AD-4B54-9F20-B91F9E6BB26C}"/>
                </c:ext>
              </c:extLst>
            </c:dLbl>
            <c:dLbl>
              <c:idx val="5"/>
              <c:layout>
                <c:manualLayout>
                  <c:x val="-6.2287242132116664E-2"/>
                  <c:y val="-4.058728699521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9AD-4B54-9F20-B91F9E6BB26C}"/>
                </c:ext>
              </c:extLst>
            </c:dLbl>
            <c:dLbl>
              <c:idx val="6"/>
              <c:layout>
                <c:manualLayout>
                  <c:x val="-1.2457592686941873E-2"/>
                  <c:y val="-3.044041933741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9AD-4B54-9F20-B91F9E6BB26C}"/>
                </c:ext>
              </c:extLst>
            </c:dLbl>
            <c:dLbl>
              <c:idx val="7"/>
              <c:layout>
                <c:manualLayout>
                  <c:x val="-2.7406900093834164E-2"/>
                  <c:y val="6.7645376305369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9AD-4B54-9F20-B91F9E6BB26C}"/>
                </c:ext>
              </c:extLst>
            </c:dLbl>
            <c:dLbl>
              <c:idx val="8"/>
              <c:layout>
                <c:manualLayout>
                  <c:x val="-2.2423666836495416E-2"/>
                  <c:y val="-1.352907526107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9AD-4B54-9F20-B91F9E6BB26C}"/>
                </c:ext>
              </c:extLst>
            </c:dLbl>
            <c:dLbl>
              <c:idx val="9"/>
              <c:layout>
                <c:manualLayout>
                  <c:x val="-3.2389740986048868E-2"/>
                  <c:y val="-1.6911344076342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9AD-4B54-9F20-B91F9E6BB2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9AD-4B54-9F20-B91F9E6BB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0.0_ </c:formatCode>
                <c:ptCount val="12"/>
                <c:pt idx="0">
                  <c:v>79.855492055743994</c:v>
                </c:pt>
                <c:pt idx="1">
                  <c:v>23.770351666556799</c:v>
                </c:pt>
                <c:pt idx="2">
                  <c:v>32.898649009964601</c:v>
                </c:pt>
                <c:pt idx="3">
                  <c:v>40.176089423041098</c:v>
                </c:pt>
                <c:pt idx="4">
                  <c:v>92.386255863481196</c:v>
                </c:pt>
                <c:pt idx="5">
                  <c:v>92.378494863450896</c:v>
                </c:pt>
                <c:pt idx="6">
                  <c:v>45.156811297117201</c:v>
                </c:pt>
                <c:pt idx="7">
                  <c:v>19.343956497403401</c:v>
                </c:pt>
                <c:pt idx="8">
                  <c:v>29.552318662041898</c:v>
                </c:pt>
                <c:pt idx="9">
                  <c:v>48.7085111689589</c:v>
                </c:pt>
                <c:pt idx="10">
                  <c:v>55.563848367827802</c:v>
                </c:pt>
                <c:pt idx="11">
                  <c:v>40.508847186896197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59AD-4B54-9F20-B91F9E6BB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729984"/>
        <c:axId val="104768640"/>
      </c:radarChart>
      <c:catAx>
        <c:axId val="10472998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4768640"/>
        <c:crosses val="autoZero"/>
        <c:auto val="1"/>
        <c:lblAlgn val="ctr"/>
        <c:lblOffset val="100"/>
        <c:noMultiLvlLbl val="0"/>
      </c:catAx>
      <c:valAx>
        <c:axId val="10476864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</a:ln>
            <a:effectLst/>
          </c:spPr>
        </c:majorGridlines>
        <c:numFmt formatCode="0.0_ 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472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4228910638506641E-2"/>
          <c:y val="1.6147727726927518E-3"/>
          <c:w val="0.84254068241469815"/>
          <c:h val="7.8552100179396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38534607265853E-2"/>
          <c:y val="0.19388360642855401"/>
          <c:w val="0.85603299467555005"/>
          <c:h val="0.55626197783579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 觀賞次數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>
                <c:manualLayout>
                  <c:x val="-4.8541828685701588E-3"/>
                  <c:y val="1.51172227476079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FB-4CD5-A741-D35DF7138DA0}"/>
                </c:ext>
              </c:extLst>
            </c:dLbl>
            <c:dLbl>
              <c:idx val="1"/>
              <c:layout>
                <c:manualLayout>
                  <c:x val="1.3502719107159724E-2"/>
                  <c:y val="3.2876555382735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FB-4CD5-A741-D35DF7138DA0}"/>
                </c:ext>
              </c:extLst>
            </c:dLbl>
            <c:dLbl>
              <c:idx val="2"/>
              <c:layout>
                <c:manualLayout>
                  <c:x val="-1.7266137095878235E-3"/>
                  <c:y val="5.4174197446896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FB-4CD5-A741-D35DF7138DA0}"/>
                </c:ext>
              </c:extLst>
            </c:dLbl>
            <c:dLbl>
              <c:idx val="3"/>
              <c:layout>
                <c:manualLayout>
                  <c:x val="3.5514191233653777E-2"/>
                  <c:y val="3.9742111987556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FB-4CD5-A741-D35DF7138DA0}"/>
                </c:ext>
              </c:extLst>
            </c:dLbl>
            <c:dLbl>
              <c:idx val="4"/>
              <c:layout>
                <c:manualLayout>
                  <c:x val="1.6600933229641152E-3"/>
                  <c:y val="-1.29999105790413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FB-4CD5-A741-D35DF7138DA0}"/>
                </c:ext>
              </c:extLst>
            </c:dLbl>
            <c:dLbl>
              <c:idx val="5"/>
              <c:layout>
                <c:manualLayout>
                  <c:x val="1.9394086931517413E-2"/>
                  <c:y val="3.9843216073634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B-4CD5-A741-D35DF7138DA0}"/>
                </c:ext>
              </c:extLst>
            </c:dLbl>
            <c:dLbl>
              <c:idx val="6"/>
              <c:layout>
                <c:manualLayout>
                  <c:x val="2.4330319500836697E-3"/>
                  <c:y val="-3.71429571303587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FB-4CD5-A741-D35DF7138DA0}"/>
                </c:ext>
              </c:extLst>
            </c:dLbl>
            <c:dLbl>
              <c:idx val="7"/>
              <c:layout>
                <c:manualLayout>
                  <c:x val="1.620370370370370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B-4CD5-A741-D35DF7138DA0}"/>
                </c:ext>
              </c:extLst>
            </c:dLbl>
            <c:dLbl>
              <c:idx val="8"/>
              <c:layout>
                <c:manualLayout>
                  <c:x val="7.6538373395253108E-3"/>
                  <c:y val="1.1904699757834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FB-4CD5-A741-D35DF7138DA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流行音樂</c:v>
                </c:pt>
                <c:pt idx="1">
                  <c:v>古典與
傳統音樂</c:v>
                </c:pt>
                <c:pt idx="2">
                  <c:v>現代戲劇</c:v>
                </c:pt>
                <c:pt idx="3">
                  <c:v>傳統戲曲</c:v>
                </c:pt>
                <c:pt idx="4">
                  <c:v>舞蹈</c:v>
                </c:pt>
                <c:pt idx="5">
                  <c:v>視覺藝術</c:v>
                </c:pt>
                <c:pt idx="6">
                  <c:v>博物館</c:v>
                </c:pt>
              </c:strCache>
            </c:strRef>
          </c:cat>
          <c:val>
            <c:numRef>
              <c:f>工作表1!$B$2:$B$8</c:f>
              <c:numCache>
                <c:formatCode>0.00_);[Red]\(0.00\)</c:formatCode>
                <c:ptCount val="7"/>
                <c:pt idx="0">
                  <c:v>0.60044446134016016</c:v>
                </c:pt>
                <c:pt idx="1">
                  <c:v>0.38411150975384317</c:v>
                </c:pt>
                <c:pt idx="2">
                  <c:v>0.31405147424388818</c:v>
                </c:pt>
                <c:pt idx="3">
                  <c:v>0.33697397412090024</c:v>
                </c:pt>
                <c:pt idx="4">
                  <c:v>0.40721216453750569</c:v>
                </c:pt>
                <c:pt idx="5" formatCode="0.00_ ">
                  <c:v>1.5370185184036</c:v>
                </c:pt>
                <c:pt idx="6" formatCode="0.00_ ">
                  <c:v>1.2001582148710908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3FB-4CD5-A741-D35DF7138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56416"/>
        <c:axId val="104574976"/>
      </c:barChart>
      <c:lineChart>
        <c:grouping val="standar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付費次數占比</c:v>
                </c:pt>
              </c:strCache>
            </c:strRef>
          </c:tx>
          <c:dLbls>
            <c:dLbl>
              <c:idx val="1"/>
              <c:layout>
                <c:manualLayout>
                  <c:x val="-5.9745159034617031E-2"/>
                  <c:y val="-6.2285587796642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FB-4CD5-A741-D35DF7138DA0}"/>
                </c:ext>
              </c:extLst>
            </c:dLbl>
            <c:dLbl>
              <c:idx val="2"/>
              <c:layout>
                <c:manualLayout>
                  <c:x val="-2.8872772306345048E-2"/>
                  <c:y val="-7.2391367289156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FB-4CD5-A741-D35DF7138DA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流行音樂</c:v>
                </c:pt>
                <c:pt idx="1">
                  <c:v>古典與
傳統音樂</c:v>
                </c:pt>
                <c:pt idx="2">
                  <c:v>現代戲劇</c:v>
                </c:pt>
                <c:pt idx="3">
                  <c:v>傳統戲曲</c:v>
                </c:pt>
                <c:pt idx="4">
                  <c:v>舞蹈</c:v>
                </c:pt>
                <c:pt idx="5">
                  <c:v>視覺藝術</c:v>
                </c:pt>
                <c:pt idx="6">
                  <c:v>博物館</c:v>
                </c:pt>
              </c:strCache>
            </c:strRef>
          </c:cat>
          <c:val>
            <c:numRef>
              <c:f>工作表1!$C$2:$C$8</c:f>
              <c:numCache>
                <c:formatCode>0.00%</c:formatCode>
                <c:ptCount val="7"/>
                <c:pt idx="0">
                  <c:v>0.44092036191296685</c:v>
                </c:pt>
                <c:pt idx="1">
                  <c:v>0.42156537961518614</c:v>
                </c:pt>
                <c:pt idx="2">
                  <c:v>0.53724436217771054</c:v>
                </c:pt>
                <c:pt idx="3">
                  <c:v>0.20562402636491553</c:v>
                </c:pt>
                <c:pt idx="4">
                  <c:v>0.19392025941333121</c:v>
                </c:pt>
                <c:pt idx="5" formatCode="0.00_ ">
                  <c:v>0.28190354721562461</c:v>
                </c:pt>
                <c:pt idx="6" formatCode="General">
                  <c:v>0.65361713665800991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3FB-4CD5-A741-D35DF7138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576896"/>
        <c:axId val="104578432"/>
      </c:lineChart>
      <c:catAx>
        <c:axId val="1045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zh-TW" sz="1000"/>
                  <a:t>年</a:t>
                </a:r>
              </a:p>
            </c:rich>
          </c:tx>
          <c:layout>
            <c:manualLayout>
              <c:xMode val="edge"/>
              <c:yMode val="edge"/>
              <c:x val="0.93548788696680762"/>
              <c:y val="0.8074443748674389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04574976"/>
        <c:crosses val="autoZero"/>
        <c:auto val="1"/>
        <c:lblAlgn val="ctr"/>
        <c:lblOffset val="100"/>
        <c:noMultiLvlLbl val="0"/>
      </c:catAx>
      <c:valAx>
        <c:axId val="104574976"/>
        <c:scaling>
          <c:orientation val="minMax"/>
          <c:max val="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zh-TW" altLang="en-US" sz="1000" dirty="0" smtClean="0"/>
                  <a:t>次</a:t>
                </a:r>
                <a:endParaRPr lang="zh-TW" sz="1000" dirty="0"/>
              </a:p>
            </c:rich>
          </c:tx>
          <c:layout>
            <c:manualLayout>
              <c:xMode val="edge"/>
              <c:yMode val="edge"/>
              <c:x val="5.555224904463877E-2"/>
              <c:y val="2.8118951695425654E-2"/>
            </c:manualLayout>
          </c:layout>
          <c:overlay val="0"/>
        </c:title>
        <c:numFmt formatCode="0.00_);[Red]\(0.00\)" sourceLinked="1"/>
        <c:majorTickMark val="in"/>
        <c:minorTickMark val="none"/>
        <c:tickLblPos val="nextTo"/>
        <c:txPr>
          <a:bodyPr/>
          <a:lstStyle/>
          <a:p>
            <a:pPr>
              <a:defRPr sz="1000"/>
            </a:pPr>
            <a:endParaRPr lang="zh-TW"/>
          </a:p>
        </c:txPr>
        <c:crossAx val="104556416"/>
        <c:crosses val="autoZero"/>
        <c:crossBetween val="between"/>
      </c:valAx>
      <c:catAx>
        <c:axId val="104576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578432"/>
        <c:crosses val="autoZero"/>
        <c:auto val="1"/>
        <c:lblAlgn val="ctr"/>
        <c:lblOffset val="100"/>
        <c:noMultiLvlLbl val="0"/>
      </c:catAx>
      <c:valAx>
        <c:axId val="104578432"/>
        <c:scaling>
          <c:orientation val="minMax"/>
        </c:scaling>
        <c:delete val="0"/>
        <c:axPos val="r"/>
        <c:numFmt formatCode="0%" sourceLinked="0"/>
        <c:majorTickMark val="in"/>
        <c:minorTickMark val="none"/>
        <c:tickLblPos val="none"/>
        <c:crossAx val="104576896"/>
        <c:crosses val="max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16350764947685553"/>
          <c:y val="4.7051682604371869E-2"/>
          <c:w val="0.75712616898775953"/>
          <c:h val="0.13979408791977041"/>
        </c:manualLayout>
      </c:layout>
      <c:overlay val="0"/>
      <c:txPr>
        <a:bodyPr/>
        <a:lstStyle/>
        <a:p>
          <a:pPr>
            <a:defRPr sz="10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791558773274143E-2"/>
          <c:y val="5.5083114610673667E-2"/>
          <c:w val="0.95320844122672588"/>
          <c:h val="0.61061824209772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欄2</c:v>
                </c:pt>
              </c:strCache>
            </c:strRef>
          </c:tx>
          <c:spPr>
            <a:solidFill>
              <a:srgbClr val="7DAD59"/>
            </a:solidFill>
            <a:ln w="9525">
              <a:noFill/>
            </a:ln>
          </c:spPr>
          <c:invertIfNegative val="0"/>
          <c:dLbls>
            <c:dLbl>
              <c:idx val="0"/>
              <c:layout>
                <c:manualLayout>
                  <c:x val="-2.0506847368622806E-17"/>
                  <c:y val="6.8728522336769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2D-4095-8ADF-A9CA0F617C27}"/>
                </c:ext>
              </c:extLst>
            </c:dLbl>
            <c:numFmt formatCode="#,##0.0_);[Red]\(#,##0.0\)" sourceLinked="0"/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工作表1!$A$2:$A$12</c:f>
              <c:strCache>
                <c:ptCount val="11"/>
                <c:pt idx="0">
                  <c:v>線上觀看
或下載
電影片</c:v>
                </c:pt>
                <c:pt idx="1">
                  <c:v>線上觀看
或下載
電視節目</c:v>
                </c:pt>
                <c:pt idx="2">
                  <c:v>線上音樂
欣賞
或下載</c:v>
                </c:pt>
                <c:pt idx="3">
                  <c:v>收聽網路
廣播節目</c:v>
                </c:pt>
                <c:pt idx="4">
                  <c:v>瀏覽網路
新聞/
雜誌</c:v>
                </c:pt>
                <c:pt idx="5">
                  <c:v>線上閱讀
小說/書籍
(含電子書)</c:v>
                </c:pt>
                <c:pt idx="6">
                  <c:v>閱讀其他
網路文章</c:v>
                </c:pt>
                <c:pt idx="7">
                  <c:v>建立
部落格或
個人網頁</c:v>
                </c:pt>
                <c:pt idx="8">
                  <c:v>下載遊戲
或線上
遊戲</c:v>
                </c:pt>
                <c:pt idx="9">
                  <c:v>其它</c:v>
                </c:pt>
                <c:pt idx="10">
                  <c:v>皆沒有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45.353546591479734</c:v>
                </c:pt>
                <c:pt idx="1">
                  <c:v>42.710829946080857</c:v>
                </c:pt>
                <c:pt idx="2">
                  <c:v>61.863554321908111</c:v>
                </c:pt>
                <c:pt idx="3">
                  <c:v>22.260902691952843</c:v>
                </c:pt>
                <c:pt idx="4">
                  <c:v>69.706143899189001</c:v>
                </c:pt>
                <c:pt idx="5">
                  <c:v>32.243925398004201</c:v>
                </c:pt>
                <c:pt idx="6">
                  <c:v>67.392196975558278</c:v>
                </c:pt>
                <c:pt idx="7">
                  <c:v>18.688464779407973</c:v>
                </c:pt>
                <c:pt idx="8">
                  <c:v>34.073190203101831</c:v>
                </c:pt>
                <c:pt idx="9">
                  <c:v>0.23852331981328734</c:v>
                </c:pt>
                <c:pt idx="10">
                  <c:v>14.872905660181415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2D-4095-8ADF-A9CA0F617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67520"/>
        <c:axId val="114669056"/>
      </c:barChart>
      <c:catAx>
        <c:axId val="1146675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000"/>
            </a:pPr>
            <a:endParaRPr lang="zh-TW"/>
          </a:p>
        </c:txPr>
        <c:crossAx val="114669056"/>
        <c:crosses val="autoZero"/>
        <c:auto val="1"/>
        <c:lblAlgn val="ctr"/>
        <c:lblOffset val="100"/>
        <c:noMultiLvlLbl val="0"/>
      </c:catAx>
      <c:valAx>
        <c:axId val="11466905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altLang="zh-TW"/>
                  <a:t>%</a:t>
                </a:r>
              </a:p>
            </c:rich>
          </c:tx>
          <c:layout>
            <c:manualLayout>
              <c:xMode val="edge"/>
              <c:yMode val="edge"/>
              <c:x val="5.6077788934101355E-2"/>
              <c:y val="4.3293557377492763E-6"/>
            </c:manualLayout>
          </c:layout>
          <c:overlay val="0"/>
          <c:spPr>
            <a:noFill/>
            <a:ln w="25401">
              <a:noFill/>
            </a:ln>
          </c:spPr>
        </c:title>
        <c:numFmt formatCode="General" sourceLinked="1"/>
        <c:majorTickMark val="in"/>
        <c:minorTickMark val="none"/>
        <c:tickLblPos val="nextTo"/>
        <c:crossAx val="114667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135163699523251E-2"/>
          <c:y val="8.2574343155559185E-2"/>
          <c:w val="0.95486481665519962"/>
          <c:h val="0.59524961441675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欄2</c:v>
                </c:pt>
              </c:strCache>
            </c:strRef>
          </c:tx>
          <c:spPr>
            <a:solidFill>
              <a:srgbClr val="8064A2"/>
            </a:solidFill>
            <a:ln w="9525">
              <a:noFill/>
            </a:ln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工作表1!$A$2:$A$14</c:f>
              <c:strCache>
                <c:ptCount val="13"/>
                <c:pt idx="0">
                  <c:v>西洋
樂器
演奏</c:v>
                </c:pt>
                <c:pt idx="1">
                  <c:v>傳統
樂器
演奏</c:v>
                </c:pt>
                <c:pt idx="2">
                  <c:v>舞蹈</c:v>
                </c:pt>
                <c:pt idx="3">
                  <c:v>傳統
戲劇
表演</c:v>
                </c:pt>
                <c:pt idx="4">
                  <c:v>現代
戲劇
表演</c:v>
                </c:pt>
                <c:pt idx="5">
                  <c:v>歌唱
或聲音
訓練</c:v>
                </c:pt>
                <c:pt idx="6">
                  <c:v>詞曲
創作</c:v>
                </c:pt>
                <c:pt idx="7">
                  <c:v>繪畫/
書法</c:v>
                </c:pt>
                <c:pt idx="8">
                  <c:v>攝影</c:v>
                </c:pt>
                <c:pt idx="9">
                  <c:v>手工藝
與雕塑</c:v>
                </c:pt>
                <c:pt idx="10">
                  <c:v>寫作
創作</c:v>
                </c:pt>
                <c:pt idx="11">
                  <c:v>其他</c:v>
                </c:pt>
                <c:pt idx="12">
                  <c:v>皆無
學習過</c:v>
                </c:pt>
              </c:strCache>
            </c:strRef>
          </c:cat>
          <c:val>
            <c:numRef>
              <c:f>工作表1!$B$2:$B$14</c:f>
              <c:numCache>
                <c:formatCode>General</c:formatCode>
                <c:ptCount val="13"/>
                <c:pt idx="0">
                  <c:v>23.564686998251467</c:v>
                </c:pt>
                <c:pt idx="1">
                  <c:v>6.1429849964555148</c:v>
                </c:pt>
                <c:pt idx="2">
                  <c:v>4.7967881499584433</c:v>
                </c:pt>
                <c:pt idx="3">
                  <c:v>0.93817645115048309</c:v>
                </c:pt>
                <c:pt idx="4">
                  <c:v>0.93210533467679735</c:v>
                </c:pt>
                <c:pt idx="5">
                  <c:v>7.8371377002572036</c:v>
                </c:pt>
                <c:pt idx="6">
                  <c:v>0.60810028686464834</c:v>
                </c:pt>
                <c:pt idx="7">
                  <c:v>31.139101711624363</c:v>
                </c:pt>
                <c:pt idx="8">
                  <c:v>2.6376844424469654</c:v>
                </c:pt>
                <c:pt idx="9">
                  <c:v>4.8620781047247474</c:v>
                </c:pt>
                <c:pt idx="10">
                  <c:v>3.0927671422273608</c:v>
                </c:pt>
                <c:pt idx="11">
                  <c:v>1.2588508238052016</c:v>
                </c:pt>
                <c:pt idx="12">
                  <c:v>45.396075672016174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F-46F1-BB45-2FC2F1876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01568"/>
        <c:axId val="114311552"/>
      </c:barChart>
      <c:catAx>
        <c:axId val="114301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114311552"/>
        <c:crossesAt val="0"/>
        <c:auto val="1"/>
        <c:lblAlgn val="ctr"/>
        <c:lblOffset val="100"/>
        <c:noMultiLvlLbl val="0"/>
      </c:catAx>
      <c:valAx>
        <c:axId val="114311552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altLang="zh-TW"/>
                  <a:t>%</a:t>
                </a:r>
              </a:p>
            </c:rich>
          </c:tx>
          <c:layout>
            <c:manualLayout>
              <c:xMode val="edge"/>
              <c:yMode val="edge"/>
              <c:x val="6.6055827176965259E-2"/>
              <c:y val="4.3293557377492763E-6"/>
            </c:manualLayout>
          </c:layout>
          <c:overlay val="0"/>
          <c:spPr>
            <a:noFill/>
            <a:ln w="25401">
              <a:noFill/>
            </a:ln>
          </c:spPr>
        </c:title>
        <c:numFmt formatCode="General" sourceLinked="1"/>
        <c:majorTickMark val="in"/>
        <c:minorTickMark val="none"/>
        <c:tickLblPos val="nextTo"/>
        <c:crossAx val="114301568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D8D-4E35-8CFB-A8CCE2934C0D}"/>
              </c:ext>
            </c:extLst>
          </c:dPt>
          <c:dLbls>
            <c:dLbl>
              <c:idx val="0"/>
              <c:layout>
                <c:manualLayout>
                  <c:x val="5.5226748094207266E-2"/>
                  <c:y val="4.5426122933423631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1,781(55.3%)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8D-4E35-8CFB-A8CCE2934C0D}"/>
                </c:ext>
              </c:extLst>
            </c:dLbl>
            <c:dLbl>
              <c:idx val="1"/>
              <c:layout>
                <c:manualLayout>
                  <c:x val="6.05712721033240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200" dirty="0" smtClean="0"/>
                      <a:t>1,</a:t>
                    </a:r>
                    <a:r>
                      <a:rPr lang="en-US" altLang="zh-TW" sz="1200" dirty="0" smtClean="0"/>
                      <a:t>741</a:t>
                    </a:r>
                    <a:r>
                      <a:rPr lang="en-US" altLang="en-US" sz="1200" dirty="0" smtClean="0"/>
                      <a:t>(5</a:t>
                    </a:r>
                    <a:r>
                      <a:rPr lang="en-US" altLang="zh-TW" sz="1200" dirty="0" smtClean="0"/>
                      <a:t>0.9</a:t>
                    </a:r>
                    <a:r>
                      <a:rPr lang="en-US" altLang="en-US" sz="1200" dirty="0" smtClean="0"/>
                      <a:t>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8D-4E35-8CFB-A8CCE2934C0D}"/>
                </c:ext>
              </c:extLst>
            </c:dLbl>
            <c:dLbl>
              <c:idx val="2"/>
              <c:layout>
                <c:manualLayout>
                  <c:x val="3.741166806381782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200" dirty="0" smtClean="0"/>
                      <a:t>1,</a:t>
                    </a:r>
                    <a:r>
                      <a:rPr lang="en-US" altLang="zh-TW" sz="1200" dirty="0" smtClean="0"/>
                      <a:t>692</a:t>
                    </a:r>
                    <a:r>
                      <a:rPr lang="en-US" altLang="en-US" sz="1200" dirty="0" smtClean="0"/>
                      <a:t>(5</a:t>
                    </a:r>
                    <a:r>
                      <a:rPr lang="en-US" altLang="zh-TW" sz="1200" dirty="0" smtClean="0"/>
                      <a:t>3.9</a:t>
                    </a:r>
                    <a:r>
                      <a:rPr lang="en-US" altLang="en-US" sz="1200" dirty="0" smtClean="0"/>
                      <a:t>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8D-4E35-8CFB-A8CCE2934C0D}"/>
                </c:ext>
              </c:extLst>
            </c:dLbl>
            <c:dLbl>
              <c:idx val="3"/>
              <c:layout>
                <c:manualLayout>
                  <c:x val="4.0974684069895712E-2"/>
                  <c:y val="-5.5825918083597338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200" dirty="0" smtClean="0"/>
                      <a:t>1,7</a:t>
                    </a:r>
                    <a:r>
                      <a:rPr lang="en-US" altLang="zh-TW" sz="1200" dirty="0" smtClean="0"/>
                      <a:t>05</a:t>
                    </a:r>
                    <a:r>
                      <a:rPr lang="en-US" altLang="en-US" sz="1200" dirty="0" smtClean="0"/>
                      <a:t>(5</a:t>
                    </a:r>
                    <a:r>
                      <a:rPr lang="en-US" altLang="zh-TW" sz="1200" dirty="0" smtClean="0"/>
                      <a:t>5.6</a:t>
                    </a:r>
                    <a:r>
                      <a:rPr lang="en-US" altLang="en-US" sz="1200" dirty="0" smtClean="0"/>
                      <a:t>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8D-4E35-8CFB-A8CCE2934C0D}"/>
                </c:ext>
              </c:extLst>
            </c:dLbl>
            <c:dLbl>
              <c:idx val="4"/>
              <c:layout>
                <c:manualLayout>
                  <c:x val="4.8100716082051492E-2"/>
                  <c:y val="-1.116518361671936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200" dirty="0" smtClean="0"/>
                      <a:t>1,6</a:t>
                    </a:r>
                    <a:r>
                      <a:rPr lang="en-US" altLang="zh-TW" sz="1200" dirty="0" smtClean="0"/>
                      <a:t>71</a:t>
                    </a:r>
                    <a:r>
                      <a:rPr lang="en-US" altLang="en-US" sz="1200" dirty="0" smtClean="0"/>
                      <a:t>(5</a:t>
                    </a:r>
                    <a:r>
                      <a:rPr lang="en-US" altLang="zh-TW" sz="1200" dirty="0" smtClean="0"/>
                      <a:t>4.4</a:t>
                    </a:r>
                    <a:r>
                      <a:rPr lang="en-US" altLang="en-US" sz="1200" dirty="0" smtClean="0"/>
                      <a:t>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8D-4E35-8CFB-A8CCE2934C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1781</c:v>
                </c:pt>
                <c:pt idx="1">
                  <c:v>1741</c:v>
                </c:pt>
                <c:pt idx="2">
                  <c:v>1692</c:v>
                </c:pt>
                <c:pt idx="3">
                  <c:v>1705</c:v>
                </c:pt>
                <c:pt idx="4">
                  <c:v>1671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8D-4E35-8CFB-A8CCE2934C0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8D-4E35-8CFB-A8CCE2934C0D}"/>
                </c:ext>
              </c:extLst>
            </c:dLbl>
            <c:dLbl>
              <c:idx val="1"/>
              <c:layout>
                <c:manualLayout>
                  <c:x val="6.591579611244093E-2"/>
                  <c:y val="3.6604947965911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8D-4E35-8CFB-A8CCE2934C0D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8D-4E35-8CFB-A8CCE2934C0D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8D-4E35-8CFB-A8CCE2934C0D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8D-4E35-8CFB-A8CCE2934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1439</c:v>
                </c:pt>
                <c:pt idx="1">
                  <c:v>1682</c:v>
                </c:pt>
                <c:pt idx="2">
                  <c:v>1447</c:v>
                </c:pt>
                <c:pt idx="3">
                  <c:v>1364</c:v>
                </c:pt>
                <c:pt idx="4">
                  <c:v>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8D-4E35-8CFB-A8CCE2934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807424"/>
        <c:axId val="80809344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5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8D-4E35-8CFB-A8CCE2934C0D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D8D-4E35-8CFB-A8CCE2934C0D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8D-4E35-8CFB-A8CCE2934C0D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8D-4E35-8CFB-A8CCE2934C0D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8D-4E35-8CFB-A8CCE2934C0D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3220</c:v>
                </c:pt>
                <c:pt idx="1">
                  <c:v>3423</c:v>
                </c:pt>
                <c:pt idx="2">
                  <c:v>3139</c:v>
                </c:pt>
                <c:pt idx="3">
                  <c:v>3069</c:v>
                </c:pt>
                <c:pt idx="4">
                  <c:v>3070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D8D-4E35-8CFB-A8CCE2934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07424"/>
        <c:axId val="80809344"/>
      </c:lineChart>
      <c:catAx>
        <c:axId val="80807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0809344"/>
        <c:crosses val="autoZero"/>
        <c:auto val="1"/>
        <c:lblAlgn val="ctr"/>
        <c:lblOffset val="100"/>
        <c:noMultiLvlLbl val="0"/>
      </c:catAx>
      <c:valAx>
        <c:axId val="8080934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5.9813359682818631E-2"/>
              <c:y val="6.6414592686222388E-3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080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231383020934182"/>
          <c:y val="1.2892338953933725E-2"/>
          <c:w val="0.71665325625996668"/>
          <c:h val="0.14758306742759886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9559463842079012"/>
          <c:h val="0.6951768604646562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dLbl>
              <c:idx val="0"/>
              <c:layout>
                <c:manualLayout>
                  <c:x val="6.117993718910373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2,784(68.5%)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3B-43C4-A650-30E700F93EBE}"/>
                </c:ext>
              </c:extLst>
            </c:dLbl>
            <c:dLbl>
              <c:idx val="1"/>
              <c:layout>
                <c:manualLayout>
                  <c:x val="3.4936169960137972E-3"/>
                  <c:y val="1.116528582396735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2,843(68.1%)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3B-43C4-A650-30E700F93EBE}"/>
                </c:ext>
              </c:extLst>
            </c:dLbl>
            <c:dLbl>
              <c:idx val="2"/>
              <c:layout>
                <c:manualLayout>
                  <c:x val="9.7766855609477434E-3"/>
                  <c:y val="1.172955635612425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2,828(68.9%)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3B-43C4-A650-30E700F93EBE}"/>
                </c:ext>
              </c:extLst>
            </c:dLbl>
            <c:dLbl>
              <c:idx val="3"/>
              <c:layout>
                <c:manualLayout>
                  <c:x val="2.5549496398037178E-3"/>
                  <c:y val="-5.0183723798267752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3,026(68.5%)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3B-43C4-A650-30E700F93EBE}"/>
                </c:ext>
              </c:extLst>
            </c:dLbl>
            <c:dLbl>
              <c:idx val="4"/>
              <c:layout>
                <c:manualLayout>
                  <c:x val="1.929281342287723E-3"/>
                  <c:y val="-5.5826429119836757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3,100(70.1%) 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3B-43C4-A650-30E700F93E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2784</c:v>
                </c:pt>
                <c:pt idx="1">
                  <c:v>2843</c:v>
                </c:pt>
                <c:pt idx="2">
                  <c:v>2828</c:v>
                </c:pt>
                <c:pt idx="3">
                  <c:v>3026</c:v>
                </c:pt>
                <c:pt idx="4" formatCode="#,##0_ ">
                  <c:v>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3B-43C4-A650-30E700F93EBE}"/>
            </c:ext>
          </c:extLst>
        </c:ser>
        <c:ser>
          <c:idx val="4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rgbClr val="52B493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3.0539671064045083E-3"/>
                  <c:y val="9.591018456941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3B-43C4-A650-30E700F93EBE}"/>
                </c:ext>
              </c:extLst>
            </c:dLbl>
            <c:dLbl>
              <c:idx val="1"/>
              <c:layout>
                <c:manualLayout>
                  <c:x val="2.1873653922646684E-3"/>
                  <c:y val="1.316157064781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3B-43C4-A650-30E700F93EBE}"/>
                </c:ext>
              </c:extLst>
            </c:dLbl>
            <c:dLbl>
              <c:idx val="2"/>
              <c:layout>
                <c:manualLayout>
                  <c:x val="8.2172972053042945E-3"/>
                  <c:y val="5.765201025328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3B-43C4-A650-30E700F93EBE}"/>
                </c:ext>
              </c:extLst>
            </c:dLbl>
            <c:dLbl>
              <c:idx val="3"/>
              <c:layout>
                <c:manualLayout>
                  <c:x val="-3.8011740268169942E-4"/>
                  <c:y val="1.3960163606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3B-43C4-A650-30E700F93EBE}"/>
                </c:ext>
              </c:extLst>
            </c:dLbl>
            <c:dLbl>
              <c:idx val="4"/>
              <c:layout>
                <c:manualLayout>
                  <c:x val="-1.1142964381432724E-3"/>
                  <c:y val="1.854505925433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3B-43C4-A650-30E700F93EBE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1279</c:v>
                </c:pt>
                <c:pt idx="1">
                  <c:v>1329</c:v>
                </c:pt>
                <c:pt idx="2">
                  <c:v>1277</c:v>
                </c:pt>
                <c:pt idx="3">
                  <c:v>1389</c:v>
                </c:pt>
                <c:pt idx="4" formatCode="#,##0_ 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3B-43C4-A650-30E700F93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975360"/>
        <c:axId val="80977280"/>
      </c:barChart>
      <c:lineChart>
        <c:grouping val="standard"/>
        <c:varyColors val="0"/>
        <c:ser>
          <c:idx val="0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dLbls>
            <c:dLbl>
              <c:idx val="0"/>
              <c:layout>
                <c:manualLayout>
                  <c:x val="-3.1415342824669713E-2"/>
                  <c:y val="-5.01837237982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3B-43C4-A650-30E700F93EBE}"/>
                </c:ext>
              </c:extLst>
            </c:dLbl>
            <c:dLbl>
              <c:idx val="1"/>
              <c:layout>
                <c:manualLayout>
                  <c:x val="-3.1415342824669776E-2"/>
                  <c:y val="-3.5128606658787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3B-43C4-A650-30E700F93EBE}"/>
                </c:ext>
              </c:extLst>
            </c:dLbl>
            <c:dLbl>
              <c:idx val="2"/>
              <c:layout>
                <c:manualLayout>
                  <c:x val="-3.7698411389603607E-2"/>
                  <c:y val="-7.025721331757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3B-43C4-A650-30E700F93EBE}"/>
                </c:ext>
              </c:extLst>
            </c:dLbl>
            <c:dLbl>
              <c:idx val="3"/>
              <c:layout>
                <c:manualLayout>
                  <c:x val="-3.3509699012981127E-2"/>
                  <c:y val="-3.0110234278960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3B-43C4-A650-30E700F93EBE}"/>
                </c:ext>
              </c:extLst>
            </c:dLbl>
            <c:dLbl>
              <c:idx val="4"/>
              <c:layout>
                <c:manualLayout>
                  <c:x val="-2.3037918071424471E-2"/>
                  <c:y val="-7.527558569740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3B-43C4-A650-30E700F93E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4063</c:v>
                </c:pt>
                <c:pt idx="1">
                  <c:v>4172</c:v>
                </c:pt>
                <c:pt idx="2">
                  <c:v>4105</c:v>
                </c:pt>
                <c:pt idx="3">
                  <c:v>4415</c:v>
                </c:pt>
                <c:pt idx="4">
                  <c:v>4425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93B-43C4-A650-30E700F93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975360"/>
        <c:axId val="80977280"/>
      </c:lineChart>
      <c:catAx>
        <c:axId val="80975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0977280"/>
        <c:crosses val="autoZero"/>
        <c:auto val="1"/>
        <c:lblAlgn val="ctr"/>
        <c:lblOffset val="100"/>
        <c:noMultiLvlLbl val="0"/>
      </c:catAx>
      <c:valAx>
        <c:axId val="809772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 dirty="0"/>
                  <a:t>人</a:t>
                </a:r>
              </a:p>
            </c:rich>
          </c:tx>
          <c:layout>
            <c:manualLayout>
              <c:xMode val="edge"/>
              <c:yMode val="edge"/>
              <c:x val="6.3376375688896522E-2"/>
              <c:y val="3.4166817810559212E-2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097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24714524409639"/>
          <c:y val="2.7252132907048286E-2"/>
          <c:w val="0.73721337828558309"/>
          <c:h val="0.13304021296865967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050-4D0D-840D-16DB3264135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TW" sz="1200" b="0" i="0" u="none" strike="noStrike" baseline="0" dirty="0" smtClean="0">
                        <a:effectLst/>
                      </a:rPr>
                      <a:t>1,622(54.4%)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50-4D0D-840D-16DB326413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TW" sz="1200" b="0" i="0" u="none" strike="noStrike" baseline="0" dirty="0" smtClean="0">
                        <a:effectLst/>
                      </a:rPr>
                      <a:t>1,253(54.7%)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50-4D0D-840D-16DB3264135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1,699(55.8%)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50-4D0D-840D-16DB3264135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dirty="0" smtClean="0"/>
                      <a:t>1,</a:t>
                    </a:r>
                    <a:r>
                      <a:rPr lang="en-US" altLang="zh-TW" dirty="0" smtClean="0"/>
                      <a:t>852(57.2%)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50-4D0D-840D-16DB3264135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TW" dirty="0" smtClean="0"/>
                      <a:t>2</a:t>
                    </a:r>
                    <a:r>
                      <a:rPr lang="en-US" altLang="en-US" dirty="0" smtClean="0"/>
                      <a:t>,</a:t>
                    </a:r>
                    <a:r>
                      <a:rPr lang="en-US" altLang="zh-TW" dirty="0" smtClean="0"/>
                      <a:t>054(56.7%)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50-4D0D-840D-16DB32641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1622</c:v>
                </c:pt>
                <c:pt idx="1">
                  <c:v>1253</c:v>
                </c:pt>
                <c:pt idx="2">
                  <c:v>1699</c:v>
                </c:pt>
                <c:pt idx="3">
                  <c:v>1852</c:v>
                </c:pt>
                <c:pt idx="4">
                  <c:v>2054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50-4D0D-840D-16DB3264135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50-4D0D-840D-16DB3264135B}"/>
                </c:ext>
              </c:extLst>
            </c:dLbl>
            <c:dLbl>
              <c:idx val="1"/>
              <c:layout>
                <c:manualLayout>
                  <c:x val="6.591579611244093E-2"/>
                  <c:y val="-4.2060340174143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50-4D0D-840D-16DB3264135B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50-4D0D-840D-16DB3264135B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50-4D0D-840D-16DB3264135B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50-4D0D-840D-16DB32641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1357</c:v>
                </c:pt>
                <c:pt idx="1">
                  <c:v>1036</c:v>
                </c:pt>
                <c:pt idx="2">
                  <c:v>1348</c:v>
                </c:pt>
                <c:pt idx="3">
                  <c:v>1385</c:v>
                </c:pt>
                <c:pt idx="4">
                  <c:v>1569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50-4D0D-840D-16DB32641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175680"/>
        <c:axId val="83202432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50-4D0D-840D-16DB3264135B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50-4D0D-840D-16DB3264135B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50-4D0D-840D-16DB3264135B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50-4D0D-840D-16DB3264135B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50-4D0D-840D-16DB3264135B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2979</c:v>
                </c:pt>
                <c:pt idx="1">
                  <c:v>2289</c:v>
                </c:pt>
                <c:pt idx="2">
                  <c:v>3047</c:v>
                </c:pt>
                <c:pt idx="3">
                  <c:v>3237</c:v>
                </c:pt>
                <c:pt idx="4">
                  <c:v>3623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050-4D0D-840D-16DB32641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75680"/>
        <c:axId val="83202432"/>
      </c:lineChart>
      <c:catAx>
        <c:axId val="83175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202432"/>
        <c:crosses val="autoZero"/>
        <c:auto val="1"/>
        <c:lblAlgn val="ctr"/>
        <c:lblOffset val="100"/>
        <c:noMultiLvlLbl val="0"/>
      </c:catAx>
      <c:valAx>
        <c:axId val="83202432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17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171255943503468E-2"/>
          <c:y val="3.6984634160243279E-2"/>
          <c:w val="0.86986301369863062"/>
          <c:h val="0.1475830674275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565-42F4-B5EE-ACC46841B02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anchor="ctr" anchorCtr="1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TW" sz="1200" b="0" i="0" baseline="0" dirty="0" smtClean="0">
                        <a:effectLst/>
                      </a:rPr>
                      <a:t>4,673(75.6%)</a:t>
                    </a:r>
                    <a:endParaRPr lang="en-US" altLang="zh-TW" sz="1200" dirty="0" smtClean="0"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5-42F4-B5EE-ACC46841B0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4,288(74.4%)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5-42F4-B5EE-ACC46841B0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3,855(76.4%)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65-42F4-B5EE-ACC46841B0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dirty="0" smtClean="0"/>
                      <a:t>4,</a:t>
                    </a:r>
                    <a:r>
                      <a:rPr lang="en-US" altLang="zh-TW" dirty="0" smtClean="0"/>
                      <a:t>780(75.0%)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5-42F4-B5EE-ACC46841B02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TW" dirty="0" smtClean="0"/>
                      <a:t>4</a:t>
                    </a:r>
                    <a:r>
                      <a:rPr lang="en-US" altLang="en-US" dirty="0" smtClean="0"/>
                      <a:t>,</a:t>
                    </a:r>
                    <a:r>
                      <a:rPr lang="en-US" altLang="zh-TW" dirty="0" smtClean="0"/>
                      <a:t>173(75.9%)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5-42F4-B5EE-ACC46841B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4673</c:v>
                </c:pt>
                <c:pt idx="1">
                  <c:v>4288</c:v>
                </c:pt>
                <c:pt idx="2">
                  <c:v>3855</c:v>
                </c:pt>
                <c:pt idx="3">
                  <c:v>4780</c:v>
                </c:pt>
                <c:pt idx="4">
                  <c:v>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65-42F4-B5EE-ACC46841B02A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5-42F4-B5EE-ACC46841B02A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65-42F4-B5EE-ACC46841B02A}"/>
                </c:ext>
              </c:extLst>
            </c:dLbl>
            <c:dLbl>
              <c:idx val="2"/>
              <c:layout>
                <c:manualLayout>
                  <c:x val="6.1917700358874853E-2"/>
                  <c:y val="-9.8651675221870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65-42F4-B5EE-ACC46841B02A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65-42F4-B5EE-ACC46841B02A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65-42F4-B5EE-ACC46841B0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1510</c:v>
                </c:pt>
                <c:pt idx="1">
                  <c:v>1476</c:v>
                </c:pt>
                <c:pt idx="2">
                  <c:v>1189</c:v>
                </c:pt>
                <c:pt idx="3">
                  <c:v>1593</c:v>
                </c:pt>
                <c:pt idx="4">
                  <c:v>1323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565-42F4-B5EE-ACC46841B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700544"/>
        <c:axId val="83054976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 w="19050" cap="rnd" cmpd="sng" algn="ctr">
              <a:solidFill>
                <a:schemeClr val="accent4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4">
                  <a:lumMod val="60000"/>
                </a:schemeClr>
              </a:solidFill>
              <a:ln w="6350" cap="flat" cmpd="sng" algn="ctr">
                <a:solidFill>
                  <a:schemeClr val="accent4">
                    <a:lumMod val="60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65-42F4-B5EE-ACC46841B02A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65-42F4-B5EE-ACC46841B02A}"/>
                </c:ext>
              </c:extLst>
            </c:dLbl>
            <c:dLbl>
              <c:idx val="2"/>
              <c:layout>
                <c:manualLayout>
                  <c:x val="-4.2047236053457587E-2"/>
                  <c:y val="-6.44921226112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65-42F4-B5EE-ACC46841B02A}"/>
                </c:ext>
              </c:extLst>
            </c:dLbl>
            <c:dLbl>
              <c:idx val="3"/>
              <c:layout>
                <c:manualLayout>
                  <c:x val="-8.9087323630707704E-2"/>
                  <c:y val="-5.006135606972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65-42F4-B5EE-ACC46841B02A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65-42F4-B5EE-ACC46841B02A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6183</c:v>
                </c:pt>
                <c:pt idx="1">
                  <c:v>5764</c:v>
                </c:pt>
                <c:pt idx="2">
                  <c:v>5044</c:v>
                </c:pt>
                <c:pt idx="3">
                  <c:v>6373</c:v>
                </c:pt>
                <c:pt idx="4">
                  <c:v>5496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565-42F4-B5EE-ACC46841B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700544"/>
        <c:axId val="83054976"/>
      </c:lineChart>
      <c:catAx>
        <c:axId val="82700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054976"/>
        <c:crosses val="autoZero"/>
        <c:auto val="1"/>
        <c:lblAlgn val="ctr"/>
        <c:lblOffset val="100"/>
        <c:noMultiLvlLbl val="0"/>
      </c:catAx>
      <c:valAx>
        <c:axId val="8305497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#,##0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270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1171255943503468E-2"/>
          <c:y val="3.6984634160243279E-2"/>
          <c:w val="0.86986301369863062"/>
          <c:h val="0.1156478094541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79056556286623E-2"/>
          <c:y val="0.13959952156748628"/>
          <c:w val="0.878708158055586"/>
          <c:h val="0.6951768604646562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工作表1!$B$1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8FA-49A1-B5FE-6984F0F6166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8,668(75.4%)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FA-49A1-B5FE-6984F0F6166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13,820(74.5%)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FA-49A1-B5FE-6984F0F6166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TW" sz="1200" b="0" i="0" baseline="0" dirty="0" smtClean="0">
                        <a:effectLst/>
                      </a:rPr>
                      <a:t>14,878(75.0%)</a:t>
                    </a:r>
                    <a:endParaRPr lang="en-US" altLang="zh-TW" sz="1200" dirty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FA-49A1-B5FE-6984F0F6166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dirty="0" smtClean="0"/>
                      <a:t>1</a:t>
                    </a:r>
                    <a:r>
                      <a:rPr lang="en-US" altLang="zh-TW" dirty="0" smtClean="0"/>
                      <a:t>6</a:t>
                    </a:r>
                    <a:r>
                      <a:rPr lang="en-US" altLang="en-US" dirty="0" smtClean="0"/>
                      <a:t>,</a:t>
                    </a:r>
                    <a:r>
                      <a:rPr lang="en-US" altLang="zh-TW" dirty="0" smtClean="0"/>
                      <a:t>259(76.6%)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FA-49A1-B5FE-6984F0F6166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en-US" dirty="0" smtClean="0"/>
                      <a:t>1</a:t>
                    </a:r>
                    <a:r>
                      <a:rPr lang="en-US" altLang="zh-TW" dirty="0" smtClean="0"/>
                      <a:t>6</a:t>
                    </a:r>
                    <a:r>
                      <a:rPr lang="en-US" altLang="en-US" dirty="0" smtClean="0"/>
                      <a:t>,</a:t>
                    </a:r>
                    <a:r>
                      <a:rPr lang="en-US" altLang="zh-TW" dirty="0" smtClean="0"/>
                      <a:t>670(78.2%)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FA-49A1-B5FE-6984F0F61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2013</c:v>
                </c:pt>
                <c:pt idx="4">
                  <c:v>2016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8668</c:v>
                </c:pt>
                <c:pt idx="1">
                  <c:v>13820</c:v>
                </c:pt>
                <c:pt idx="2">
                  <c:v>14878</c:v>
                </c:pt>
                <c:pt idx="3">
                  <c:v>16259</c:v>
                </c:pt>
                <c:pt idx="4">
                  <c:v>16670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FA-49A1-B5FE-6984F0F6166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571272103324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FA-49A1-B5FE-6984F0F61669}"/>
                </c:ext>
              </c:extLst>
            </c:dLbl>
            <c:dLbl>
              <c:idx val="1"/>
              <c:layout>
                <c:manualLayout>
                  <c:x val="5.1663732088129376E-2"/>
                  <c:y val="1.116518361671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FA-49A1-B5FE-6984F0F61669}"/>
                </c:ext>
              </c:extLst>
            </c:dLbl>
            <c:dLbl>
              <c:idx val="2"/>
              <c:layout>
                <c:manualLayout>
                  <c:x val="5.1663732088129445E-2"/>
                  <c:y val="1.6747775425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FA-49A1-B5FE-6984F0F61669}"/>
                </c:ext>
              </c:extLst>
            </c:dLbl>
            <c:dLbl>
              <c:idx val="3"/>
              <c:layout>
                <c:manualLayout>
                  <c:x val="5.70082560972462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FA-49A1-B5FE-6984F0F61669}"/>
                </c:ext>
              </c:extLst>
            </c:dLbl>
            <c:dLbl>
              <c:idx val="4"/>
              <c:layout>
                <c:manualLayout>
                  <c:x val="6.0571272103324227E-2"/>
                  <c:y val="-5.582591808359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FA-49A1-B5FE-6984F0F61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2013</c:v>
                </c:pt>
                <c:pt idx="4">
                  <c:v>2016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2824</c:v>
                </c:pt>
                <c:pt idx="1">
                  <c:v>4735</c:v>
                </c:pt>
                <c:pt idx="2">
                  <c:v>4962</c:v>
                </c:pt>
                <c:pt idx="3">
                  <c:v>4971</c:v>
                </c:pt>
                <c:pt idx="4">
                  <c:v>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8FA-49A1-B5FE-6984F0F61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147776"/>
        <c:axId val="83162240"/>
      </c:barChart>
      <c:lineChart>
        <c:grouping val="standard"/>
        <c:varyColors val="0"/>
        <c:ser>
          <c:idx val="4"/>
          <c:order val="2"/>
          <c:tx>
            <c:strRef>
              <c:f>工作表1!$D$1</c:f>
              <c:strCache>
                <c:ptCount val="1"/>
                <c:pt idx="0">
                  <c:v>總人數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6">
                  <a:lumMod val="50000"/>
                </a:schemeClr>
              </a:solidFill>
            </c:spPr>
          </c:marker>
          <c:dLbls>
            <c:dLbl>
              <c:idx val="0"/>
              <c:layout>
                <c:manualLayout>
                  <c:x val="-3.4644439057837567E-2"/>
                  <c:y val="-5.0629272386083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FA-49A1-B5FE-6984F0F61669}"/>
                </c:ext>
              </c:extLst>
            </c:dLbl>
            <c:dLbl>
              <c:idx val="1"/>
              <c:layout>
                <c:manualLayout>
                  <c:x val="-3.3416461021727101E-2"/>
                  <c:y val="-6.211402641576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FA-49A1-B5FE-6984F0F61669}"/>
                </c:ext>
              </c:extLst>
            </c:dLbl>
            <c:dLbl>
              <c:idx val="2"/>
              <c:layout>
                <c:manualLayout>
                  <c:x val="-3.8484220047379697E-2"/>
                  <c:y val="-3.7879410177060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FA-49A1-B5FE-6984F0F61669}"/>
                </c:ext>
              </c:extLst>
            </c:dLbl>
            <c:dLbl>
              <c:idx val="3"/>
              <c:layout>
                <c:manualLayout>
                  <c:x val="-2.5512316813283371E-2"/>
                  <c:y val="-7.13516773490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FA-49A1-B5FE-6984F0F61669}"/>
                </c:ext>
              </c:extLst>
            </c:dLbl>
            <c:dLbl>
              <c:idx val="4"/>
              <c:layout>
                <c:manualLayout>
                  <c:x val="-3.8812746956286566E-2"/>
                  <c:y val="-7.68037156324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FA-49A1-B5FE-6984F0F61669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工作表1!$A$2:$A$6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2013</c:v>
                </c:pt>
                <c:pt idx="4">
                  <c:v>2016</c:v>
                </c:pt>
              </c:numCache>
            </c:numRef>
          </c:cat>
          <c:val>
            <c:numRef>
              <c:f>工作表1!$D$2:$D$6</c:f>
              <c:numCache>
                <c:formatCode>#,##0</c:formatCode>
                <c:ptCount val="5"/>
                <c:pt idx="0">
                  <c:v>11492</c:v>
                </c:pt>
                <c:pt idx="1">
                  <c:v>18555</c:v>
                </c:pt>
                <c:pt idx="2">
                  <c:v>19840</c:v>
                </c:pt>
                <c:pt idx="3">
                  <c:v>21230</c:v>
                </c:pt>
                <c:pt idx="4">
                  <c:v>21323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8FA-49A1-B5FE-6984F0F61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47776"/>
        <c:axId val="83162240"/>
      </c:lineChart>
      <c:catAx>
        <c:axId val="83147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zh-TW" sz="12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93431650666954302"/>
              <c:y val="0.9167748873797654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3162240"/>
        <c:crosses val="autoZero"/>
        <c:auto val="1"/>
        <c:lblAlgn val="ctr"/>
        <c:lblOffset val="100"/>
        <c:noMultiLvlLbl val="0"/>
      </c:catAx>
      <c:valAx>
        <c:axId val="831622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zh-TW" sz="1200"/>
                  <a:t>人</a:t>
                </a:r>
              </a:p>
            </c:rich>
          </c:tx>
          <c:layout>
            <c:manualLayout>
              <c:xMode val="edge"/>
              <c:yMode val="edge"/>
              <c:x val="7.0502407701052303E-2"/>
              <c:y val="1.7286569726311696E-2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314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5829240073213"/>
          <c:y val="5.0493027871749046E-3"/>
          <c:w val="0.86986301369863062"/>
          <c:h val="0.10500269899650974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75776465441821"/>
          <c:y val="8.0036557930258712E-2"/>
          <c:w val="0.500854841061534"/>
          <c:h val="0.85860829896262969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男性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9444444444444441E-3"/>
                  <c:y val="0.11904761904761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83-48F4-8CF6-030575ED0398}"/>
                </c:ext>
              </c:extLst>
            </c:dLbl>
            <c:dLbl>
              <c:idx val="1"/>
              <c:layout>
                <c:manualLayout>
                  <c:x val="-6.9444444444444441E-3"/>
                  <c:y val="4.6969094530173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83-48F4-8CF6-030575ED0398}"/>
                </c:ext>
              </c:extLst>
            </c:dLbl>
            <c:dLbl>
              <c:idx val="2"/>
              <c:layout>
                <c:manualLayout>
                  <c:x val="-9.4907407407407413E-2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83-48F4-8CF6-030575ED0398}"/>
                </c:ext>
              </c:extLst>
            </c:dLbl>
            <c:dLbl>
              <c:idx val="3"/>
              <c:layout>
                <c:manualLayout>
                  <c:x val="-8.10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83-48F4-8CF6-030575ED0398}"/>
                </c:ext>
              </c:extLst>
            </c:dLbl>
            <c:dLbl>
              <c:idx val="4"/>
              <c:layout>
                <c:manualLayout>
                  <c:x val="-7.1759259259259259E-2"/>
                  <c:y val="-6.3492068180972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83-48F4-8CF6-030575ED0398}"/>
                </c:ext>
              </c:extLst>
            </c:dLbl>
            <c:dLbl>
              <c:idx val="5"/>
              <c:layout>
                <c:manualLayout>
                  <c:x val="-4.6296296296296294E-2"/>
                  <c:y val="-5.260210101186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83-48F4-8CF6-030575ED0398}"/>
                </c:ext>
              </c:extLst>
            </c:dLbl>
            <c:dLbl>
              <c:idx val="6"/>
              <c:layout>
                <c:manualLayout>
                  <c:x val="3.2407407407407406E-2"/>
                  <c:y val="-9.2569890459307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83-48F4-8CF6-030575ED0398}"/>
                </c:ext>
              </c:extLst>
            </c:dLbl>
            <c:dLbl>
              <c:idx val="7"/>
              <c:layout>
                <c:manualLayout>
                  <c:x val="5.3240740740740741E-2"/>
                  <c:y val="-6.50089536119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83-48F4-8CF6-030575ED0398}"/>
                </c:ext>
              </c:extLst>
            </c:dLbl>
            <c:dLbl>
              <c:idx val="8"/>
              <c:layout>
                <c:manualLayout>
                  <c:x val="5.3240558471857685E-2"/>
                  <c:y val="-6.479242449396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83-48F4-8CF6-030575ED0398}"/>
                </c:ext>
              </c:extLst>
            </c:dLbl>
            <c:dLbl>
              <c:idx val="9"/>
              <c:layout>
                <c:manualLayout>
                  <c:x val="7.8703703703703748E-2"/>
                  <c:y val="-8.8714930322209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83-48F4-8CF6-030575ED0398}"/>
                </c:ext>
              </c:extLst>
            </c:dLbl>
            <c:dLbl>
              <c:idx val="10"/>
              <c:layout>
                <c:manualLayout>
                  <c:x val="6.0185185185185182E-2"/>
                  <c:y val="5.837219091788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83-48F4-8CF6-030575ED0398}"/>
                </c:ext>
              </c:extLst>
            </c:dLbl>
            <c:dLbl>
              <c:idx val="11"/>
              <c:layout>
                <c:manualLayout>
                  <c:x val="1.1574074074074073E-2"/>
                  <c:y val="3.755868544600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83-48F4-8CF6-030575ED039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 </c:formatCode>
                <c:ptCount val="12"/>
                <c:pt idx="0">
                  <c:v>46.669202763508302</c:v>
                </c:pt>
                <c:pt idx="1">
                  <c:v>42.979370331476296</c:v>
                </c:pt>
                <c:pt idx="2">
                  <c:v>48.5998259336099</c:v>
                </c:pt>
                <c:pt idx="3">
                  <c:v>39.969779546195099</c:v>
                </c:pt>
                <c:pt idx="4">
                  <c:v>60.393935590690603</c:v>
                </c:pt>
                <c:pt idx="5">
                  <c:v>78.892225972468907</c:v>
                </c:pt>
                <c:pt idx="6">
                  <c:v>30.5184210745483</c:v>
                </c:pt>
                <c:pt idx="7">
                  <c:v>14.022700763778399</c:v>
                </c:pt>
                <c:pt idx="8">
                  <c:v>18.389366153177999</c:v>
                </c:pt>
                <c:pt idx="9">
                  <c:v>39.909330298919002</c:v>
                </c:pt>
                <c:pt idx="10">
                  <c:v>41.547278650310297</c:v>
                </c:pt>
                <c:pt idx="11">
                  <c:v>48.554753489249997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83-48F4-8CF6-030575ED039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女性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83-48F4-8CF6-030575ED0398}"/>
                </c:ext>
              </c:extLst>
            </c:dLbl>
            <c:dLbl>
              <c:idx val="1"/>
              <c:layout>
                <c:manualLayout>
                  <c:x val="-4.1666666666666664E-2"/>
                  <c:y val="0.10317460317460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A83-48F4-8CF6-030575ED0398}"/>
                </c:ext>
              </c:extLst>
            </c:dLbl>
            <c:dLbl>
              <c:idx val="2"/>
              <c:layout>
                <c:manualLayout>
                  <c:x val="1.1574074074073988E-2"/>
                  <c:y val="7.93619547556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A83-48F4-8CF6-030575ED0398}"/>
                </c:ext>
              </c:extLst>
            </c:dLbl>
            <c:dLbl>
              <c:idx val="3"/>
              <c:layout>
                <c:manualLayout>
                  <c:x val="-1.15740740740740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A83-48F4-8CF6-030575ED0398}"/>
                </c:ext>
              </c:extLst>
            </c:dLbl>
            <c:dLbl>
              <c:idx val="4"/>
              <c:layout>
                <c:manualLayout>
                  <c:x val="-1.3889071157771946E-2"/>
                  <c:y val="-9.523809523809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A83-48F4-8CF6-030575ED0398}"/>
                </c:ext>
              </c:extLst>
            </c:dLbl>
            <c:dLbl>
              <c:idx val="5"/>
              <c:layout>
                <c:manualLayout>
                  <c:x val="-4.1666666666666664E-2"/>
                  <c:y val="-0.13347232946928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83-48F4-8CF6-030575ED0398}"/>
                </c:ext>
              </c:extLst>
            </c:dLbl>
            <c:dLbl>
              <c:idx val="6"/>
              <c:layout>
                <c:manualLayout>
                  <c:x val="-2.3148148148148147E-3"/>
                  <c:y val="-5.0100624745850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A83-48F4-8CF6-030575ED0398}"/>
                </c:ext>
              </c:extLst>
            </c:dLbl>
            <c:dLbl>
              <c:idx val="7"/>
              <c:layout>
                <c:manualLayout>
                  <c:x val="2.3144502770487446E-3"/>
                  <c:y val="-2.6477995856111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A83-48F4-8CF6-030575ED0398}"/>
                </c:ext>
              </c:extLst>
            </c:dLbl>
            <c:dLbl>
              <c:idx val="8"/>
              <c:layout>
                <c:manualLayout>
                  <c:x val="1.3888888888888888E-2"/>
                  <c:y val="-2.337657810734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A83-48F4-8CF6-030575ED0398}"/>
                </c:ext>
              </c:extLst>
            </c:dLbl>
            <c:dLbl>
              <c:idx val="9"/>
              <c:layout>
                <c:manualLayout>
                  <c:x val="3.4722222222222224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A83-48F4-8CF6-030575ED0398}"/>
                </c:ext>
              </c:extLst>
            </c:dLbl>
            <c:dLbl>
              <c:idx val="10"/>
              <c:layout>
                <c:manualLayout>
                  <c:x val="9.2592592592592587E-3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A83-48F4-8CF6-030575ED0398}"/>
                </c:ext>
              </c:extLst>
            </c:dLbl>
            <c:dLbl>
              <c:idx val="11"/>
              <c:layout>
                <c:manualLayout>
                  <c:x val="3.7036854768153979E-2"/>
                  <c:y val="0.11140053869372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A83-48F4-8CF6-030575ED03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 </c:formatCode>
                <c:ptCount val="12"/>
                <c:pt idx="0">
                  <c:v>47.446051136649402</c:v>
                </c:pt>
                <c:pt idx="1">
                  <c:v>38.2450521896235</c:v>
                </c:pt>
                <c:pt idx="2">
                  <c:v>43.172981432218798</c:v>
                </c:pt>
                <c:pt idx="3">
                  <c:v>41.9810822838175</c:v>
                </c:pt>
                <c:pt idx="4">
                  <c:v>64.783928937048699</c:v>
                </c:pt>
                <c:pt idx="5">
                  <c:v>78.542194585859903</c:v>
                </c:pt>
                <c:pt idx="6">
                  <c:v>35.691708478494398</c:v>
                </c:pt>
                <c:pt idx="7">
                  <c:v>16.352333017613301</c:v>
                </c:pt>
                <c:pt idx="8">
                  <c:v>21.454276991399599</c:v>
                </c:pt>
                <c:pt idx="9">
                  <c:v>42.495501823646798</c:v>
                </c:pt>
                <c:pt idx="10">
                  <c:v>46.250162341264698</c:v>
                </c:pt>
                <c:pt idx="11">
                  <c:v>45.053236326538403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A83-48F4-8CF6-030575ED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462848"/>
        <c:axId val="86464384"/>
      </c:radarChart>
      <c:catAx>
        <c:axId val="864628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86464384"/>
        <c:crosses val="autoZero"/>
        <c:auto val="1"/>
        <c:lblAlgn val="ctr"/>
        <c:lblOffset val="100"/>
        <c:noMultiLvlLbl val="0"/>
      </c:catAx>
      <c:valAx>
        <c:axId val="864643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.0_ " sourceLinked="1"/>
        <c:majorTickMark val="cross"/>
        <c:minorTickMark val="none"/>
        <c:tickLblPos val="none"/>
        <c:spPr>
          <a:ln>
            <a:solidFill>
              <a:schemeClr val="bg1">
                <a:lumMod val="85000"/>
              </a:schemeClr>
            </a:solidFill>
          </a:ln>
        </c:spPr>
        <c:crossAx val="8646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16666666666663"/>
          <c:y val="4.7290026246719158E-2"/>
          <c:w val="0.16435185185185186"/>
          <c:h val="0.143515185601799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76680519101779"/>
          <c:y val="6.2106691209053419E-2"/>
          <c:w val="0.57724372995042283"/>
          <c:h val="0.86361659338037289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15-24歲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148148148148147E-3"/>
                  <c:y val="5.194805194805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AA-4C5B-AEEA-912DC0C75C3B}"/>
                </c:ext>
              </c:extLst>
            </c:dLbl>
            <c:dLbl>
              <c:idx val="1"/>
              <c:layout>
                <c:manualLayout>
                  <c:x val="-3.0092592592592591E-2"/>
                  <c:y val="1.3852813852813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AA-4C5B-AEEA-912DC0C75C3B}"/>
                </c:ext>
              </c:extLst>
            </c:dLbl>
            <c:dLbl>
              <c:idx val="2"/>
              <c:layout>
                <c:manualLayout>
                  <c:x val="-6.0185185185185182E-2"/>
                  <c:y val="5.5411255411255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AA-4C5B-AEEA-912DC0C75C3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AA-4C5B-AEEA-912DC0C75C3B}"/>
                </c:ext>
              </c:extLst>
            </c:dLbl>
            <c:dLbl>
              <c:idx val="4"/>
              <c:layout>
                <c:manualLayout>
                  <c:x val="-1.6203703703703703E-2"/>
                  <c:y val="-6.233766233766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AA-4C5B-AEEA-912DC0C75C3B}"/>
                </c:ext>
              </c:extLst>
            </c:dLbl>
            <c:dLbl>
              <c:idx val="5"/>
              <c:layout>
                <c:manualLayout>
                  <c:x val="-2.3148148148148997E-3"/>
                  <c:y val="-6.926406926406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AA-4C5B-AEEA-912DC0C75C3B}"/>
                </c:ext>
              </c:extLst>
            </c:dLbl>
            <c:dLbl>
              <c:idx val="6"/>
              <c:layout>
                <c:manualLayout>
                  <c:x val="-1.1574074074074073E-2"/>
                  <c:y val="-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AA-4C5B-AEEA-912DC0C75C3B}"/>
                </c:ext>
              </c:extLst>
            </c:dLbl>
            <c:dLbl>
              <c:idx val="7"/>
              <c:layout>
                <c:manualLayout>
                  <c:x val="6.9444444444444441E-3"/>
                  <c:y val="-4.5021645021645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AA-4C5B-AEEA-912DC0C75C3B}"/>
                </c:ext>
              </c:extLst>
            </c:dLbl>
            <c:dLbl>
              <c:idx val="8"/>
              <c:layout>
                <c:manualLayout>
                  <c:x val="1.1574074074074073E-2"/>
                  <c:y val="-3.116883116883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AA-4C5B-AEEA-912DC0C75C3B}"/>
                </c:ext>
              </c:extLst>
            </c:dLbl>
            <c:dLbl>
              <c:idx val="9"/>
              <c:layout>
                <c:manualLayout>
                  <c:x val="3.0092592592592591E-2"/>
                  <c:y val="6.34913300348009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AA-4C5B-AEEA-912DC0C75C3B}"/>
                </c:ext>
              </c:extLst>
            </c:dLbl>
            <c:dLbl>
              <c:idx val="10"/>
              <c:layout>
                <c:manualLayout>
                  <c:x val="1.3888888888888888E-2"/>
                  <c:y val="3.116883116883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AA-4C5B-AEEA-912DC0C75C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AA-4C5B-AEEA-912DC0C75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General</c:formatCode>
                <c:ptCount val="12"/>
                <c:pt idx="0">
                  <c:v>79.599999999999994</c:v>
                </c:pt>
                <c:pt idx="1">
                  <c:v>25.7</c:v>
                </c:pt>
                <c:pt idx="2">
                  <c:v>35</c:v>
                </c:pt>
                <c:pt idx="3">
                  <c:v>37.700000000000003</c:v>
                </c:pt>
                <c:pt idx="4">
                  <c:v>84.3</c:v>
                </c:pt>
                <c:pt idx="5">
                  <c:v>92.8</c:v>
                </c:pt>
                <c:pt idx="6">
                  <c:v>40.700000000000003</c:v>
                </c:pt>
                <c:pt idx="7">
                  <c:v>18.3</c:v>
                </c:pt>
                <c:pt idx="8">
                  <c:v>30.2</c:v>
                </c:pt>
                <c:pt idx="9">
                  <c:v>47.6</c:v>
                </c:pt>
                <c:pt idx="10">
                  <c:v>51.9</c:v>
                </c:pt>
                <c:pt idx="1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BAA-4C5B-AEEA-912DC0C75C3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25-39歲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296296296296294E-3"/>
                  <c:y val="0.13852813852813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AA-4C5B-AEEA-912DC0C75C3B}"/>
                </c:ext>
              </c:extLst>
            </c:dLbl>
            <c:dLbl>
              <c:idx val="1"/>
              <c:layout>
                <c:manualLayout>
                  <c:x val="-9.2592592592592587E-3"/>
                  <c:y val="3.809523809523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AA-4C5B-AEEA-912DC0C75C3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AA-4C5B-AEEA-912DC0C75C3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BAA-4C5B-AEEA-912DC0C75C3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BAA-4C5B-AEEA-912DC0C75C3B}"/>
                </c:ext>
              </c:extLst>
            </c:dLbl>
            <c:dLbl>
              <c:idx val="5"/>
              <c:layout>
                <c:manualLayout>
                  <c:x val="-5.092592592592584E-2"/>
                  <c:y val="-5.5411255411255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BAA-4C5B-AEEA-912DC0C75C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BAA-4C5B-AEEA-912DC0C75C3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BAA-4C5B-AEEA-912DC0C75C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BAA-4C5B-AEEA-912DC0C75C3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BAA-4C5B-AEEA-912DC0C75C3B}"/>
                </c:ext>
              </c:extLst>
            </c:dLbl>
            <c:dLbl>
              <c:idx val="10"/>
              <c:layout>
                <c:manualLayout>
                  <c:x val="3.7037037037037035E-2"/>
                  <c:y val="-4.84848484848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BAA-4C5B-AEEA-912DC0C75C3B}"/>
                </c:ext>
              </c:extLst>
            </c:dLbl>
            <c:dLbl>
              <c:idx val="11"/>
              <c:layout>
                <c:manualLayout>
                  <c:x val="1.8518518518518517E-2"/>
                  <c:y val="4.1558441558441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BAA-4C5B-AEEA-912DC0C75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General</c:formatCode>
                <c:ptCount val="12"/>
                <c:pt idx="0">
                  <c:v>70.2</c:v>
                </c:pt>
                <c:pt idx="1">
                  <c:v>45.4</c:v>
                </c:pt>
                <c:pt idx="2">
                  <c:v>42.2</c:v>
                </c:pt>
                <c:pt idx="3">
                  <c:v>43.6</c:v>
                </c:pt>
                <c:pt idx="4">
                  <c:v>71</c:v>
                </c:pt>
                <c:pt idx="5">
                  <c:v>92</c:v>
                </c:pt>
                <c:pt idx="6">
                  <c:v>35.4</c:v>
                </c:pt>
                <c:pt idx="7">
                  <c:v>14.3</c:v>
                </c:pt>
                <c:pt idx="8">
                  <c:v>27.7</c:v>
                </c:pt>
                <c:pt idx="9">
                  <c:v>45</c:v>
                </c:pt>
                <c:pt idx="10">
                  <c:v>49.4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BAA-4C5B-AEEA-912DC0C75C3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40-59歲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General</c:formatCode>
                <c:ptCount val="12"/>
                <c:pt idx="0">
                  <c:v>38.9</c:v>
                </c:pt>
                <c:pt idx="1">
                  <c:v>49.2</c:v>
                </c:pt>
                <c:pt idx="2">
                  <c:v>49.2</c:v>
                </c:pt>
                <c:pt idx="3">
                  <c:v>44.4</c:v>
                </c:pt>
                <c:pt idx="4">
                  <c:v>59.6</c:v>
                </c:pt>
                <c:pt idx="5">
                  <c:v>83</c:v>
                </c:pt>
                <c:pt idx="6">
                  <c:v>32.799999999999997</c:v>
                </c:pt>
                <c:pt idx="7">
                  <c:v>16.100000000000001</c:v>
                </c:pt>
                <c:pt idx="8">
                  <c:v>16.100000000000001</c:v>
                </c:pt>
                <c:pt idx="9">
                  <c:v>42.1</c:v>
                </c:pt>
                <c:pt idx="10">
                  <c:v>44.6</c:v>
                </c:pt>
                <c:pt idx="11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BAA-4C5B-AEEA-912DC0C75C3B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60歲及以上</c:v>
                </c:pt>
              </c:strCache>
            </c:strRef>
          </c:tx>
          <c:spPr>
            <a:ln w="19050" cap="rnd" cmpd="sng" algn="ctr">
              <a:solidFill>
                <a:schemeClr val="accent2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BAA-4C5B-AEEA-912DC0C75C3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BAA-4C5B-AEEA-912DC0C75C3B}"/>
                </c:ext>
              </c:extLst>
            </c:dLbl>
            <c:dLbl>
              <c:idx val="5"/>
              <c:layout>
                <c:manualLayout>
                  <c:x val="0"/>
                  <c:y val="-6.580086580086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BAA-4C5B-AEEA-912DC0C75C3B}"/>
                </c:ext>
              </c:extLst>
            </c:dLbl>
            <c:dLbl>
              <c:idx val="6"/>
              <c:layout>
                <c:manualLayout>
                  <c:x val="2.3148148148148147E-2"/>
                  <c:y val="-0.10043290043290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BAA-4C5B-AEEA-912DC0C75C3B}"/>
                </c:ext>
              </c:extLst>
            </c:dLbl>
            <c:dLbl>
              <c:idx val="7"/>
              <c:layout>
                <c:manualLayout>
                  <c:x val="6.4814814814814811E-2"/>
                  <c:y val="-8.658008658008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BAA-4C5B-AEEA-912DC0C75C3B}"/>
                </c:ext>
              </c:extLst>
            </c:dLbl>
            <c:dLbl>
              <c:idx val="8"/>
              <c:layout>
                <c:manualLayout>
                  <c:x val="6.4814814814814811E-2"/>
                  <c:y val="-6.580086580086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BAA-4C5B-AEEA-912DC0C75C3B}"/>
                </c:ext>
              </c:extLst>
            </c:dLbl>
            <c:dLbl>
              <c:idx val="9"/>
              <c:layout>
                <c:manualLayout>
                  <c:x val="8.7962962962962965E-2"/>
                  <c:y val="-2.077922077922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BAA-4C5B-AEEA-912DC0C75C3B}"/>
                </c:ext>
              </c:extLst>
            </c:dLbl>
            <c:dLbl>
              <c:idx val="10"/>
              <c:layout>
                <c:manualLayout>
                  <c:x val="8.1018518518518517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BAA-4C5B-AEEA-912DC0C75C3B}"/>
                </c:ext>
              </c:extLst>
            </c:dLbl>
            <c:dLbl>
              <c:idx val="11"/>
              <c:layout>
                <c:manualLayout>
                  <c:x val="5.0925925925925923E-2"/>
                  <c:y val="6.233766233766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BAA-4C5B-AEEA-912DC0C75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General</c:formatCode>
                <c:ptCount val="12"/>
                <c:pt idx="0">
                  <c:v>12.1</c:v>
                </c:pt>
                <c:pt idx="1">
                  <c:v>31.4</c:v>
                </c:pt>
                <c:pt idx="2">
                  <c:v>52</c:v>
                </c:pt>
                <c:pt idx="3">
                  <c:v>34.799999999999997</c:v>
                </c:pt>
                <c:pt idx="4">
                  <c:v>43.5</c:v>
                </c:pt>
                <c:pt idx="5">
                  <c:v>47.7</c:v>
                </c:pt>
                <c:pt idx="6">
                  <c:v>26</c:v>
                </c:pt>
                <c:pt idx="7">
                  <c:v>12.7</c:v>
                </c:pt>
                <c:pt idx="8">
                  <c:v>10.199999999999999</c:v>
                </c:pt>
                <c:pt idx="9">
                  <c:v>31.3</c:v>
                </c:pt>
                <c:pt idx="10">
                  <c:v>31.4</c:v>
                </c:pt>
                <c:pt idx="11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0BAA-4C5B-AEEA-912DC0C75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276352"/>
        <c:axId val="86179840"/>
      </c:radarChart>
      <c:catAx>
        <c:axId val="8627635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6179840"/>
        <c:crosses val="autoZero"/>
        <c:auto val="1"/>
        <c:lblAlgn val="ctr"/>
        <c:lblOffset val="100"/>
        <c:noMultiLvlLbl val="0"/>
      </c:catAx>
      <c:valAx>
        <c:axId val="8617984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bg1">
                <a:lumMod val="85000"/>
                <a:alpha val="7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627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53703703703709"/>
          <c:y val="4.7290026246719158E-2"/>
          <c:w val="0.27546296296296297"/>
          <c:h val="0.20623814180090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89111256926217"/>
          <c:y val="0.10469240810139374"/>
          <c:w val="0.55806461423670528"/>
          <c:h val="0.77263519867503194"/>
        </c:manualLayout>
      </c:layout>
      <c:radarChart>
        <c:radarStyle val="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國(初)中以下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0299997566929708E-2"/>
                  <c:y val="8.199643493761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02-4070-B14D-A013898C0278}"/>
                </c:ext>
              </c:extLst>
            </c:dLbl>
            <c:dLbl>
              <c:idx val="1"/>
              <c:layout>
                <c:manualLayout>
                  <c:x val="-2.5749993917324271E-2"/>
                  <c:y val="4.9910873440285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02-4070-B14D-A013898C0278}"/>
                </c:ext>
              </c:extLst>
            </c:dLbl>
            <c:dLbl>
              <c:idx val="3"/>
              <c:layout>
                <c:manualLayout>
                  <c:x val="-3.3474992092521555E-2"/>
                  <c:y val="3.5650623885918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02-4070-B14D-A013898C0278}"/>
                </c:ext>
              </c:extLst>
            </c:dLbl>
            <c:dLbl>
              <c:idx val="4"/>
              <c:layout>
                <c:manualLayout>
                  <c:x val="-2.0599995133859416E-2"/>
                  <c:y val="-7.1304054907575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02-4070-B14D-A013898C0278}"/>
                </c:ext>
              </c:extLst>
            </c:dLbl>
            <c:dLbl>
              <c:idx val="5"/>
              <c:layout>
                <c:manualLayout>
                  <c:x val="5.149998783464854E-3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02-4070-B14D-A013898C0278}"/>
                </c:ext>
              </c:extLst>
            </c:dLbl>
            <c:dLbl>
              <c:idx val="6"/>
              <c:layout>
                <c:manualLayout>
                  <c:x val="2.83249933090567E-2"/>
                  <c:y val="-8.5561497326203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02-4070-B14D-A013898C0278}"/>
                </c:ext>
              </c:extLst>
            </c:dLbl>
            <c:dLbl>
              <c:idx val="7"/>
              <c:layout>
                <c:manualLayout>
                  <c:x val="5.4074987226380967E-2"/>
                  <c:y val="-6.060606060606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02-4070-B14D-A013898C0278}"/>
                </c:ext>
              </c:extLst>
            </c:dLbl>
            <c:dLbl>
              <c:idx val="8"/>
              <c:layout>
                <c:manualLayout>
                  <c:x val="5.66499866181134E-2"/>
                  <c:y val="-4.9910873440285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02-4070-B14D-A013898C0278}"/>
                </c:ext>
              </c:extLst>
            </c:dLbl>
            <c:dLbl>
              <c:idx val="9"/>
              <c:layout>
                <c:manualLayout>
                  <c:x val="5.1499987834648542E-2"/>
                  <c:y val="-1.426024955436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02-4070-B14D-A013898C0278}"/>
                </c:ext>
              </c:extLst>
            </c:dLbl>
            <c:dLbl>
              <c:idx val="10"/>
              <c:layout>
                <c:manualLayout>
                  <c:x val="3.3474992092521555E-2"/>
                  <c:y val="2.495543672014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02-4070-B14D-A013898C0278}"/>
                </c:ext>
              </c:extLst>
            </c:dLbl>
            <c:dLbl>
              <c:idx val="11"/>
              <c:layout>
                <c:manualLayout>
                  <c:x val="6.4374984793310636E-2"/>
                  <c:y val="6.060606060606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02-4070-B14D-A013898C0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工作表1!$B$2:$B$13</c:f>
              <c:numCache>
                <c:formatCode>0.0_);[Red]\(0.0\)</c:formatCode>
                <c:ptCount val="12"/>
                <c:pt idx="0">
                  <c:v>12.437304925521101</c:v>
                </c:pt>
                <c:pt idx="1">
                  <c:v>29.4853659540302</c:v>
                </c:pt>
                <c:pt idx="2">
                  <c:v>37.782367252660698</c:v>
                </c:pt>
                <c:pt idx="3">
                  <c:v>18.726023504783399</c:v>
                </c:pt>
                <c:pt idx="4">
                  <c:v>29.024335578354499</c:v>
                </c:pt>
                <c:pt idx="5">
                  <c:v>38.620231403281402</c:v>
                </c:pt>
                <c:pt idx="6">
                  <c:v>25.876622601032299</c:v>
                </c:pt>
                <c:pt idx="7">
                  <c:v>7.5817604796771798</c:v>
                </c:pt>
                <c:pt idx="8">
                  <c:v>8.8719325813265701</c:v>
                </c:pt>
                <c:pt idx="9">
                  <c:v>19.1965826975654</c:v>
                </c:pt>
                <c:pt idx="10">
                  <c:v>21.324133142392402</c:v>
                </c:pt>
                <c:pt idx="11">
                  <c:v>38.132078997267001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402-4070-B14D-A013898C027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高中(職)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工作表1!$C$2:$C$13</c:f>
              <c:numCache>
                <c:formatCode>0.0_);[Red]\(0.0\)</c:formatCode>
                <c:ptCount val="12"/>
                <c:pt idx="0">
                  <c:v>39.015401418217003</c:v>
                </c:pt>
                <c:pt idx="1">
                  <c:v>37.9928913040997</c:v>
                </c:pt>
                <c:pt idx="2">
                  <c:v>46.062921955769902</c:v>
                </c:pt>
                <c:pt idx="3">
                  <c:v>35.760839826266697</c:v>
                </c:pt>
                <c:pt idx="4">
                  <c:v>54.450488063743599</c:v>
                </c:pt>
                <c:pt idx="5">
                  <c:v>79.353295195853306</c:v>
                </c:pt>
                <c:pt idx="6">
                  <c:v>32.100668011903899</c:v>
                </c:pt>
                <c:pt idx="7">
                  <c:v>13.409492883969</c:v>
                </c:pt>
                <c:pt idx="8">
                  <c:v>15.3322436870245</c:v>
                </c:pt>
                <c:pt idx="9">
                  <c:v>34.072361132221701</c:v>
                </c:pt>
                <c:pt idx="10">
                  <c:v>37.2589927916923</c:v>
                </c:pt>
                <c:pt idx="11">
                  <c:v>47.3729024437731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02-4070-B14D-A013898C027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專科/大學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工作表1!$D$2:$D$13</c:f>
              <c:numCache>
                <c:formatCode>0.0_);[Red]\(0.0\)</c:formatCode>
                <c:ptCount val="12"/>
                <c:pt idx="0">
                  <c:v>59.990501538895501</c:v>
                </c:pt>
                <c:pt idx="1">
                  <c:v>43.714686991847898</c:v>
                </c:pt>
                <c:pt idx="2">
                  <c:v>47.738598559464599</c:v>
                </c:pt>
                <c:pt idx="3">
                  <c:v>48.153565715538001</c:v>
                </c:pt>
                <c:pt idx="4">
                  <c:v>74.3874551964945</c:v>
                </c:pt>
                <c:pt idx="5">
                  <c:v>90.158196350881695</c:v>
                </c:pt>
                <c:pt idx="6">
                  <c:v>36.032188947108999</c:v>
                </c:pt>
                <c:pt idx="7">
                  <c:v>17.5240509681052</c:v>
                </c:pt>
                <c:pt idx="8">
                  <c:v>25.256699907226</c:v>
                </c:pt>
                <c:pt idx="9">
                  <c:v>49.585627738616203</c:v>
                </c:pt>
                <c:pt idx="10">
                  <c:v>52.011614339143797</c:v>
                </c:pt>
                <c:pt idx="11">
                  <c:v>48.433964748532297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402-4070-B14D-A013898C0278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研究所以上</c:v>
                </c:pt>
              </c:strCache>
            </c:strRef>
          </c:tx>
          <c:spPr>
            <a:ln w="19050" cap="rnd" cmpd="sng" algn="ctr">
              <a:solidFill>
                <a:schemeClr val="accent2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7618971870940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402-4070-B14D-A013898C0278}"/>
                </c:ext>
              </c:extLst>
            </c:dLbl>
            <c:dLbl>
              <c:idx val="1"/>
              <c:layout>
                <c:manualLayout>
                  <c:x val="-1.3888888888888888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402-4070-B14D-A013898C0278}"/>
                </c:ext>
              </c:extLst>
            </c:dLbl>
            <c:dLbl>
              <c:idx val="2"/>
              <c:layout>
                <c:manualLayout>
                  <c:x val="-1.8518518518518517E-2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402-4070-B14D-A013898C0278}"/>
                </c:ext>
              </c:extLst>
            </c:dLbl>
            <c:dLbl>
              <c:idx val="3"/>
              <c:layout>
                <c:manualLayout>
                  <c:x val="-2.3148148148148147E-2"/>
                  <c:y val="-3.9682918423075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402-4070-B14D-A013898C0278}"/>
                </c:ext>
              </c:extLst>
            </c:dLbl>
            <c:dLbl>
              <c:idx val="4"/>
              <c:layout>
                <c:manualLayout>
                  <c:x val="-1.8518518518518517E-2"/>
                  <c:y val="-7.59980381240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402-4070-B14D-A013898C0278}"/>
                </c:ext>
              </c:extLst>
            </c:dLbl>
            <c:dLbl>
              <c:idx val="5"/>
              <c:layout>
                <c:manualLayout>
                  <c:x val="-5.5555555555555552E-2"/>
                  <c:y val="-4.9783663405710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402-4070-B14D-A013898C0278}"/>
                </c:ext>
              </c:extLst>
            </c:dLbl>
            <c:dLbl>
              <c:idx val="6"/>
              <c:layout>
                <c:manualLayout>
                  <c:x val="4.2437781360066642E-17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402-4070-B14D-A013898C0278}"/>
                </c:ext>
              </c:extLst>
            </c:dLbl>
            <c:dLbl>
              <c:idx val="7"/>
              <c:layout>
                <c:manualLayout>
                  <c:x val="1.368237078369194E-2"/>
                  <c:y val="-1.8292138616362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402-4070-B14D-A013898C0278}"/>
                </c:ext>
              </c:extLst>
            </c:dLbl>
            <c:dLbl>
              <c:idx val="8"/>
              <c:layout>
                <c:manualLayout>
                  <c:x val="1.8518518518518517E-2"/>
                  <c:y val="-1.6835016835016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402-4070-B14D-A013898C0278}"/>
                </c:ext>
              </c:extLst>
            </c:dLbl>
            <c:dLbl>
              <c:idx val="9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402-4070-B14D-A013898C0278}"/>
                </c:ext>
              </c:extLst>
            </c:dLbl>
            <c:dLbl>
              <c:idx val="10"/>
              <c:layout>
                <c:manualLayout>
                  <c:x val="2.5462962962962962E-2"/>
                  <c:y val="1.94806331026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402-4070-B14D-A013898C0278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工作表1!$A$2:$A$13</c:f>
              <c:strCache>
                <c:ptCount val="12"/>
                <c:pt idx="0">
                  <c:v>電影</c:v>
                </c:pt>
                <c:pt idx="1">
                  <c:v>廣播</c:v>
                </c:pt>
                <c:pt idx="2">
                  <c:v>報紙</c:v>
                </c:pt>
                <c:pt idx="3">
                  <c:v>雜誌</c:v>
                </c:pt>
                <c:pt idx="4">
                  <c:v>書籍</c:v>
                </c:pt>
                <c:pt idx="5">
                  <c:v>數位閱讀</c:v>
                </c:pt>
                <c:pt idx="6">
                  <c:v>戲劇戲曲舞蹈</c:v>
                </c:pt>
                <c:pt idx="7">
                  <c:v>古典與傳統音樂</c:v>
                </c:pt>
                <c:pt idx="8">
                  <c:v>流行音樂</c:v>
                </c:pt>
                <c:pt idx="9">
                  <c:v>視覺藝術</c:v>
                </c:pt>
                <c:pt idx="10">
                  <c:v>博物館</c:v>
                </c:pt>
                <c:pt idx="11">
                  <c:v>文藝民俗節慶活動</c:v>
                </c:pt>
              </c:strCache>
            </c:strRef>
          </c:cat>
          <c:val>
            <c:numRef>
              <c:f>工作表1!$E$2:$E$13</c:f>
              <c:numCache>
                <c:formatCode>0.0_);[Red]\(0.0\)</c:formatCode>
                <c:ptCount val="12"/>
                <c:pt idx="0">
                  <c:v>67.804505974192494</c:v>
                </c:pt>
                <c:pt idx="1">
                  <c:v>51.577975243138198</c:v>
                </c:pt>
                <c:pt idx="2">
                  <c:v>50.571257014373998</c:v>
                </c:pt>
                <c:pt idx="3">
                  <c:v>58.9695494385196</c:v>
                </c:pt>
                <c:pt idx="4">
                  <c:v>86.266091005877897</c:v>
                </c:pt>
                <c:pt idx="5">
                  <c:v>91.008190339093304</c:v>
                </c:pt>
                <c:pt idx="6">
                  <c:v>34.8755046146456</c:v>
                </c:pt>
                <c:pt idx="7">
                  <c:v>21.842765464085499</c:v>
                </c:pt>
                <c:pt idx="8">
                  <c:v>27.038840412895699</c:v>
                </c:pt>
                <c:pt idx="9">
                  <c:v>59.146196916848801</c:v>
                </c:pt>
                <c:pt idx="10">
                  <c:v>62.614593276500898</c:v>
                </c:pt>
                <c:pt idx="11">
                  <c:v>52.199540099566804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402-4070-B14D-A013898C0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832"/>
        <c:axId val="1802624"/>
      </c:radarChart>
      <c:catAx>
        <c:axId val="180083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02624"/>
        <c:crosses val="autoZero"/>
        <c:auto val="1"/>
        <c:lblAlgn val="ctr"/>
        <c:lblOffset val="100"/>
        <c:noMultiLvlLbl val="0"/>
      </c:catAx>
      <c:valAx>
        <c:axId val="18026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1">
                  <a:lumMod val="40000"/>
                  <a:lumOff val="60000"/>
                  <a:alpha val="80000"/>
                </a:schemeClr>
              </a:solidFill>
              <a:prstDash val="solid"/>
              <a:round/>
            </a:ln>
            <a:effectLst/>
          </c:spPr>
        </c:majorGridlines>
        <c:numFmt formatCode="0.0_);[Red]\(0.0\)" sourceLinked="1"/>
        <c:majorTickMark val="cross"/>
        <c:minorTickMark val="none"/>
        <c:tickLblPos val="none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0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16047720618638"/>
          <c:y val="3.6594944348533977E-2"/>
          <c:w val="0.1553347853324939"/>
          <c:h val="0.64353671031762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72F05-F6AF-4BB6-8F7F-13A28B3F091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988ED9B-59FB-497C-B1EB-15FB7C5E6265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一、緣由說明</a:t>
          </a:r>
          <a:endParaRPr lang="zh-TW" altLang="en-US" sz="2800" b="1" dirty="0">
            <a:solidFill>
              <a:schemeClr val="tx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9C0369B-E73A-40F2-A475-8D558C3EA7A7}" type="parTrans" cxnId="{9CF19846-D7A4-4F70-8D50-1807B44BDD65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3F597617-AD2A-4A96-8D53-ABDACEE13035}" type="sibTrans" cxnId="{9CF19846-D7A4-4F70-8D50-1807B44BDD65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A7911F4A-3D59-47BF-A1C7-DEF8A2DD3A94}">
      <dgm:prSet phldrT="[文字]" custT="1"/>
      <dgm:spPr/>
      <dgm:t>
        <a:bodyPr/>
        <a:lstStyle/>
        <a:p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lang="zh-TW" altLang="en-US" sz="2800" b="1" dirty="0" smtClean="0">
              <a:solidFill>
                <a:schemeClr val="tx2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kumimoji="0" lang="zh-TW" altLang="zh-TW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文化統計</a:t>
          </a:r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數字觀察</a:t>
          </a:r>
          <a:r>
            <a:rPr kumimoji="0" lang="en-US" altLang="zh-TW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-</a:t>
          </a:r>
          <a:r>
            <a:rPr kumimoji="0" lang="zh-TW" altLang="en-US" sz="2800" b="1" i="0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人力概況</a:t>
          </a:r>
          <a:endParaRPr lang="zh-TW" altLang="en-US" sz="2800" b="1" dirty="0">
            <a:solidFill>
              <a:schemeClr val="tx2"/>
            </a:solidFill>
          </a:endParaRPr>
        </a:p>
      </dgm:t>
    </dgm:pt>
    <dgm:pt modelId="{BED2766E-D2AD-4B3B-98B9-44072D02F002}" type="parTrans" cxnId="{C3315A5B-AD57-4341-A150-632F2FC3AE17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5E923D6D-5F7F-4B3E-B016-CA482BE464C3}" type="sibTrans" cxnId="{C3315A5B-AD57-4341-A150-632F2FC3AE17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FA694A9A-B57D-42B2-8A90-1B069F3F032D}">
      <dgm:prSet phldrT="[文字]" custT="1"/>
      <dgm:spPr/>
      <dgm:t>
        <a:bodyPr/>
        <a:lstStyle/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三、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2016-2017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年文化消費調查數字觀察</a:t>
          </a:r>
          <a:endParaRPr kumimoji="0" lang="en-US" altLang="zh-TW" sz="2800" b="1" i="0" u="none" strike="noStrike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一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各類藝文活動參與者結構</a:t>
          </a:r>
          <a:endParaRPr kumimoji="0" lang="en-US" altLang="zh-TW" sz="2800" b="1" i="0" u="none" strike="noStrike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kumimoji="0" lang="en-US" altLang="zh-TW" sz="2800" b="1" i="0" u="none" strike="noStrike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dirty="0" smtClean="0">
              <a:solidFill>
                <a:schemeClr val="tx2"/>
              </a:solidFill>
              <a:ea typeface="標楷體" pitchFamily="65" charset="-120"/>
            </a:rPr>
            <a:t>付費、數位與深層參與</a:t>
          </a:r>
          <a:endParaRPr kumimoji="0" lang="zh-TW" altLang="en-US" sz="2800" b="1" i="0" u="none" strike="noStrike" cap="none" spc="0" normalizeH="0" baseline="0" dirty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</dgm:t>
    </dgm:pt>
    <dgm:pt modelId="{7F77822C-8085-4365-AE1F-515753C25602}" type="parTrans" cxnId="{98860511-3F42-4530-84ED-C26C78E9D0AC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C13F19FB-2CF7-4A59-AA47-C2CF7676D5D7}" type="sibTrans" cxnId="{98860511-3F42-4530-84ED-C26C78E9D0AC}">
      <dgm:prSet/>
      <dgm:spPr/>
      <dgm:t>
        <a:bodyPr/>
        <a:lstStyle/>
        <a:p>
          <a:endParaRPr lang="zh-TW" altLang="en-US" sz="2400" b="1">
            <a:solidFill>
              <a:schemeClr val="tx2"/>
            </a:solidFill>
          </a:endParaRPr>
        </a:p>
      </dgm:t>
    </dgm:pt>
    <dgm:pt modelId="{2BC902EC-8DDD-4CE7-A521-BF0E5A8B1C5D}" type="pres">
      <dgm:prSet presAssocID="{0ED72F05-F6AF-4BB6-8F7F-13A28B3F091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58B04B6D-F38A-4A41-93AB-CCEF3DD7E8E2}" type="pres">
      <dgm:prSet presAssocID="{B988ED9B-59FB-497C-B1EB-15FB7C5E6265}" presName="thickLine" presStyleLbl="alignNode1" presStyleIdx="0" presStyleCnt="3"/>
      <dgm:spPr/>
    </dgm:pt>
    <dgm:pt modelId="{2A953603-EF48-4F9E-AB52-B03201390B95}" type="pres">
      <dgm:prSet presAssocID="{B988ED9B-59FB-497C-B1EB-15FB7C5E6265}" presName="horz1" presStyleCnt="0"/>
      <dgm:spPr/>
    </dgm:pt>
    <dgm:pt modelId="{72DEDA72-F6AD-450C-B1FB-A61F1F2D84AE}" type="pres">
      <dgm:prSet presAssocID="{B988ED9B-59FB-497C-B1EB-15FB7C5E6265}" presName="tx1" presStyleLbl="revTx" presStyleIdx="0" presStyleCnt="3"/>
      <dgm:spPr/>
      <dgm:t>
        <a:bodyPr/>
        <a:lstStyle/>
        <a:p>
          <a:endParaRPr lang="zh-TW" altLang="en-US"/>
        </a:p>
      </dgm:t>
    </dgm:pt>
    <dgm:pt modelId="{B5F4B431-2AC3-4C03-BEA3-081B75541874}" type="pres">
      <dgm:prSet presAssocID="{B988ED9B-59FB-497C-B1EB-15FB7C5E6265}" presName="vert1" presStyleCnt="0"/>
      <dgm:spPr/>
    </dgm:pt>
    <dgm:pt modelId="{64FBE5A1-F9C3-4FBA-B02B-A943D5AD813F}" type="pres">
      <dgm:prSet presAssocID="{A7911F4A-3D59-47BF-A1C7-DEF8A2DD3A94}" presName="thickLine" presStyleLbl="alignNode1" presStyleIdx="1" presStyleCnt="3"/>
      <dgm:spPr/>
    </dgm:pt>
    <dgm:pt modelId="{56A67B83-D40F-431C-AAAB-6CB9DFA25A39}" type="pres">
      <dgm:prSet presAssocID="{A7911F4A-3D59-47BF-A1C7-DEF8A2DD3A94}" presName="horz1" presStyleCnt="0"/>
      <dgm:spPr/>
    </dgm:pt>
    <dgm:pt modelId="{716621EF-1C3F-4E83-9D4F-7339F2523C25}" type="pres">
      <dgm:prSet presAssocID="{A7911F4A-3D59-47BF-A1C7-DEF8A2DD3A94}" presName="tx1" presStyleLbl="revTx" presStyleIdx="1" presStyleCnt="3"/>
      <dgm:spPr/>
      <dgm:t>
        <a:bodyPr/>
        <a:lstStyle/>
        <a:p>
          <a:endParaRPr lang="zh-TW" altLang="en-US"/>
        </a:p>
      </dgm:t>
    </dgm:pt>
    <dgm:pt modelId="{45006A28-23B4-4D43-BE36-97718CEB0BDF}" type="pres">
      <dgm:prSet presAssocID="{A7911F4A-3D59-47BF-A1C7-DEF8A2DD3A94}" presName="vert1" presStyleCnt="0"/>
      <dgm:spPr/>
    </dgm:pt>
    <dgm:pt modelId="{4D9FD9DA-4520-49D6-AD42-4491751E8F18}" type="pres">
      <dgm:prSet presAssocID="{FA694A9A-B57D-42B2-8A90-1B069F3F032D}" presName="thickLine" presStyleLbl="alignNode1" presStyleIdx="2" presStyleCnt="3"/>
      <dgm:spPr/>
    </dgm:pt>
    <dgm:pt modelId="{DEAAC046-32F1-4AA9-8A79-1E1B6755FA5C}" type="pres">
      <dgm:prSet presAssocID="{FA694A9A-B57D-42B2-8A90-1B069F3F032D}" presName="horz1" presStyleCnt="0"/>
      <dgm:spPr/>
    </dgm:pt>
    <dgm:pt modelId="{50629115-788E-4777-B709-D5D6C956ED82}" type="pres">
      <dgm:prSet presAssocID="{FA694A9A-B57D-42B2-8A90-1B069F3F032D}" presName="tx1" presStyleLbl="revTx" presStyleIdx="2" presStyleCnt="3"/>
      <dgm:spPr/>
      <dgm:t>
        <a:bodyPr/>
        <a:lstStyle/>
        <a:p>
          <a:endParaRPr lang="zh-TW" altLang="en-US"/>
        </a:p>
      </dgm:t>
    </dgm:pt>
    <dgm:pt modelId="{3BE3B577-D225-4957-A507-BEC6B4EFE548}" type="pres">
      <dgm:prSet presAssocID="{FA694A9A-B57D-42B2-8A90-1B069F3F032D}" presName="vert1" presStyleCnt="0"/>
      <dgm:spPr/>
    </dgm:pt>
  </dgm:ptLst>
  <dgm:cxnLst>
    <dgm:cxn modelId="{0A2749CC-2FB8-4C21-807E-A0809075C6B3}" type="presOf" srcId="{A7911F4A-3D59-47BF-A1C7-DEF8A2DD3A94}" destId="{716621EF-1C3F-4E83-9D4F-7339F2523C25}" srcOrd="0" destOrd="0" presId="urn:microsoft.com/office/officeart/2008/layout/LinedList"/>
    <dgm:cxn modelId="{C3315A5B-AD57-4341-A150-632F2FC3AE17}" srcId="{0ED72F05-F6AF-4BB6-8F7F-13A28B3F0910}" destId="{A7911F4A-3D59-47BF-A1C7-DEF8A2DD3A94}" srcOrd="1" destOrd="0" parTransId="{BED2766E-D2AD-4B3B-98B9-44072D02F002}" sibTransId="{5E923D6D-5F7F-4B3E-B016-CA482BE464C3}"/>
    <dgm:cxn modelId="{98860511-3F42-4530-84ED-C26C78E9D0AC}" srcId="{0ED72F05-F6AF-4BB6-8F7F-13A28B3F0910}" destId="{FA694A9A-B57D-42B2-8A90-1B069F3F032D}" srcOrd="2" destOrd="0" parTransId="{7F77822C-8085-4365-AE1F-515753C25602}" sibTransId="{C13F19FB-2CF7-4A59-AA47-C2CF7676D5D7}"/>
    <dgm:cxn modelId="{AA692E98-5FFD-4697-84BF-0D40AD0916C7}" type="presOf" srcId="{FA694A9A-B57D-42B2-8A90-1B069F3F032D}" destId="{50629115-788E-4777-B709-D5D6C956ED82}" srcOrd="0" destOrd="0" presId="urn:microsoft.com/office/officeart/2008/layout/LinedList"/>
    <dgm:cxn modelId="{0E2458A7-B3BD-4274-B2E1-324FF1360B43}" type="presOf" srcId="{B988ED9B-59FB-497C-B1EB-15FB7C5E6265}" destId="{72DEDA72-F6AD-450C-B1FB-A61F1F2D84AE}" srcOrd="0" destOrd="0" presId="urn:microsoft.com/office/officeart/2008/layout/LinedList"/>
    <dgm:cxn modelId="{51A34075-FA35-48DD-BD98-044217021A5C}" type="presOf" srcId="{0ED72F05-F6AF-4BB6-8F7F-13A28B3F0910}" destId="{2BC902EC-8DDD-4CE7-A521-BF0E5A8B1C5D}" srcOrd="0" destOrd="0" presId="urn:microsoft.com/office/officeart/2008/layout/LinedList"/>
    <dgm:cxn modelId="{9CF19846-D7A4-4F70-8D50-1807B44BDD65}" srcId="{0ED72F05-F6AF-4BB6-8F7F-13A28B3F0910}" destId="{B988ED9B-59FB-497C-B1EB-15FB7C5E6265}" srcOrd="0" destOrd="0" parTransId="{09C0369B-E73A-40F2-A475-8D558C3EA7A7}" sibTransId="{3F597617-AD2A-4A96-8D53-ABDACEE13035}"/>
    <dgm:cxn modelId="{DECAA2C2-BBF1-4A8C-83B4-36CEE52C573E}" type="presParOf" srcId="{2BC902EC-8DDD-4CE7-A521-BF0E5A8B1C5D}" destId="{58B04B6D-F38A-4A41-93AB-CCEF3DD7E8E2}" srcOrd="0" destOrd="0" presId="urn:microsoft.com/office/officeart/2008/layout/LinedList"/>
    <dgm:cxn modelId="{513FC022-C03F-493F-817E-CD93B24AA6C2}" type="presParOf" srcId="{2BC902EC-8DDD-4CE7-A521-BF0E5A8B1C5D}" destId="{2A953603-EF48-4F9E-AB52-B03201390B95}" srcOrd="1" destOrd="0" presId="urn:microsoft.com/office/officeart/2008/layout/LinedList"/>
    <dgm:cxn modelId="{99F2F3AB-6B24-4651-AF95-AD79E66DF81B}" type="presParOf" srcId="{2A953603-EF48-4F9E-AB52-B03201390B95}" destId="{72DEDA72-F6AD-450C-B1FB-A61F1F2D84AE}" srcOrd="0" destOrd="0" presId="urn:microsoft.com/office/officeart/2008/layout/LinedList"/>
    <dgm:cxn modelId="{A9AFCFFF-48BE-4795-8393-F4041BEE887C}" type="presParOf" srcId="{2A953603-EF48-4F9E-AB52-B03201390B95}" destId="{B5F4B431-2AC3-4C03-BEA3-081B75541874}" srcOrd="1" destOrd="0" presId="urn:microsoft.com/office/officeart/2008/layout/LinedList"/>
    <dgm:cxn modelId="{5399E781-5250-48C5-A1A7-2C12780E0AD8}" type="presParOf" srcId="{2BC902EC-8DDD-4CE7-A521-BF0E5A8B1C5D}" destId="{64FBE5A1-F9C3-4FBA-B02B-A943D5AD813F}" srcOrd="2" destOrd="0" presId="urn:microsoft.com/office/officeart/2008/layout/LinedList"/>
    <dgm:cxn modelId="{B1A0B092-EFD2-4410-825F-CD271777B40C}" type="presParOf" srcId="{2BC902EC-8DDD-4CE7-A521-BF0E5A8B1C5D}" destId="{56A67B83-D40F-431C-AAAB-6CB9DFA25A39}" srcOrd="3" destOrd="0" presId="urn:microsoft.com/office/officeart/2008/layout/LinedList"/>
    <dgm:cxn modelId="{AC593A61-ECFF-45DB-8E16-8DD4677946D0}" type="presParOf" srcId="{56A67B83-D40F-431C-AAAB-6CB9DFA25A39}" destId="{716621EF-1C3F-4E83-9D4F-7339F2523C25}" srcOrd="0" destOrd="0" presId="urn:microsoft.com/office/officeart/2008/layout/LinedList"/>
    <dgm:cxn modelId="{4BA12DD2-4ABF-486D-B227-4C7B53B8FA8F}" type="presParOf" srcId="{56A67B83-D40F-431C-AAAB-6CB9DFA25A39}" destId="{45006A28-23B4-4D43-BE36-97718CEB0BDF}" srcOrd="1" destOrd="0" presId="urn:microsoft.com/office/officeart/2008/layout/LinedList"/>
    <dgm:cxn modelId="{B86C2F96-8E39-4674-BF41-5CEFC7AA7164}" type="presParOf" srcId="{2BC902EC-8DDD-4CE7-A521-BF0E5A8B1C5D}" destId="{4D9FD9DA-4520-49D6-AD42-4491751E8F18}" srcOrd="4" destOrd="0" presId="urn:microsoft.com/office/officeart/2008/layout/LinedList"/>
    <dgm:cxn modelId="{55A9DFAC-4815-491C-8EDA-A42B96E19F8E}" type="presParOf" srcId="{2BC902EC-8DDD-4CE7-A521-BF0E5A8B1C5D}" destId="{DEAAC046-32F1-4AA9-8A79-1E1B6755FA5C}" srcOrd="5" destOrd="0" presId="urn:microsoft.com/office/officeart/2008/layout/LinedList"/>
    <dgm:cxn modelId="{ABB57818-5E1E-4049-A9BF-A9EF11C186CD}" type="presParOf" srcId="{DEAAC046-32F1-4AA9-8A79-1E1B6755FA5C}" destId="{50629115-788E-4777-B709-D5D6C956ED82}" srcOrd="0" destOrd="0" presId="urn:microsoft.com/office/officeart/2008/layout/LinedList"/>
    <dgm:cxn modelId="{4471F899-36F5-44BA-BA68-E2B35EE4D0DC}" type="presParOf" srcId="{DEAAC046-32F1-4AA9-8A79-1E1B6755FA5C}" destId="{3BE3B577-D225-4957-A507-BEC6B4EFE5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04B6D-F38A-4A41-93AB-CCEF3DD7E8E2}">
      <dsp:nvSpPr>
        <dsp:cNvPr id="0" name=""/>
        <dsp:cNvSpPr/>
      </dsp:nvSpPr>
      <dsp:spPr>
        <a:xfrm>
          <a:off x="0" y="1984"/>
          <a:ext cx="729647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EDA72-F6AD-450C-B1FB-A61F1F2D84AE}">
      <dsp:nvSpPr>
        <dsp:cNvPr id="0" name=""/>
        <dsp:cNvSpPr/>
      </dsp:nvSpPr>
      <dsp:spPr>
        <a:xfrm>
          <a:off x="0" y="1984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一、緣由說明</a:t>
          </a:r>
          <a:endParaRPr lang="zh-TW" altLang="en-US" sz="2800" b="1" kern="1200" dirty="0">
            <a:solidFill>
              <a:schemeClr val="tx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1984"/>
        <a:ext cx="7296472" cy="1353343"/>
      </dsp:txXfrm>
    </dsp:sp>
    <dsp:sp modelId="{64FBE5A1-F9C3-4FBA-B02B-A943D5AD813F}">
      <dsp:nvSpPr>
        <dsp:cNvPr id="0" name=""/>
        <dsp:cNvSpPr/>
      </dsp:nvSpPr>
      <dsp:spPr>
        <a:xfrm>
          <a:off x="0" y="1355328"/>
          <a:ext cx="729647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621EF-1C3F-4E83-9D4F-7339F2523C25}">
      <dsp:nvSpPr>
        <dsp:cNvPr id="0" name=""/>
        <dsp:cNvSpPr/>
      </dsp:nvSpPr>
      <dsp:spPr>
        <a:xfrm>
          <a:off x="0" y="1355328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lang="zh-TW" altLang="en-US" sz="2800" b="1" kern="1200" dirty="0" smtClean="0">
              <a:solidFill>
                <a:schemeClr val="tx2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kumimoji="0" lang="zh-TW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文化統計</a:t>
          </a: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數字觀察</a:t>
          </a:r>
          <a:r>
            <a: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-</a:t>
          </a:r>
          <a:r>
            <a:rPr kumimoji="0" lang="zh-TW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人力概況</a:t>
          </a:r>
          <a:endParaRPr lang="zh-TW" altLang="en-US" sz="2800" b="1" kern="1200" dirty="0">
            <a:solidFill>
              <a:schemeClr val="tx2"/>
            </a:solidFill>
          </a:endParaRPr>
        </a:p>
      </dsp:txBody>
      <dsp:txXfrm>
        <a:off x="0" y="1355328"/>
        <a:ext cx="7296472" cy="1353343"/>
      </dsp:txXfrm>
    </dsp:sp>
    <dsp:sp modelId="{4D9FD9DA-4520-49D6-AD42-4491751E8F18}">
      <dsp:nvSpPr>
        <dsp:cNvPr id="0" name=""/>
        <dsp:cNvSpPr/>
      </dsp:nvSpPr>
      <dsp:spPr>
        <a:xfrm>
          <a:off x="0" y="2708671"/>
          <a:ext cx="729647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29115-788E-4777-B709-D5D6C956ED82}">
      <dsp:nvSpPr>
        <dsp:cNvPr id="0" name=""/>
        <dsp:cNvSpPr/>
      </dsp:nvSpPr>
      <dsp:spPr>
        <a:xfrm>
          <a:off x="0" y="2708671"/>
          <a:ext cx="7296472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三、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2016-2017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年文化消費調查數字觀察</a:t>
          </a:r>
          <a:endParaRPr kumimoji="0" lang="en-US" altLang="zh-TW" sz="2800" b="1" i="0" u="none" strike="noStrike" kern="1200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一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各類藝文活動參與者結構</a:t>
          </a:r>
          <a:endParaRPr kumimoji="0" lang="en-US" altLang="zh-TW" sz="2800" b="1" i="0" u="none" strike="noStrike" kern="1200" cap="none" spc="0" normalizeH="0" baseline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  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(</a:t>
          </a:r>
          <a:r>
            <a:rPr kumimoji="0" lang="zh-TW" altLang="en-US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二</a:t>
          </a:r>
          <a:r>
            <a:rPr kumimoji="0" lang="en-US" altLang="zh-TW" sz="28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rPr>
            <a:t>)</a:t>
          </a:r>
          <a:r>
            <a:rPr kumimoji="0" lang="zh-TW" altLang="en-US" sz="2800" b="1" kern="1200" dirty="0" smtClean="0">
              <a:solidFill>
                <a:schemeClr val="tx2"/>
              </a:solidFill>
              <a:ea typeface="標楷體" pitchFamily="65" charset="-120"/>
            </a:rPr>
            <a:t>付費、數位與深層參與</a:t>
          </a:r>
          <a:endParaRPr kumimoji="0" lang="zh-TW" altLang="en-US" sz="2800" b="1" i="0" u="none" strike="noStrike" kern="1200" cap="none" spc="0" normalizeH="0" baseline="0" dirty="0">
            <a:ln>
              <a:noFill/>
            </a:ln>
            <a:solidFill>
              <a:schemeClr val="tx2"/>
            </a:solidFill>
            <a:effectLst/>
            <a:uLnTx/>
            <a:uFillTx/>
            <a:latin typeface="標楷體" pitchFamily="65" charset="-120"/>
            <a:ea typeface="標楷體" pitchFamily="65" charset="-120"/>
          </a:endParaRPr>
        </a:p>
      </dsp:txBody>
      <dsp:txXfrm>
        <a:off x="0" y="2708671"/>
        <a:ext cx="7296472" cy="1353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r">
              <a:defRPr sz="1100"/>
            </a:lvl1pPr>
          </a:lstStyle>
          <a:p>
            <a:fld id="{2FEB94B4-B453-4851-8962-471738D54EF4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7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r">
              <a:defRPr sz="1100"/>
            </a:lvl1pPr>
          </a:lstStyle>
          <a:p>
            <a:fld id="{265C10D2-CA2C-4479-A3D6-8E62614CDB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987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/>
          <a:lstStyle>
            <a:lvl1pPr algn="r">
              <a:defRPr sz="1100"/>
            </a:lvl1pPr>
          </a:lstStyle>
          <a:p>
            <a:fld id="{E71A17CC-0882-4F06-B5F3-F634FC7B8132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0" tIns="45535" rIns="91070" bIns="4553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9" y="4681976"/>
            <a:ext cx="5438140" cy="4435555"/>
          </a:xfrm>
          <a:prstGeom prst="rect">
            <a:avLst/>
          </a:prstGeom>
        </p:spPr>
        <p:txBody>
          <a:bodyPr vert="horz" lIns="91070" tIns="45535" rIns="91070" bIns="4553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4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7" y="9362241"/>
            <a:ext cx="2945659" cy="492839"/>
          </a:xfrm>
          <a:prstGeom prst="rect">
            <a:avLst/>
          </a:prstGeom>
        </p:spPr>
        <p:txBody>
          <a:bodyPr vert="horz" lIns="91070" tIns="45535" rIns="91070" bIns="45535" rtlCol="0" anchor="b"/>
          <a:lstStyle>
            <a:lvl1pPr algn="r">
              <a:defRPr sz="1100"/>
            </a:lvl1pPr>
          </a:lstStyle>
          <a:p>
            <a:fld id="{E176D78D-5DCB-49AD-9BB2-B64F4AC598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6D78D-5DCB-49AD-9BB2-B64F4AC598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59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defTabSz="903229" fontAlgn="ctr">
              <a:defRPr/>
            </a:pPr>
            <a:endParaRPr kumimoji="1" lang="zh-TW" altLang="en-US" kern="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4500-5E5B-486A-A48E-2AEDEA6E8AE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68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19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8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12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3154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113-EA83-4C4E-9332-04195FE70B52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649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223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132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918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697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901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31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190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6497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7508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0072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19F-0CAC-42D5-8886-D1C7FAD5F7E1}" type="datetimeFigureOut">
              <a:rPr lang="zh-TW" altLang="en-US" smtClean="0"/>
              <a:pPr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84568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381328"/>
            <a:ext cx="2133600" cy="473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D4325-EA5B-4545-8A56-0B58570A12E8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4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5720" y="2286003"/>
            <a:ext cx="7143800" cy="1214435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95000"/>
                  </a:schemeClr>
                </a:solidFill>
                <a:latin typeface="MS Gothic" pitchFamily="49" charset="-128"/>
                <a:ea typeface="MS Gothic" pitchFamily="49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38994" y="6357958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02" b="7995"/>
          <a:stretch/>
        </p:blipFill>
        <p:spPr>
          <a:xfrm>
            <a:off x="571" y="0"/>
            <a:ext cx="914285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844E-D0E9-4E51-ADD3-5F3181017436}" type="datetime1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2019/5/27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CB59-869A-4EC1-89C0-6CFE66D8083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8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5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4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171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365125"/>
          </a:xfrm>
        </p:spPr>
        <p:txBody>
          <a:bodyPr/>
          <a:lstStyle/>
          <a:p>
            <a:fld id="{0390FC5A-B3F2-4DDB-AB2D-831E320FF82D}" type="datetime1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‹#›</a:t>
            </a:fld>
            <a:endParaRPr lang="zh-TW" altLang="en-US" dirty="0"/>
          </a:p>
        </p:txBody>
      </p:sp>
      <p:pic>
        <p:nvPicPr>
          <p:cNvPr id="7" name="Picture 57" descr="topimages_剪裁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6"/>
          <a:stretch>
            <a:fillRect/>
          </a:stretch>
        </p:blipFill>
        <p:spPr bwMode="auto">
          <a:xfrm>
            <a:off x="0" y="1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844E-D0E9-4E51-ADD3-5F3181017436}" type="datetime1">
              <a:rPr lang="zh-TW" altLang="en-US"/>
              <a:pPr>
                <a:defRPr/>
              </a:pPr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CB59-869A-4EC1-89C0-6CFE66D808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13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7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93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87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5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15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283F1-ED0A-4739-9608-5C7E063D39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0816-1774-41C4-85FB-EC57291DA8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2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A954-5A7E-4758-8996-A0F8B6F715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13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651" r:id="rId14"/>
    <p:sldLayoutId id="2147483665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979712" y="1988839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2016/2017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3200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統計性別資料分析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051720" y="5661248"/>
            <a:ext cx="6934200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2018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2400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400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05273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dirty="0"/>
              <a:t>為瞭解我國民眾文化參與及消費概況，文化部每年於文化統計出版計畫中，針對大眾傳播類、視覺藝術類活動、表演藝術類活動、文化藝術機構與設施、文藝民俗節慶活動等活動進行訪問</a:t>
            </a:r>
            <a:r>
              <a:rPr lang="en-US" altLang="zh-TW" sz="1600" dirty="0"/>
              <a:t>15</a:t>
            </a:r>
            <a:r>
              <a:rPr lang="zh-TW" altLang="zh-TW" sz="1600" dirty="0"/>
              <a:t>歲以上民眾之文化參與及消費調查。</a:t>
            </a:r>
            <a:endParaRPr lang="zh-TW" altLang="en-US" sz="1600" dirty="0"/>
          </a:p>
        </p:txBody>
      </p:sp>
      <p:sp>
        <p:nvSpPr>
          <p:cNvPr id="4" name="矩形 3"/>
          <p:cNvSpPr/>
          <p:nvPr/>
        </p:nvSpPr>
        <p:spPr>
          <a:xfrm>
            <a:off x="76089" y="2827675"/>
            <a:ext cx="36620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zh-TW" altLang="zh-TW" sz="1400" dirty="0"/>
              <a:t>․參考美國作法，設計多題組</a:t>
            </a:r>
            <a:r>
              <a:rPr lang="zh-TW" altLang="zh-TW" sz="1400" dirty="0" smtClean="0"/>
              <a:t>題目</a:t>
            </a:r>
            <a:r>
              <a:rPr lang="zh-TW" altLang="en-US" sz="1400" dirty="0" smtClean="0"/>
              <a:t>以期能涵蓋次產業題組</a:t>
            </a:r>
            <a:r>
              <a:rPr lang="zh-TW" altLang="zh-TW" sz="1400" dirty="0" smtClean="0"/>
              <a:t>，以</a:t>
            </a:r>
            <a:r>
              <a:rPr lang="zh-TW" altLang="zh-TW" sz="1400" dirty="0"/>
              <a:t>題組輪調型式進行調查。</a:t>
            </a:r>
          </a:p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zh-TW" sz="1400" dirty="0"/>
              <a:t>參考英國及美國樣本數</a:t>
            </a:r>
            <a:r>
              <a:rPr lang="zh-TW" altLang="zh-TW" sz="1400" dirty="0" smtClean="0"/>
              <a:t>，</a:t>
            </a:r>
            <a:r>
              <a:rPr lang="zh-TW" altLang="en-US" sz="1400" dirty="0" smtClean="0"/>
              <a:t>增加至</a:t>
            </a:r>
            <a:r>
              <a:rPr lang="en-US" altLang="zh-TW" sz="1400" dirty="0" smtClean="0"/>
              <a:t>10,000</a:t>
            </a:r>
            <a:r>
              <a:rPr lang="zh-TW" altLang="en-US" sz="1400" dirty="0" smtClean="0"/>
              <a:t>份樣本</a:t>
            </a:r>
            <a:r>
              <a:rPr lang="zh-TW" altLang="zh-TW" sz="1400" dirty="0" smtClean="0"/>
              <a:t>。</a:t>
            </a:r>
            <a:endParaRPr lang="zh-TW" altLang="zh-TW" sz="1400" dirty="0"/>
          </a:p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en-US" sz="1400" dirty="0"/>
              <a:t>在動態年份的設計上，調查近一年</a:t>
            </a:r>
            <a:r>
              <a:rPr lang="zh-TW" altLang="en-US" sz="1400" dirty="0" smtClean="0"/>
              <a:t>狀況</a:t>
            </a:r>
            <a:endParaRPr lang="en-US" altLang="zh-TW" sz="1400" dirty="0"/>
          </a:p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en-US" sz="1400" dirty="0" smtClean="0"/>
              <a:t>參考英、美作法，不再進行消費金額調查，以調查參與率及參與頻率</a:t>
            </a:r>
            <a:r>
              <a:rPr lang="zh-TW" altLang="en-US" sz="1400" dirty="0"/>
              <a:t>為主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</p:txBody>
      </p:sp>
      <p:sp>
        <p:nvSpPr>
          <p:cNvPr id="5" name="矩形 4"/>
          <p:cNvSpPr/>
          <p:nvPr/>
        </p:nvSpPr>
        <p:spPr>
          <a:xfrm>
            <a:off x="1828081" y="332656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調查說明</a:t>
            </a:r>
            <a:endParaRPr lang="zh-TW" altLang="en-US" sz="2800" b="1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75370" y="1120874"/>
            <a:ext cx="1080120" cy="69472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背景說明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9219" y="1883733"/>
            <a:ext cx="8357070" cy="321131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調查設計說明</a:t>
            </a:r>
          </a:p>
        </p:txBody>
      </p:sp>
      <p:sp>
        <p:nvSpPr>
          <p:cNvPr id="10" name="矩形 9"/>
          <p:cNvSpPr/>
          <p:nvPr/>
        </p:nvSpPr>
        <p:spPr>
          <a:xfrm>
            <a:off x="140294" y="5059923"/>
            <a:ext cx="3662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en-US" sz="1400" dirty="0"/>
              <a:t>參考英國作法，部分樣本採用追蹤樣本調查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en-US" sz="1400" dirty="0"/>
              <a:t>考量</a:t>
            </a:r>
            <a:r>
              <a:rPr lang="en-US" altLang="zh-TW" sz="1400" dirty="0"/>
              <a:t>ICT</a:t>
            </a:r>
            <a:r>
              <a:rPr lang="zh-TW" altLang="en-US" sz="1400" dirty="0"/>
              <a:t>應用普及</a:t>
            </a:r>
            <a:r>
              <a:rPr lang="zh-TW" altLang="en-US" sz="1400" dirty="0" smtClean="0"/>
              <a:t>，納入手機</a:t>
            </a:r>
            <a:r>
              <a:rPr lang="zh-TW" altLang="en-US" sz="1400" dirty="0"/>
              <a:t>調查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marL="180975" indent="-180975"/>
            <a:r>
              <a:rPr lang="zh-TW" altLang="zh-TW" sz="1400" dirty="0" smtClean="0"/>
              <a:t>․</a:t>
            </a:r>
            <a:r>
              <a:rPr lang="zh-TW" altLang="en-US" sz="1400" dirty="0" smtClean="0"/>
              <a:t>持續進行</a:t>
            </a:r>
            <a:r>
              <a:rPr lang="zh-TW" altLang="en-US" sz="1400" dirty="0"/>
              <a:t>追蹤樣本</a:t>
            </a:r>
            <a:r>
              <a:rPr lang="zh-TW" altLang="en-US" sz="1400" dirty="0" smtClean="0"/>
              <a:t>建置。</a:t>
            </a:r>
            <a:endParaRPr lang="en-US" altLang="zh-TW" sz="1400" dirty="0" smtClean="0"/>
          </a:p>
        </p:txBody>
      </p:sp>
      <p:sp>
        <p:nvSpPr>
          <p:cNvPr id="11" name="Rectangle 6"/>
          <p:cNvSpPr/>
          <p:nvPr/>
        </p:nvSpPr>
        <p:spPr>
          <a:xfrm>
            <a:off x="175370" y="2358862"/>
            <a:ext cx="3463527" cy="338554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kern="0" dirty="0" smtClean="0">
                <a:solidFill>
                  <a:srgbClr val="FFFFFF"/>
                </a:solidFill>
                <a:latin typeface="Calibri"/>
              </a:rPr>
              <a:t>2014</a:t>
            </a:r>
            <a:r>
              <a:rPr lang="zh-TW" altLang="en-US" kern="0" dirty="0" smtClean="0">
                <a:solidFill>
                  <a:srgbClr val="FFFFFF"/>
                </a:solidFill>
                <a:latin typeface="Calibri"/>
              </a:rPr>
              <a:t>、</a:t>
            </a:r>
            <a:r>
              <a:rPr lang="en-US" altLang="zh-TW" kern="0" dirty="0" smtClean="0">
                <a:solidFill>
                  <a:srgbClr val="FFFFFF"/>
                </a:solidFill>
                <a:latin typeface="Calibri"/>
              </a:rPr>
              <a:t>2015</a:t>
            </a:r>
            <a:r>
              <a:rPr lang="zh-TW" altLang="en-US" kern="0" dirty="0" smtClean="0">
                <a:solidFill>
                  <a:srgbClr val="FFFFFF"/>
                </a:solidFill>
                <a:latin typeface="Calibri"/>
              </a:rPr>
              <a:t>年調查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31141" y="4721369"/>
            <a:ext cx="3463527" cy="338554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2016/2017</a:t>
            </a: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調查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gray">
          <a:xfrm>
            <a:off x="4686466" y="2237584"/>
            <a:ext cx="3168352" cy="459832"/>
          </a:xfrm>
          <a:prstGeom prst="bevel">
            <a:avLst>
              <a:gd name="adj" fmla="val 9569"/>
            </a:avLst>
          </a:prstGeom>
          <a:ln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2000" b="1" dirty="0" smtClean="0">
                <a:solidFill>
                  <a:schemeClr val="lt1"/>
                </a:solidFill>
                <a:latin typeface="新細明體" pitchFamily="18" charset="-120"/>
                <a:ea typeface="新細明體" pitchFamily="18" charset="-120"/>
              </a:rPr>
              <a:t>核心題組問卷大綱</a:t>
            </a:r>
            <a:endParaRPr lang="zh-TW" altLang="en-US" sz="2000" b="1" dirty="0">
              <a:solidFill>
                <a:schemeClr val="lt1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783583" y="2944119"/>
            <a:ext cx="512929" cy="864096"/>
          </a:xfrm>
          <a:prstGeom prst="rect">
            <a:avLst/>
          </a:prstGeom>
          <a:solidFill>
            <a:srgbClr val="839E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大眾傳播類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355199" y="2944119"/>
            <a:ext cx="539221" cy="864096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視覺藝術類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999989" y="2944119"/>
            <a:ext cx="566422" cy="864096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表演藝術類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640626" y="2933983"/>
            <a:ext cx="747689" cy="874231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文化藝術機構與設施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433807" y="2918337"/>
            <a:ext cx="740575" cy="88987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文藝民俗節慶活動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667352" y="2800103"/>
            <a:ext cx="3592383" cy="11623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101339" y="2800103"/>
            <a:ext cx="350837" cy="1196637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活動領域</a:t>
            </a: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4452176" y="3350161"/>
            <a:ext cx="222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762984" y="4676211"/>
            <a:ext cx="570428" cy="55844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參與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類型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5472741" y="4662182"/>
            <a:ext cx="706142" cy="53958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頻率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/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時間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318959" y="4648153"/>
            <a:ext cx="682935" cy="538271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消費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項目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217939" y="4681671"/>
            <a:ext cx="1007333" cy="5903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學習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/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演出發表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112226" y="4192236"/>
            <a:ext cx="323850" cy="124822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82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固定問項</a:t>
            </a: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>
            <a:off x="4610238" y="4213963"/>
            <a:ext cx="3737729" cy="1519293"/>
          </a:xfrm>
          <a:prstGeom prst="roundRect">
            <a:avLst>
              <a:gd name="adj" fmla="val 784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372622" y="6014030"/>
            <a:ext cx="4181841" cy="400038"/>
          </a:xfrm>
          <a:prstGeom prst="rect">
            <a:avLst/>
          </a:pr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基本資料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 rot="5400000">
            <a:off x="6094808" y="3897327"/>
            <a:ext cx="229823" cy="360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AutoShape 34"/>
          <p:cNvSpPr>
            <a:spLocks/>
          </p:cNvSpPr>
          <p:nvPr/>
        </p:nvSpPr>
        <p:spPr bwMode="auto">
          <a:xfrm rot="16200000">
            <a:off x="5807959" y="3660556"/>
            <a:ext cx="103188" cy="1831663"/>
          </a:xfrm>
          <a:prstGeom prst="rightBrace">
            <a:avLst>
              <a:gd name="adj1" fmla="val 27333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378521" y="4280318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淺層參與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7183782" y="4261269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深層參與</a:t>
            </a:r>
          </a:p>
        </p:txBody>
      </p:sp>
      <p:sp>
        <p:nvSpPr>
          <p:cNvPr id="37" name="AutoShape 37"/>
          <p:cNvSpPr>
            <a:spLocks/>
          </p:cNvSpPr>
          <p:nvPr/>
        </p:nvSpPr>
        <p:spPr bwMode="auto">
          <a:xfrm rot="16200000">
            <a:off x="7646606" y="4117202"/>
            <a:ext cx="88763" cy="918369"/>
          </a:xfrm>
          <a:prstGeom prst="rightBrace">
            <a:avLst>
              <a:gd name="adj1" fmla="val 12217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4436076" y="4768006"/>
            <a:ext cx="18356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888335" y="5254978"/>
            <a:ext cx="2223307" cy="38856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/>
          <a:p>
            <a:pPr lvl="0" algn="ctr"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</a:rPr>
              <a:t>數位參與</a:t>
            </a: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5400000">
            <a:off x="6274446" y="5718757"/>
            <a:ext cx="230546" cy="360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9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2329" y="2348880"/>
            <a:ext cx="54726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一</a:t>
            </a:r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各類藝文活動參與者結構</a:t>
            </a:r>
            <a:endParaRPr kumimoji="0" lang="en-US" altLang="zh-TW" sz="3200" b="1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5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1561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2016/2017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年文化參與概況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0906" y="2996952"/>
            <a:ext cx="3024336" cy="2862322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dirty="0" smtClean="0">
                <a:latin typeface="+mn-ea"/>
              </a:rPr>
              <a:t>․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男女在各類活動的參與率差異不大。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  <a:p>
            <a:pPr marL="174625" indent="-174625"/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․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男性民眾僅在閱讀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報紙、數位閱讀、聽廣播及文藝民俗節慶活動的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參與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率高於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女性，其餘項目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電影、雜誌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、書籍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、戲劇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戲曲舞蹈、古典及傳統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音樂、流行音樂、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視覺藝術、博物館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)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則為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女性略高於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男性</a:t>
            </a:r>
            <a:endParaRPr lang="en-US" altLang="zh-TW" b="1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1052736"/>
            <a:ext cx="8784976" cy="144016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>
                <a:solidFill>
                  <a:schemeClr val="tx1"/>
                </a:solidFill>
              </a:rPr>
              <a:t>雷達圖為以不同座標軸</a:t>
            </a:r>
            <a:r>
              <a:rPr lang="zh-TW" altLang="en-US" sz="1400" dirty="0" smtClean="0">
                <a:solidFill>
                  <a:schemeClr val="tx1"/>
                </a:solidFill>
              </a:rPr>
              <a:t>來比較</a:t>
            </a:r>
            <a:r>
              <a:rPr lang="zh-TW" altLang="en-US" sz="1400" dirty="0">
                <a:solidFill>
                  <a:schemeClr val="tx1"/>
                </a:solidFill>
              </a:rPr>
              <a:t>多個資料的</a:t>
            </a:r>
            <a:r>
              <a:rPr lang="zh-TW" altLang="en-US" sz="1400" dirty="0" smtClean="0">
                <a:solidFill>
                  <a:schemeClr val="tx1"/>
                </a:solidFill>
              </a:rPr>
              <a:t>值，以各類型文化參與率為例，類型為座標軸，各類型參與比率則繪於相對應的座標軸上，中心點數值設定為</a:t>
            </a:r>
            <a:r>
              <a:rPr lang="en-US" altLang="zh-TW" sz="1400" dirty="0" smtClean="0">
                <a:solidFill>
                  <a:schemeClr val="tx1"/>
                </a:solidFill>
              </a:rPr>
              <a:t>0%</a:t>
            </a:r>
            <a:r>
              <a:rPr lang="zh-TW" altLang="en-US" sz="1400" dirty="0" smtClean="0">
                <a:solidFill>
                  <a:schemeClr val="tx1"/>
                </a:solidFill>
              </a:rPr>
              <a:t>，同一性質會以線串連成一個多邊形。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 smtClean="0">
                <a:solidFill>
                  <a:schemeClr val="tx1"/>
                </a:solidFill>
              </a:rPr>
              <a:t>右圖愈靠近中心點的活動，參與率越低，因此，古典與傳統音樂參與率最靠近中心點，則表示參與率較低，書籍參與率則較遠離中心點，則參與率較高。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400" dirty="0" smtClean="0">
                <a:solidFill>
                  <a:schemeClr val="tx1"/>
                </a:solidFill>
              </a:rPr>
              <a:t>•</a:t>
            </a:r>
            <a:r>
              <a:rPr lang="zh-TW" altLang="en-US" sz="1400" dirty="0" smtClean="0">
                <a:solidFill>
                  <a:schemeClr val="tx1"/>
                </a:solidFill>
              </a:rPr>
              <a:t>若欲</a:t>
            </a:r>
            <a:r>
              <a:rPr lang="zh-TW" altLang="en-US" sz="1400" dirty="0">
                <a:solidFill>
                  <a:schemeClr val="tx1"/>
                </a:solidFill>
              </a:rPr>
              <a:t>比較各類活動</a:t>
            </a:r>
            <a:r>
              <a:rPr lang="zh-TW" altLang="en-US" sz="1400" dirty="0" smtClean="0">
                <a:solidFill>
                  <a:schemeClr val="tx1"/>
                </a:solidFill>
              </a:rPr>
              <a:t>性別參與比率，男性與女性參與率各串成一個多邊型，形狀越類似或距離越近表示差異程度較小，距離越遠則表示差異越大。</a:t>
            </a:r>
            <a:endParaRPr lang="en-US" altLang="zh-TW" sz="1400" dirty="0" smtClean="0">
              <a:solidFill>
                <a:schemeClr val="tx1"/>
              </a:solidFill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2517330375"/>
              </p:ext>
            </p:extLst>
          </p:nvPr>
        </p:nvGraphicFramePr>
        <p:xfrm>
          <a:off x="323528" y="2420888"/>
          <a:ext cx="5486400" cy="37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3032588049"/>
              </p:ext>
            </p:extLst>
          </p:nvPr>
        </p:nvGraphicFramePr>
        <p:xfrm>
          <a:off x="3845025" y="1412778"/>
          <a:ext cx="548640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線接點 3"/>
          <p:cNvCxnSpPr/>
          <p:nvPr/>
        </p:nvCxnSpPr>
        <p:spPr>
          <a:xfrm>
            <a:off x="4322507" y="986187"/>
            <a:ext cx="0" cy="5877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765618487"/>
              </p:ext>
            </p:extLst>
          </p:nvPr>
        </p:nvGraphicFramePr>
        <p:xfrm>
          <a:off x="-198276" y="1532706"/>
          <a:ext cx="493204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AutoShape 2091"/>
          <p:cNvSpPr>
            <a:spLocks noChangeArrowheads="1"/>
          </p:cNvSpPr>
          <p:nvPr/>
        </p:nvSpPr>
        <p:spPr bwMode="gray">
          <a:xfrm rot="5400000">
            <a:off x="2054449" y="-744734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教育程度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8" name="AutoShape 2091"/>
          <p:cNvSpPr>
            <a:spLocks noChangeArrowheads="1"/>
          </p:cNvSpPr>
          <p:nvPr/>
        </p:nvSpPr>
        <p:spPr bwMode="gray">
          <a:xfrm rot="5400000">
            <a:off x="6374930" y="-744735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年齡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85675" y="5157192"/>
            <a:ext cx="4406805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年齡越高對電影、書籍、數位閱讀、戲劇戲曲舞蹈、流行音樂、視覺藝術、博物館的參與率越低，報紙的參與率則是年齡越高，參與率越高。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數位</a:t>
            </a:r>
            <a:r>
              <a:rPr lang="zh-TW" altLang="en-US" sz="1400" dirty="0" smtClean="0">
                <a:latin typeface="+mn-ea"/>
              </a:rPr>
              <a:t>閱讀則以</a:t>
            </a:r>
            <a:r>
              <a:rPr lang="en-US" altLang="zh-TW" sz="1400" dirty="0" smtClean="0">
                <a:latin typeface="+mn-ea"/>
              </a:rPr>
              <a:t>15</a:t>
            </a:r>
            <a:r>
              <a:rPr lang="zh-TW" altLang="en-US" sz="1400" dirty="0">
                <a:latin typeface="+mn-ea"/>
              </a:rPr>
              <a:t>歲至</a:t>
            </a:r>
            <a:r>
              <a:rPr lang="en-US" altLang="zh-TW" sz="1400" dirty="0">
                <a:latin typeface="+mn-ea"/>
              </a:rPr>
              <a:t>39</a:t>
            </a:r>
            <a:r>
              <a:rPr lang="zh-TW" altLang="en-US" sz="1400" dirty="0">
                <a:latin typeface="+mn-ea"/>
              </a:rPr>
              <a:t>歲青年族群較</a:t>
            </a:r>
            <a:r>
              <a:rPr lang="zh-TW" altLang="en-US" sz="1400" dirty="0" smtClean="0">
                <a:latin typeface="+mn-ea"/>
              </a:rPr>
              <a:t>高</a:t>
            </a:r>
            <a:r>
              <a:rPr lang="zh-TW" altLang="en-US" sz="1400" dirty="0"/>
              <a:t>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雜誌</a:t>
            </a:r>
            <a:r>
              <a:rPr lang="zh-TW" altLang="en-US" sz="1400" dirty="0">
                <a:latin typeface="+mn-ea"/>
              </a:rPr>
              <a:t>及文藝民俗節慶活動以壯年族群</a:t>
            </a:r>
            <a:r>
              <a:rPr lang="en-US" altLang="zh-TW" sz="1400" dirty="0" smtClean="0">
                <a:latin typeface="+mn-ea"/>
              </a:rPr>
              <a:t>(25~59</a:t>
            </a:r>
            <a:r>
              <a:rPr lang="zh-TW" altLang="en-US" sz="1400" dirty="0">
                <a:latin typeface="+mn-ea"/>
              </a:rPr>
              <a:t>歲</a:t>
            </a:r>
            <a:r>
              <a:rPr lang="en-US" altLang="zh-TW" sz="1400" dirty="0">
                <a:latin typeface="+mn-ea"/>
              </a:rPr>
              <a:t>)</a:t>
            </a:r>
            <a:r>
              <a:rPr lang="zh-TW" altLang="en-US" sz="1400" dirty="0">
                <a:latin typeface="+mn-ea"/>
              </a:rPr>
              <a:t>的參與率</a:t>
            </a:r>
            <a:r>
              <a:rPr lang="zh-TW" altLang="en-US" sz="1400" dirty="0" smtClean="0">
                <a:latin typeface="+mn-ea"/>
              </a:rPr>
              <a:t>最高</a:t>
            </a:r>
            <a:r>
              <a:rPr lang="zh-TW" altLang="en-US" sz="1400" dirty="0"/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3659" y="5003303"/>
            <a:ext cx="3952600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教育程度越高對藝文活動參與度越</a:t>
            </a:r>
            <a:r>
              <a:rPr lang="zh-TW" altLang="en-US" sz="1400" dirty="0" smtClean="0">
                <a:latin typeface="+mn-ea"/>
              </a:rPr>
              <a:t>高。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電影、雜誌、數位閱讀、書籍及視覺藝術的參與率各教育程度之</a:t>
            </a:r>
            <a:r>
              <a:rPr lang="zh-TW" altLang="en-US" sz="1400" dirty="0" smtClean="0">
                <a:latin typeface="+mn-ea"/>
              </a:rPr>
              <a:t>差異較大。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報紙、戲劇戲曲舞蹈、古典及傳統音樂及文藝民俗節慶活動的參與率各教育程度</a:t>
            </a:r>
            <a:r>
              <a:rPr lang="zh-TW" altLang="en-US" sz="1400" dirty="0" smtClean="0">
                <a:latin typeface="+mn-ea"/>
              </a:rPr>
              <a:t>差異較小</a:t>
            </a:r>
            <a:r>
              <a:rPr lang="zh-TW" altLang="en-US" sz="1400" dirty="0"/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65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1750843042"/>
              </p:ext>
            </p:extLst>
          </p:nvPr>
        </p:nvGraphicFramePr>
        <p:xfrm>
          <a:off x="4427984" y="1556792"/>
          <a:ext cx="548640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線接點 3"/>
          <p:cNvCxnSpPr/>
          <p:nvPr/>
        </p:nvCxnSpPr>
        <p:spPr>
          <a:xfrm>
            <a:off x="4572000" y="980728"/>
            <a:ext cx="0" cy="5877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4048116099"/>
              </p:ext>
            </p:extLst>
          </p:nvPr>
        </p:nvGraphicFramePr>
        <p:xfrm>
          <a:off x="72008" y="1484784"/>
          <a:ext cx="44999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AutoShape 2091"/>
          <p:cNvSpPr>
            <a:spLocks noChangeArrowheads="1"/>
          </p:cNvSpPr>
          <p:nvPr/>
        </p:nvSpPr>
        <p:spPr bwMode="gray">
          <a:xfrm rot="5400000">
            <a:off x="2054449" y="-744734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地區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188640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AutoShape 2091"/>
          <p:cNvSpPr>
            <a:spLocks noChangeArrowheads="1"/>
          </p:cNvSpPr>
          <p:nvPr/>
        </p:nvSpPr>
        <p:spPr bwMode="gray">
          <a:xfrm rot="5400000">
            <a:off x="6590954" y="-759019"/>
            <a:ext cx="426590" cy="3888433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個人月收入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99739" y="5157192"/>
            <a:ext cx="4336757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除電影、流行音樂及文藝民俗節慶活動外，其餘各項藝文活動參與率以收入在</a:t>
            </a:r>
            <a:r>
              <a:rPr lang="en-US" altLang="zh-TW" sz="1400" dirty="0">
                <a:latin typeface="+mn-ea"/>
              </a:rPr>
              <a:t>5</a:t>
            </a:r>
            <a:r>
              <a:rPr lang="zh-TW" altLang="en-US" sz="1400" dirty="0">
                <a:latin typeface="+mn-ea"/>
              </a:rPr>
              <a:t>萬以上者</a:t>
            </a:r>
            <a:r>
              <a:rPr lang="zh-TW" altLang="en-US" sz="1400" dirty="0" smtClean="0">
                <a:latin typeface="+mn-ea"/>
              </a:rPr>
              <a:t>最高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以雜誌及廣播的參與率與其他收入級距者</a:t>
            </a:r>
            <a:r>
              <a:rPr lang="zh-TW" altLang="en-US" sz="1400" dirty="0" smtClean="0">
                <a:latin typeface="+mn-ea"/>
              </a:rPr>
              <a:t>差異較大</a:t>
            </a:r>
            <a:r>
              <a:rPr lang="zh-TW" altLang="en-US" sz="1400" dirty="0">
                <a:latin typeface="+mn-ea"/>
              </a:rPr>
              <a:t>，戲劇戲曲舞蹈、音樂</a:t>
            </a:r>
            <a:r>
              <a:rPr lang="zh-TW" altLang="en-US" sz="1400" dirty="0" smtClean="0">
                <a:latin typeface="+mn-ea"/>
              </a:rPr>
              <a:t>類的</a:t>
            </a:r>
            <a:r>
              <a:rPr lang="zh-TW" altLang="en-US" sz="1400" dirty="0">
                <a:latin typeface="+mn-ea"/>
              </a:rPr>
              <a:t>參與率</a:t>
            </a:r>
            <a:r>
              <a:rPr lang="zh-TW" altLang="en-US" sz="1400" dirty="0" smtClean="0">
                <a:latin typeface="+mn-ea"/>
              </a:rPr>
              <a:t>差異較小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電影參與</a:t>
            </a:r>
            <a:r>
              <a:rPr lang="zh-TW" altLang="en-US" sz="1400" dirty="0">
                <a:latin typeface="+mn-ea"/>
              </a:rPr>
              <a:t>率以收入在</a:t>
            </a:r>
            <a:r>
              <a:rPr lang="en-US" altLang="zh-TW" sz="1400" dirty="0">
                <a:latin typeface="+mn-ea"/>
              </a:rPr>
              <a:t>3</a:t>
            </a:r>
            <a:r>
              <a:rPr lang="zh-TW" altLang="en-US" sz="1400" dirty="0">
                <a:latin typeface="+mn-ea"/>
              </a:rPr>
              <a:t>至</a:t>
            </a:r>
            <a:r>
              <a:rPr lang="en-US" altLang="zh-TW" sz="1400" dirty="0">
                <a:latin typeface="+mn-ea"/>
              </a:rPr>
              <a:t>5</a:t>
            </a:r>
            <a:r>
              <a:rPr lang="zh-TW" altLang="en-US" sz="1400" dirty="0">
                <a:latin typeface="+mn-ea"/>
              </a:rPr>
              <a:t>萬者之參與率最高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9552" y="5445224"/>
            <a:ext cx="3952600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北部</a:t>
            </a:r>
            <a:r>
              <a:rPr lang="zh-TW" altLang="en-US" sz="1400" dirty="0">
                <a:latin typeface="+mn-ea"/>
              </a:rPr>
              <a:t>地區、中部地區、南部地區、東部及其他</a:t>
            </a:r>
            <a:r>
              <a:rPr lang="zh-TW" altLang="en-US" sz="1400" dirty="0" smtClean="0">
                <a:latin typeface="+mn-ea"/>
              </a:rPr>
              <a:t>地區在</a:t>
            </a:r>
            <a:r>
              <a:rPr lang="zh-TW" altLang="en-US" sz="1400" dirty="0">
                <a:latin typeface="+mn-ea"/>
              </a:rPr>
              <a:t>大多數</a:t>
            </a:r>
            <a:r>
              <a:rPr lang="zh-TW" altLang="en-US" sz="1400" dirty="0" smtClean="0">
                <a:latin typeface="+mn-ea"/>
              </a:rPr>
              <a:t>項目的參與率差異</a:t>
            </a:r>
            <a:r>
              <a:rPr lang="zh-TW" altLang="en-US" sz="1400" dirty="0">
                <a:latin typeface="+mn-ea"/>
              </a:rPr>
              <a:t>並不</a:t>
            </a:r>
            <a:r>
              <a:rPr lang="zh-TW" altLang="en-US" sz="1400" dirty="0" smtClean="0">
                <a:latin typeface="+mn-ea"/>
              </a:rPr>
              <a:t>大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北部地區民眾在電影、雜誌、書籍、數位閱讀、視覺藝術及流行音樂的參與比率最高，在報紙、文藝民俗節慶及戲劇戲曲</a:t>
            </a:r>
            <a:r>
              <a:rPr lang="zh-TW" altLang="en-US" sz="1400" dirty="0" smtClean="0">
                <a:latin typeface="+mn-ea"/>
              </a:rPr>
              <a:t>舞蹈的</a:t>
            </a:r>
            <a:r>
              <a:rPr lang="zh-TW" altLang="en-US" sz="1400" dirty="0">
                <a:latin typeface="+mn-ea"/>
              </a:rPr>
              <a:t>參與率最低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32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260648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各類藝文活動參與狀況人口特性分析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057" y="4275673"/>
            <a:ext cx="8784842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在有職業者中，除廣播參與外，從事</a:t>
            </a:r>
            <a:r>
              <a:rPr lang="zh-TW" altLang="en-US" sz="1400" dirty="0">
                <a:latin typeface="+mn-ea"/>
              </a:rPr>
              <a:t>服務業者在各藝文活動的參與率較從事製造業者</a:t>
            </a:r>
            <a:r>
              <a:rPr lang="zh-TW" altLang="en-US" sz="1400" dirty="0" smtClean="0">
                <a:latin typeface="+mn-ea"/>
              </a:rPr>
              <a:t>高，從事</a:t>
            </a:r>
            <a:r>
              <a:rPr lang="zh-TW" altLang="en-US" sz="1400" dirty="0">
                <a:latin typeface="+mn-ea"/>
              </a:rPr>
              <a:t>農林漁牧業者對藝文活動的參與率</a:t>
            </a:r>
            <a:r>
              <a:rPr lang="zh-TW" altLang="en-US" sz="1400" dirty="0" smtClean="0">
                <a:latin typeface="+mn-ea"/>
              </a:rPr>
              <a:t>最低</a:t>
            </a:r>
            <a:r>
              <a:rPr lang="zh-TW" altLang="en-US" sz="1400" dirty="0"/>
              <a:t>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>
                <a:latin typeface="+mn-ea"/>
              </a:rPr>
              <a:t>學生族群在電影、書籍、數位閱讀、戲劇戲曲舞蹈、流行音樂、古典及傳統</a:t>
            </a:r>
            <a:r>
              <a:rPr lang="zh-TW" altLang="en-US" sz="1400" dirty="0" smtClean="0">
                <a:latin typeface="+mn-ea"/>
              </a:rPr>
              <a:t>音樂、視覺藝術、博物館的</a:t>
            </a:r>
            <a:r>
              <a:rPr lang="zh-TW" altLang="en-US" sz="1400" dirty="0">
                <a:latin typeface="+mn-ea"/>
              </a:rPr>
              <a:t>參與</a:t>
            </a:r>
            <a:r>
              <a:rPr lang="zh-TW" altLang="en-US" sz="1400" dirty="0" smtClean="0">
                <a:latin typeface="+mn-ea"/>
              </a:rPr>
              <a:t>率明顯</a:t>
            </a:r>
            <a:r>
              <a:rPr lang="zh-TW" altLang="en-US" sz="1400" dirty="0">
                <a:latin typeface="+mn-ea"/>
              </a:rPr>
              <a:t>高於其他</a:t>
            </a:r>
            <a:r>
              <a:rPr lang="zh-TW" altLang="en-US" sz="1400" dirty="0" smtClean="0">
                <a:latin typeface="+mn-ea"/>
              </a:rPr>
              <a:t>族群。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報紙</a:t>
            </a:r>
            <a:r>
              <a:rPr lang="zh-TW" altLang="en-US" sz="1400" dirty="0">
                <a:latin typeface="+mn-ea"/>
              </a:rPr>
              <a:t>則以退休人員參與率最高，雜誌的參與率以服務業最高，廣播為以工業及營造業的參與率較高。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7" name="AutoShape 2091"/>
          <p:cNvSpPr>
            <a:spLocks noChangeArrowheads="1"/>
          </p:cNvSpPr>
          <p:nvPr/>
        </p:nvSpPr>
        <p:spPr bwMode="gray">
          <a:xfrm rot="5400000">
            <a:off x="-1077831" y="2315673"/>
            <a:ext cx="3162892" cy="503921"/>
          </a:xfrm>
          <a:prstGeom prst="bevel">
            <a:avLst>
              <a:gd name="adj" fmla="val 3718"/>
            </a:avLst>
          </a:prstGeom>
          <a:solidFill>
            <a:srgbClr val="92D050">
              <a:alpha val="50000"/>
            </a:srgbClr>
          </a:solidFill>
          <a:ln>
            <a:noFill/>
          </a:ln>
          <a:effectLst/>
          <a:extLst/>
        </p:spPr>
        <p:txBody>
          <a:bodyPr rot="10800000" vert="eaVert" tIns="0" bIns="0" anchor="ctr"/>
          <a:lstStyle/>
          <a:p>
            <a:pPr algn="ctr"/>
            <a:r>
              <a:rPr kumimoji="0" lang="zh-TW" altLang="en-US" sz="1600" dirty="0" smtClean="0">
                <a:solidFill>
                  <a:srgbClr val="000000"/>
                </a:solidFill>
                <a:latin typeface="新細明體" pitchFamily="18" charset="-120"/>
                <a:ea typeface="新細明體" pitchFamily="18" charset="-120"/>
              </a:rPr>
              <a:t>職業</a:t>
            </a:r>
            <a:endParaRPr kumimoji="0" lang="zh-TW" altLang="en-US" sz="1600" dirty="0">
              <a:solidFill>
                <a:srgbClr val="00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graphicFrame>
        <p:nvGraphicFramePr>
          <p:cNvPr id="11" name="圖表 10"/>
          <p:cNvGraphicFramePr/>
          <p:nvPr>
            <p:extLst>
              <p:ext uri="{D42A27DB-BD31-4B8C-83A1-F6EECF244321}">
                <p14:modId xmlns:p14="http://schemas.microsoft.com/office/powerpoint/2010/main" val="2884950480"/>
              </p:ext>
            </p:extLst>
          </p:nvPr>
        </p:nvGraphicFramePr>
        <p:xfrm>
          <a:off x="4644075" y="726462"/>
          <a:ext cx="5486400" cy="3566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圖表 11"/>
          <p:cNvGraphicFramePr/>
          <p:nvPr>
            <p:extLst>
              <p:ext uri="{D42A27DB-BD31-4B8C-83A1-F6EECF244321}">
                <p14:modId xmlns:p14="http://schemas.microsoft.com/office/powerpoint/2010/main" val="1375917864"/>
              </p:ext>
            </p:extLst>
          </p:nvPr>
        </p:nvGraphicFramePr>
        <p:xfrm>
          <a:off x="529495" y="721023"/>
          <a:ext cx="4860473" cy="357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92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043608" y="1196752"/>
            <a:ext cx="6606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endParaRPr lang="en-US" altLang="zh-TW" sz="3200" b="1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rgbClr val="FF0000"/>
                </a:solidFill>
                <a:ea typeface="標楷體" pitchFamily="65" charset="-120"/>
              </a:rPr>
              <a:t>各類活動參與率在性別差異程度不大，男性民眾在閱讀報紙、數位閱讀、聽廣播、文藝民俗節慶活動的參與率略高於女性，雜誌、書籍、戲劇戲曲舞蹈、古典及傳統音樂、流行音樂、視覺藝術、博物館則為女性略高於男性。</a:t>
            </a:r>
            <a:endParaRPr lang="en-US" altLang="zh-TW" sz="2000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北部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地區民眾在電影、雜誌、書籍、數位閱讀、視覺藝術及流行音樂的參與比率最高，基本上各類活動參與率在居住地區差異程陸亦不大。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 algn="just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ea typeface="標楷體" pitchFamily="65" charset="-120"/>
              </a:rPr>
              <a:t>教育程度、年齡及收入為影響民眾文化參與的重要因素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，未來政策上可因應年齡、教育程度不同者規劃不同的方案以促進民眾之付費參與。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8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2329" y="2348880"/>
            <a:ext cx="54726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二</a:t>
            </a:r>
            <a:r>
              <a:rPr kumimoji="0"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  <a:r>
              <a:rPr kumimoji="0" lang="zh-TW" altLang="en-US" sz="3200" b="1" dirty="0" smtClean="0">
                <a:solidFill>
                  <a:schemeClr val="tx2"/>
                </a:solidFill>
                <a:ea typeface="標楷體" pitchFamily="65" charset="-120"/>
              </a:rPr>
              <a:t>付費、數位與深層參與</a:t>
            </a:r>
            <a:endParaRPr kumimoji="0" lang="en-US" altLang="zh-TW" sz="3200" b="1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82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03648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藝文活動付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費占比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747856"/>
              </p:ext>
            </p:extLst>
          </p:nvPr>
        </p:nvGraphicFramePr>
        <p:xfrm>
          <a:off x="874775" y="980728"/>
          <a:ext cx="61206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6905699" y="1268761"/>
            <a:ext cx="2141579" cy="194421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民眾在藝文參與上，雖以免費次數較多，但在流行音樂、古典與傳統音樂、現代戲劇及博物館的付費次數比率在</a:t>
            </a:r>
            <a:r>
              <a:rPr lang="en-US" altLang="zh-TW" sz="1500" dirty="0">
                <a:solidFill>
                  <a:schemeClr val="tx1"/>
                </a:solidFill>
              </a:rPr>
              <a:t>4</a:t>
            </a:r>
            <a:r>
              <a:rPr lang="zh-TW" altLang="en-US" sz="1500" dirty="0" smtClean="0">
                <a:solidFill>
                  <a:schemeClr val="tx1"/>
                </a:solidFill>
              </a:rPr>
              <a:t>成以上。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500" dirty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博物館付費參與次數占比高達</a:t>
            </a:r>
            <a:r>
              <a:rPr lang="en-US" altLang="zh-TW" sz="1500" dirty="0" smtClean="0">
                <a:solidFill>
                  <a:schemeClr val="tx1"/>
                </a:solidFill>
              </a:rPr>
              <a:t>65.4%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endParaRPr lang="en-US" altLang="zh-TW" sz="1500" dirty="0">
              <a:solidFill>
                <a:schemeClr val="tx1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165"/>
          <p:cNvSpPr>
            <a:spLocks noChangeArrowheads="1"/>
          </p:cNvSpPr>
          <p:nvPr/>
        </p:nvSpPr>
        <p:spPr bwMode="gray">
          <a:xfrm>
            <a:off x="279982" y="1052736"/>
            <a:ext cx="614570" cy="2160240"/>
          </a:xfrm>
          <a:prstGeom prst="bevel">
            <a:avLst>
              <a:gd name="adj" fmla="val 3718"/>
            </a:avLst>
          </a:prstGeom>
          <a:solidFill>
            <a:srgbClr val="FF8BC5">
              <a:alpha val="44000"/>
            </a:srgbClr>
          </a:solidFill>
          <a:ln>
            <a:noFill/>
          </a:ln>
          <a:effectLst/>
          <a:extLst/>
        </p:spPr>
        <p:txBody>
          <a:bodyPr lIns="0" tIns="36000" rIns="0" bIns="36000" anchor="ctr"/>
          <a:lstStyle/>
          <a:p>
            <a:pPr algn="ctr"/>
            <a:r>
              <a:rPr lang="zh-TW" altLang="en-US" sz="1600" dirty="0">
                <a:latin typeface="新細明體" pitchFamily="18" charset="-120"/>
                <a:ea typeface="新細明體" pitchFamily="18" charset="-120"/>
              </a:rPr>
              <a:t>全體民眾藝文觀賞付費概況</a:t>
            </a:r>
          </a:p>
        </p:txBody>
      </p:sp>
      <p:sp>
        <p:nvSpPr>
          <p:cNvPr id="1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01951"/>
              </p:ext>
            </p:extLst>
          </p:nvPr>
        </p:nvGraphicFramePr>
        <p:xfrm>
          <a:off x="890112" y="4105399"/>
          <a:ext cx="7360120" cy="89154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5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性別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流行音樂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傳統與古典音樂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現代戲劇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u="none" strike="noStrike" dirty="0">
                          <a:effectLst/>
                        </a:rPr>
                        <a:t>傳統戲曲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細明體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舞蹈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視覺藝術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TW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博物館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整體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44.1%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42.2%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53.7%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28.2%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65.4%</a:t>
                      </a:r>
                      <a:endParaRPr lang="en-US" altLang="zh-TW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男性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41.2%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42.8%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57.1%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22.3%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18.0%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24.6%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64.8%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女性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46.6%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41.6%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51.2%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18.2%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20.6%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32.1%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65.8%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518271" y="3573016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藝文活動付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費占比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依性別區分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4552" y="5229201"/>
            <a:ext cx="7081936" cy="72008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rgbClr val="FF0000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男性在傳統與古典音樂、現代戲劇及傳統戲曲付費占比較女性高。</a:t>
            </a:r>
            <a:endParaRPr lang="en-US" altLang="zh-TW" sz="1500" dirty="0" smtClean="0">
              <a:solidFill>
                <a:srgbClr val="FF0000"/>
              </a:solidFill>
            </a:endParaRPr>
          </a:p>
          <a:p>
            <a:pPr marL="84138" indent="-84138"/>
            <a:r>
              <a:rPr lang="en-US" altLang="zh-TW" sz="1500" dirty="0" smtClean="0">
                <a:solidFill>
                  <a:srgbClr val="FF0000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女性在流行音樂、舞蹈、視覺藝術及博物館付</a:t>
            </a:r>
            <a:r>
              <a:rPr lang="zh-TW" altLang="en-US" sz="1500" dirty="0">
                <a:solidFill>
                  <a:srgbClr val="FF0000"/>
                </a:solidFill>
              </a:rPr>
              <a:t>費占</a:t>
            </a:r>
            <a:r>
              <a:rPr lang="zh-TW" altLang="en-US" sz="1500" dirty="0" smtClean="0">
                <a:solidFill>
                  <a:srgbClr val="FF0000"/>
                </a:solidFill>
              </a:rPr>
              <a:t>比較男性</a:t>
            </a:r>
            <a:r>
              <a:rPr lang="zh-TW" altLang="en-US" sz="1500" dirty="0">
                <a:solidFill>
                  <a:srgbClr val="FF0000"/>
                </a:solidFill>
              </a:rPr>
              <a:t>高</a:t>
            </a:r>
            <a:r>
              <a:rPr lang="zh-TW" altLang="en-US" sz="1500" dirty="0" smtClean="0">
                <a:solidFill>
                  <a:srgbClr val="FF0000"/>
                </a:solidFill>
              </a:rPr>
              <a:t>。</a:t>
            </a:r>
            <a:endParaRPr lang="en-US" altLang="zh-TW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54797" y="332655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文化數位參與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graphicFrame>
        <p:nvGraphicFramePr>
          <p:cNvPr id="11" name="圖表 10"/>
          <p:cNvGraphicFramePr/>
          <p:nvPr>
            <p:extLst>
              <p:ext uri="{D42A27DB-BD31-4B8C-83A1-F6EECF244321}">
                <p14:modId xmlns:p14="http://schemas.microsoft.com/office/powerpoint/2010/main" val="3385610963"/>
              </p:ext>
            </p:extLst>
          </p:nvPr>
        </p:nvGraphicFramePr>
        <p:xfrm>
          <a:off x="467544" y="1085133"/>
          <a:ext cx="8352928" cy="199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矩形 11"/>
          <p:cNvSpPr/>
          <p:nvPr/>
        </p:nvSpPr>
        <p:spPr>
          <a:xfrm>
            <a:off x="395536" y="3100082"/>
            <a:ext cx="8496944" cy="54494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民眾在文化數位參與上，線上音樂欣賞或下載、瀏覽網路新聞或雜誌、閱讀其他網路文章之參與率皆在六成以上，線上觀看或下載電影</a:t>
            </a:r>
            <a:r>
              <a:rPr lang="zh-TW" altLang="en-US" sz="1500" dirty="0">
                <a:solidFill>
                  <a:schemeClr val="tx1"/>
                </a:solidFill>
              </a:rPr>
              <a:t>片及線上觀看</a:t>
            </a:r>
            <a:r>
              <a:rPr lang="zh-TW" altLang="en-US" sz="1500" dirty="0" smtClean="0">
                <a:solidFill>
                  <a:schemeClr val="tx1"/>
                </a:solidFill>
              </a:rPr>
              <a:t>或下載電視節目之比例亦在四成以上。</a:t>
            </a:r>
            <a:endParaRPr lang="en-US" altLang="zh-TW" sz="1500" dirty="0" smtClean="0">
              <a:solidFill>
                <a:schemeClr val="tx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72008" y="364502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89325"/>
              </p:ext>
            </p:extLst>
          </p:nvPr>
        </p:nvGraphicFramePr>
        <p:xfrm>
          <a:off x="529210" y="3861048"/>
          <a:ext cx="8229595" cy="131717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性別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線上觀看或下載電影片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線上觀看或下載電視節目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線上音樂欣賞或下載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收聽網路廣播節目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瀏覽網路新聞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雜誌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線上閱讀小說、書籍</a:t>
                      </a:r>
                      <a:r>
                        <a:rPr lang="en-US" altLang="zh-TW" sz="1200" u="none" strike="noStrike" dirty="0">
                          <a:effectLst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</a:rPr>
                        <a:t>含電子書</a:t>
                      </a:r>
                      <a:r>
                        <a:rPr lang="en-US" altLang="zh-TW" sz="1200" u="none" strike="noStrike" dirty="0">
                          <a:effectLst/>
                        </a:rPr>
                        <a:t>)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閱讀其他網路文章</a:t>
                      </a:r>
                      <a:r>
                        <a:rPr lang="en-US" altLang="zh-TW" sz="1200" u="none" strike="noStrike" dirty="0">
                          <a:effectLst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</a:rPr>
                        <a:t>如部落格、</a:t>
                      </a:r>
                      <a:r>
                        <a:rPr lang="en-US" altLang="zh-TW" sz="1200" u="none" strike="noStrike" dirty="0">
                          <a:effectLst/>
                        </a:rPr>
                        <a:t>FB</a:t>
                      </a:r>
                      <a:r>
                        <a:rPr lang="zh-TW" altLang="en-US" sz="1200" u="none" strike="noStrike" dirty="0">
                          <a:effectLst/>
                        </a:rPr>
                        <a:t>、社群、</a:t>
                      </a:r>
                      <a:r>
                        <a:rPr lang="en-US" altLang="zh-TW" sz="1200" u="none" strike="noStrike" dirty="0">
                          <a:effectLst/>
                        </a:rPr>
                        <a:t>PTT</a:t>
                      </a:r>
                      <a:r>
                        <a:rPr lang="zh-TW" altLang="en-US" sz="1200" u="none" strike="noStrike" dirty="0">
                          <a:effectLst/>
                        </a:rPr>
                        <a:t>等之文章</a:t>
                      </a:r>
                      <a:r>
                        <a:rPr lang="en-US" altLang="zh-TW" sz="1200" u="none" strike="noStrike" dirty="0">
                          <a:effectLst/>
                        </a:rPr>
                        <a:t>)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建立部落格或個人專屬網頁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下載遊戲或線上遊戲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其它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皆沒有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8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全體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45.35%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42.71%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61.86%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22.26%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69.71%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32.24%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67.39%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18.69%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34.07%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.24%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14.87%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男性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46.50%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39.51%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61.78%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22.97%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70.72%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32.92%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65.79%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18.23%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38.20%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.18%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14.72%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女性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44.23%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45.86%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61.94%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21.56%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68.71%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31.58%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68.97%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19.14%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30.02%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.29%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15.02%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9254" marR="9254" marT="925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526728" y="5445224"/>
            <a:ext cx="8496944" cy="100811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女性在文化數位參與上多數項目不如男性，僅有在線上觀看或下載電視節目、閱讀其他網路文章、建立部落格或個人專屬網頁、及線</a:t>
            </a:r>
            <a:r>
              <a:rPr lang="zh-TW" altLang="en-US" sz="1500" dirty="0">
                <a:solidFill>
                  <a:schemeClr val="tx1"/>
                </a:solidFill>
              </a:rPr>
              <a:t>上音樂欣賞或</a:t>
            </a:r>
            <a:r>
              <a:rPr lang="zh-TW" altLang="en-US" sz="1500" dirty="0" smtClean="0">
                <a:solidFill>
                  <a:schemeClr val="tx1"/>
                </a:solidFill>
              </a:rPr>
              <a:t>下載比率高於男性，其中以線上觀看或下載電視節目的比率遠高於男性。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男性雖在多數項目的參與高於女性，但比率相差不多，僅在</a:t>
            </a:r>
            <a:r>
              <a:rPr lang="zh-TW" altLang="en-US" sz="1500" dirty="0">
                <a:solidFill>
                  <a:schemeClr val="tx1"/>
                </a:solidFill>
              </a:rPr>
              <a:t>下載遊戲或線上</a:t>
            </a:r>
            <a:r>
              <a:rPr lang="zh-TW" altLang="en-US" sz="1500" dirty="0" smtClean="0">
                <a:solidFill>
                  <a:schemeClr val="tx1"/>
                </a:solidFill>
              </a:rPr>
              <a:t>遊戲的比率遠高於女性。</a:t>
            </a:r>
            <a:endParaRPr lang="zh-TW" alt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51099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en-US" altLang="zh-TW" sz="32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785452032"/>
              </p:ext>
            </p:extLst>
          </p:nvPr>
        </p:nvGraphicFramePr>
        <p:xfrm>
          <a:off x="1524000" y="13970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6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630559"/>
              </p:ext>
            </p:extLst>
          </p:nvPr>
        </p:nvGraphicFramePr>
        <p:xfrm>
          <a:off x="503548" y="1052736"/>
          <a:ext cx="8280920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4797" y="332655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</a:t>
            </a: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技藝的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從小至目前</a:t>
            </a:r>
            <a:r>
              <a:rPr lang="en-US" altLang="zh-TW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3176" y="2996952"/>
            <a:ext cx="8496944" cy="54494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chemeClr val="tx1"/>
                </a:solidFill>
              </a:rPr>
              <a:t>有高達</a:t>
            </a:r>
            <a:r>
              <a:rPr lang="en-US" altLang="zh-TW" sz="1500" dirty="0" smtClean="0">
                <a:solidFill>
                  <a:schemeClr val="tx1"/>
                </a:solidFill>
              </a:rPr>
              <a:t>54.6%</a:t>
            </a:r>
            <a:r>
              <a:rPr lang="zh-TW" altLang="en-US" sz="1500" dirty="0" smtClean="0">
                <a:solidFill>
                  <a:schemeClr val="tx1"/>
                </a:solidFill>
              </a:rPr>
              <a:t>的民眾從小至目前曾學習過文化相關技藝，以學習繪畫</a:t>
            </a:r>
            <a:r>
              <a:rPr lang="en-US" altLang="zh-TW" sz="1500" dirty="0" smtClean="0">
                <a:solidFill>
                  <a:schemeClr val="tx1"/>
                </a:solidFill>
              </a:rPr>
              <a:t>/</a:t>
            </a:r>
            <a:r>
              <a:rPr lang="zh-TW" altLang="en-US" sz="1500" dirty="0" smtClean="0">
                <a:solidFill>
                  <a:schemeClr val="tx1"/>
                </a:solidFill>
              </a:rPr>
              <a:t>書法的比率最高，占</a:t>
            </a:r>
            <a:r>
              <a:rPr lang="en-US" altLang="zh-TW" sz="1500" dirty="0" smtClean="0">
                <a:solidFill>
                  <a:schemeClr val="tx1"/>
                </a:solidFill>
              </a:rPr>
              <a:t>31.1%</a:t>
            </a:r>
            <a:r>
              <a:rPr lang="zh-TW" altLang="en-US" sz="1500" dirty="0" smtClean="0">
                <a:solidFill>
                  <a:schemeClr val="tx1"/>
                </a:solidFill>
              </a:rPr>
              <a:t>，其次為西洋樂器，占</a:t>
            </a:r>
            <a:r>
              <a:rPr lang="en-US" altLang="zh-TW" sz="1500" dirty="0" smtClean="0">
                <a:solidFill>
                  <a:schemeClr val="tx1"/>
                </a:solidFill>
              </a:rPr>
              <a:t>23.6%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en-US" altLang="zh-TW" sz="1500" dirty="0" smtClean="0">
              <a:solidFill>
                <a:schemeClr val="tx1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72008" y="364502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996798"/>
              </p:ext>
            </p:extLst>
          </p:nvPr>
        </p:nvGraphicFramePr>
        <p:xfrm>
          <a:off x="665859" y="3789040"/>
          <a:ext cx="7891578" cy="94210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7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性別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西洋樂器演奏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傳統樂器演奏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舞蹈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傳統戲劇表演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現代戲劇表演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歌唱或聲音訓練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詞曲創作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繪畫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書法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攝影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手工藝與雕塑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寫作創作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其他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皆無學習過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全體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23.56%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6.14%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4.80%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.94%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.93%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7.84%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.61%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31.14%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2.64%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4.86%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3.09%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1.26%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45.40%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男性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22.05%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4.80%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1.42%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.90%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.85%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5.74%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.60%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28.33%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3.18</a:t>
                      </a:r>
                      <a:r>
                        <a:rPr lang="en-US" altLang="zh-TW" sz="1200" u="none" strike="noStrike" dirty="0">
                          <a:effectLst/>
                        </a:rPr>
                        <a:t>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3.88%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2.83%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1.25%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49.77%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女性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25.05%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7.46%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8.12%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.98%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1.01%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9.90%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.62%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33.90%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2.10%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5.82%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3.35%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1.27%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41.10%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MingLiU"/>
                      </a:endParaRPr>
                    </a:p>
                  </a:txBody>
                  <a:tcPr marL="6927" marR="6927" marT="69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75432" y="5085184"/>
            <a:ext cx="8496944" cy="834152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女性曾學習過各項文化技藝的比率皆高於男性</a:t>
            </a:r>
            <a:r>
              <a:rPr lang="zh-TW" altLang="en-US" sz="1500" dirty="0" smtClean="0">
                <a:solidFill>
                  <a:schemeClr val="tx1"/>
                </a:solidFill>
              </a:rPr>
              <a:t>，僅有在學習過攝影的比率為男性較低。</a:t>
            </a:r>
            <a:endParaRPr lang="en-US" altLang="zh-TW" sz="1500" dirty="0" smtClean="0">
              <a:solidFill>
                <a:schemeClr val="tx1"/>
              </a:solidFill>
            </a:endParaRPr>
          </a:p>
          <a:p>
            <a:pPr marL="84138" indent="-84138" algn="just"/>
            <a:r>
              <a:rPr lang="en-US" altLang="zh-TW" sz="1500" dirty="0" smtClean="0">
                <a:solidFill>
                  <a:schemeClr val="tx1"/>
                </a:solidFill>
              </a:rPr>
              <a:t>•</a:t>
            </a:r>
            <a:r>
              <a:rPr lang="zh-TW" altLang="en-US" sz="1500" dirty="0" smtClean="0">
                <a:solidFill>
                  <a:srgbClr val="FF0000"/>
                </a:solidFill>
              </a:rPr>
              <a:t>女性以學習過「舞蹈」及「繪畫</a:t>
            </a:r>
            <a:r>
              <a:rPr lang="en-US" altLang="zh-TW" sz="1500" dirty="0" smtClean="0">
                <a:solidFill>
                  <a:srgbClr val="FF0000"/>
                </a:solidFill>
              </a:rPr>
              <a:t>/</a:t>
            </a:r>
            <a:r>
              <a:rPr lang="zh-TW" altLang="en-US" sz="1500" dirty="0" smtClean="0">
                <a:solidFill>
                  <a:srgbClr val="FF0000"/>
                </a:solidFill>
              </a:rPr>
              <a:t>書法」的比率遠高於男性</a:t>
            </a:r>
            <a:r>
              <a:rPr lang="zh-TW" altLang="en-US" sz="1500" dirty="0" smtClean="0">
                <a:solidFill>
                  <a:schemeClr val="tx1"/>
                </a:solidFill>
              </a:rPr>
              <a:t>。</a:t>
            </a:r>
            <a:endParaRPr lang="zh-TW" alt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50504" y="1409633"/>
            <a:ext cx="6977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r>
              <a:rPr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在流行音樂、古典與傳統音樂、現代戲劇及博物館的付費次數比率在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以上，博物館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付費參與次數占比高達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65.4%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，男女對於付費參與比率差距不大，可針對民眾已逐漸接收付費概念，規劃更優質之藝文活動</a:t>
            </a:r>
            <a:r>
              <a:rPr lang="zh-TW" altLang="en-US" sz="2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女性在文化數位參與上多數項目不如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男性雖在多數項目的參與高於女性，但比率相差不多，僅在下載遊戲或線上遊戲的比率遠高於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女性，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再推展文化數位參與上，可參考男女偏好，設計女性更親近之介面及活動。</a:t>
            </a:r>
            <a:endParaRPr lang="en-US" altLang="zh-TW" sz="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女性曾學習過各項文化技藝的比率皆高於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男性，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女性學習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過「舞蹈」及「繪畫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書法」的比率遠高於男性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，在推展更深層之藝文參與時，可以此為參考。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endParaRPr lang="zh-TW" altLang="en-US" sz="2000" dirty="0"/>
          </a:p>
          <a:p>
            <a:pPr marL="342900" indent="-342900">
              <a:buFont typeface="Wingdings" panose="05000000000000000000" pitchFamily="2" charset="2"/>
              <a:buChar char="u"/>
            </a:pPr>
            <a:endParaRPr lang="en-US" altLang="zh-TW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78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15616" y="1052736"/>
            <a:ext cx="65844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完整報告公布網站</a:t>
            </a:r>
            <a:r>
              <a:rPr lang="en-US" altLang="zh-TW" sz="2400" b="1" dirty="0">
                <a:solidFill>
                  <a:schemeClr val="tx2"/>
                </a:solidFill>
                <a:ea typeface="標楷體" pitchFamily="65" charset="-120"/>
              </a:rPr>
              <a:t>:</a:t>
            </a:r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文化統計網</a:t>
            </a:r>
            <a:endParaRPr lang="en-US" altLang="zh-TW" sz="2400" b="1" dirty="0">
              <a:solidFill>
                <a:schemeClr val="tx2"/>
              </a:solidFill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網址</a:t>
            </a:r>
            <a:r>
              <a:rPr lang="en-US" altLang="zh-TW" sz="2400" b="1" dirty="0">
                <a:solidFill>
                  <a:schemeClr val="tx2"/>
                </a:solidFill>
                <a:ea typeface="標楷體" pitchFamily="65" charset="-120"/>
              </a:rPr>
              <a:t>stat.moc.gov.tw</a:t>
            </a:r>
          </a:p>
          <a:p>
            <a:r>
              <a:rPr lang="zh-TW" altLang="en-US" sz="2400" b="1" dirty="0">
                <a:solidFill>
                  <a:schemeClr val="tx2"/>
                </a:solidFill>
                <a:ea typeface="標楷體" pitchFamily="65" charset="-120"/>
              </a:rPr>
              <a:t>敬請</a:t>
            </a:r>
            <a:r>
              <a:rPr lang="zh-TW" altLang="en-US" sz="2400" b="1" dirty="0" smtClean="0">
                <a:solidFill>
                  <a:schemeClr val="tx2"/>
                </a:solidFill>
                <a:ea typeface="標楷體" pitchFamily="65" charset="-120"/>
              </a:rPr>
              <a:t>參考</a:t>
            </a:r>
            <a:endParaRPr lang="en-US" altLang="zh-TW" sz="2400" b="1" dirty="0" smtClean="0">
              <a:solidFill>
                <a:schemeClr val="tx2"/>
              </a:solidFill>
              <a:ea typeface="標楷體" pitchFamily="65" charset="-120"/>
            </a:endParaRPr>
          </a:p>
          <a:p>
            <a:endParaRPr lang="en-US" altLang="zh-TW" sz="2400" b="1" dirty="0">
              <a:solidFill>
                <a:schemeClr val="tx2"/>
              </a:solidFill>
              <a:ea typeface="標楷體" pitchFamily="65" charset="-120"/>
            </a:endParaRPr>
          </a:p>
          <a:p>
            <a:endParaRPr lang="zh-TW" altLang="en-US" sz="2400" b="1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19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76872"/>
            <a:ext cx="7056784" cy="425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23728" y="2636912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chemeClr val="tx2"/>
                </a:solidFill>
                <a:ea typeface="標楷體" pitchFamily="65" charset="-120"/>
              </a:rPr>
              <a:t>簡報完畢</a:t>
            </a:r>
            <a:endParaRPr lang="en-US" altLang="zh-TW" sz="4000" b="1" dirty="0">
              <a:solidFill>
                <a:schemeClr val="tx2"/>
              </a:solidFill>
              <a:ea typeface="標楷體" pitchFamily="65" charset="-120"/>
            </a:endParaRPr>
          </a:p>
          <a:p>
            <a:pPr algn="ctr"/>
            <a:r>
              <a:rPr lang="zh-TW" altLang="en-US" sz="4000" b="1" dirty="0">
                <a:solidFill>
                  <a:schemeClr val="tx2"/>
                </a:solidFill>
                <a:ea typeface="標楷體" pitchFamily="65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9033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一、緣由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1991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年起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前文建會與文化部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版「文化統計」，參酌聯合國教科文組織之文化統計架構、衡諸國情，發展出以「文化與行政」、「文化與教育」、「文化與社會」、「文化與產業」四大範疇之文化統計資料，藉以展現我國文化樣貌、廣泛地勾勒我國文化輪廓樣貌。</a:t>
            </a:r>
          </a:p>
          <a:p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而為瞭解我國民眾文化參與及消費概況，每年於文化統計出版計畫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中進行文化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參與及消費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調查，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深入瞭解民眾文化參與率、參與頻率及消費之變化狀況，以期能掌握民眾之文化素養輪廓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年陸續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開放歷年調查統計原始資料，供各界關注相關文化研究者使用。</a:t>
            </a:r>
          </a:p>
          <a:p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次報告特別針對</a:t>
            </a:r>
            <a:r>
              <a:rPr lang="en-US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2016-2017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文化統計</a:t>
            </a:r>
            <a:r>
              <a:rPr lang="zh-TW" altLang="zh-TW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中有關於</a:t>
            </a:r>
            <a:r>
              <a:rPr lang="zh-TW" altLang="zh-TW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性別統計及問項作一整理分析，俾便觀察文化政策及文化消費中，性別之比重及影響，以作為日後政策之參考。</a:t>
            </a:r>
          </a:p>
          <a:p>
            <a:endParaRPr lang="zh-TW" altLang="en-US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48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54D7-BAAD-47C9-8C3B-4147EEEC550B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9950" y="260350"/>
            <a:ext cx="8274050" cy="460375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文化統計出版</a:t>
            </a:r>
            <a:r>
              <a:rPr kumimoji="0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執行架構</a:t>
            </a:r>
            <a:endParaRPr kumimoji="0" lang="en-US" altLang="zh-TW" sz="24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AutoShape 5"/>
          <p:cNvSpPr>
            <a:spLocks noChangeArrowheads="1"/>
          </p:cNvSpPr>
          <p:nvPr/>
        </p:nvSpPr>
        <p:spPr bwMode="gray">
          <a:xfrm flipV="1">
            <a:off x="1752600" y="1981200"/>
            <a:ext cx="5759450" cy="288925"/>
          </a:xfrm>
          <a:prstGeom prst="upArrow">
            <a:avLst>
              <a:gd name="adj1" fmla="val 56454"/>
              <a:gd name="adj2" fmla="val 49324"/>
            </a:avLst>
          </a:pr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685800" y="1066800"/>
            <a:ext cx="8135938" cy="865188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文化統計架構</a:t>
            </a:r>
          </a:p>
          <a:p>
            <a:pPr marL="0" marR="0" lvl="0" indent="0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文化與行政 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文化與教育 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文化與社會 </a:t>
            </a:r>
            <a:r>
              <a:rPr kumimoji="1" lang="en-US" altLang="zh-TW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文化與產業</a:t>
            </a:r>
            <a:endParaRPr kumimoji="1" lang="en-US" altLang="zh-TW" sz="2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gray">
          <a:xfrm flipV="1">
            <a:off x="1476375" y="5300663"/>
            <a:ext cx="5759450" cy="576262"/>
          </a:xfrm>
          <a:prstGeom prst="upArrow">
            <a:avLst>
              <a:gd name="adj1" fmla="val 56454"/>
              <a:gd name="adj2" fmla="val 49324"/>
            </a:avLst>
          </a:pr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533400" y="2362200"/>
            <a:ext cx="8353425" cy="1439863"/>
          </a:xfrm>
          <a:prstGeom prst="flowChartProcess">
            <a:avLst/>
          </a:prstGeom>
          <a:solidFill>
            <a:srgbClr val="CC6600"/>
          </a:solidFill>
          <a:ln>
            <a:noFill/>
          </a:ln>
          <a:effectLst>
            <a:prstShdw prst="shdw17" dist="17961" dir="2700000">
              <a:srgbClr val="CC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文化統計資料蒐集與調查  </a:t>
            </a:r>
          </a:p>
        </p:txBody>
      </p:sp>
      <p:sp>
        <p:nvSpPr>
          <p:cNvPr id="39" name="AutoShape 22"/>
          <p:cNvSpPr>
            <a:spLocks noChangeArrowheads="1"/>
          </p:cNvSpPr>
          <p:nvPr/>
        </p:nvSpPr>
        <p:spPr bwMode="auto">
          <a:xfrm>
            <a:off x="4643438" y="2852738"/>
            <a:ext cx="1871662" cy="79375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公務機關與機構調查及提報</a:t>
            </a:r>
          </a:p>
        </p:txBody>
      </p:sp>
      <p:sp>
        <p:nvSpPr>
          <p:cNvPr id="40" name="AutoShape 23"/>
          <p:cNvSpPr>
            <a:spLocks noChangeArrowheads="1"/>
          </p:cNvSpPr>
          <p:nvPr/>
        </p:nvSpPr>
        <p:spPr bwMode="auto">
          <a:xfrm>
            <a:off x="655638" y="2828925"/>
            <a:ext cx="1822450" cy="830263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公務統計報告</a:t>
            </a: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官方網站</a:t>
            </a:r>
          </a:p>
        </p:txBody>
      </p:sp>
      <p:sp>
        <p:nvSpPr>
          <p:cNvPr id="41" name="AutoShape 24"/>
          <p:cNvSpPr>
            <a:spLocks noChangeArrowheads="1"/>
          </p:cNvSpPr>
          <p:nvPr/>
        </p:nvSpPr>
        <p:spPr bwMode="auto">
          <a:xfrm>
            <a:off x="6799263" y="2794000"/>
            <a:ext cx="2014537" cy="90963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民眾文化消費與參與問卷調查</a:t>
            </a: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6372225" y="3009900"/>
            <a:ext cx="525463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504266" y="4005263"/>
            <a:ext cx="1835485" cy="1368425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/>
          <a:lstStyle/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文化部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觀光局</a:t>
            </a: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考選部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陸委會</a:t>
            </a: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主計總處 </a:t>
            </a:r>
            <a:endParaRPr kumimoji="1"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6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 smtClean="0">
                <a:latin typeface="標楷體" pitchFamily="65" charset="-120"/>
                <a:ea typeface="標楷體" pitchFamily="65" charset="-120"/>
              </a:rPr>
              <a:t>僑委會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600" dirty="0">
                <a:latin typeface="標楷體" pitchFamily="65" charset="-120"/>
                <a:ea typeface="標楷體" pitchFamily="65" charset="-120"/>
              </a:rPr>
              <a:t>教育部 </a:t>
            </a:r>
            <a:r>
              <a:rPr kumimoji="1" lang="en-US" altLang="zh-TW" sz="1600" dirty="0">
                <a:latin typeface="標楷體" pitchFamily="65" charset="-120"/>
                <a:ea typeface="標楷體" pitchFamily="65" charset="-120"/>
              </a:rPr>
              <a:t>․NCC</a:t>
            </a:r>
            <a:endParaRPr kumimoji="1"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1406835" y="3644900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684213" y="5949950"/>
            <a:ext cx="2016125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資料整理與統計</a:t>
            </a: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2916238" y="5949950"/>
            <a:ext cx="1800225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期中期末報告</a:t>
            </a:r>
          </a:p>
        </p:txBody>
      </p:sp>
      <p:sp>
        <p:nvSpPr>
          <p:cNvPr id="47" name="AutoShape 40"/>
          <p:cNvSpPr>
            <a:spLocks noChangeArrowheads="1"/>
          </p:cNvSpPr>
          <p:nvPr/>
        </p:nvSpPr>
        <p:spPr bwMode="auto">
          <a:xfrm>
            <a:off x="5003800" y="5949950"/>
            <a:ext cx="1655763" cy="531813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編製與出版</a:t>
            </a:r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539750" y="5876925"/>
            <a:ext cx="8208963" cy="720725"/>
          </a:xfrm>
          <a:prstGeom prst="rect">
            <a:avLst/>
          </a:prstGeom>
          <a:noFill/>
          <a:ln w="9525" cap="rnd">
            <a:solidFill>
              <a:srgbClr val="FF66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9" name="AutoShape 42"/>
          <p:cNvSpPr>
            <a:spLocks noChangeArrowheads="1"/>
          </p:cNvSpPr>
          <p:nvPr/>
        </p:nvSpPr>
        <p:spPr bwMode="auto">
          <a:xfrm>
            <a:off x="6948488" y="5949950"/>
            <a:ext cx="1655762" cy="503238"/>
          </a:xfrm>
          <a:prstGeom prst="flowChartAlternateProcess">
            <a:avLst/>
          </a:prstGeom>
          <a:solidFill>
            <a:srgbClr val="F4D17A"/>
          </a:solidFill>
          <a:ln>
            <a:noFill/>
          </a:ln>
          <a:effectLst>
            <a:prstShdw prst="shdw17" dist="17961" dir="2700000">
              <a:srgbClr val="F4D17A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郵寄</a:t>
            </a: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700338" y="6237288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4716463" y="6237288"/>
            <a:ext cx="287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59563" y="623728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2478088" y="4005263"/>
            <a:ext cx="2330450" cy="1439961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10800"/>
          <a:lstStyle/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來台旅客消費及動向調查</a:t>
            </a:r>
            <a:endParaRPr kumimoji="1" lang="zh-TW" altLang="en-US" sz="1500" dirty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臺灣地區家庭收支狀況調查</a:t>
            </a:r>
            <a:endParaRPr kumimoji="1" lang="en-US" altLang="zh-TW" sz="1500" dirty="0" smtClean="0">
              <a:latin typeface="標楷體" pitchFamily="65" charset="-120"/>
              <a:ea typeface="標楷體" pitchFamily="65" charset="-120"/>
            </a:endParaRP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文化創意產業年報</a:t>
            </a:r>
            <a:endParaRPr kumimoji="1" lang="en-US" altLang="zh-TW" sz="15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3563938" y="3644900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" name="AutoShape 48"/>
          <p:cNvSpPr>
            <a:spLocks noChangeArrowheads="1"/>
          </p:cNvSpPr>
          <p:nvPr/>
        </p:nvSpPr>
        <p:spPr bwMode="auto">
          <a:xfrm>
            <a:off x="4932363" y="4010044"/>
            <a:ext cx="2016125" cy="1435180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文化部各單位</a:t>
            </a:r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1500" dirty="0" smtClean="0">
                <a:latin typeface="標楷體" pitchFamily="65" charset="-120"/>
                <a:ea typeface="標楷體" pitchFamily="65" charset="-120"/>
              </a:rPr>
              <a:t>提報</a:t>
            </a:r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74625" indent="-174625" fontAlgn="ctr"/>
            <a:r>
              <a:rPr kumimoji="1" lang="en-US" altLang="zh-TW" sz="1500" dirty="0" smtClean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中央政府相關部會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地方政府相關單位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第三部門</a:t>
            </a:r>
          </a:p>
          <a:p>
            <a:pPr marL="174625" indent="-174625" fontAlgn="ctr"/>
            <a:r>
              <a:rPr kumimoji="1" lang="en-US" altLang="zh-TW" sz="15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500" dirty="0">
                <a:latin typeface="標楷體" pitchFamily="65" charset="-120"/>
                <a:ea typeface="標楷體" pitchFamily="65" charset="-120"/>
              </a:rPr>
              <a:t>推廣教育中心</a:t>
            </a:r>
          </a:p>
        </p:txBody>
      </p:sp>
      <p:sp>
        <p:nvSpPr>
          <p:cNvPr id="56" name="AutoShape 25"/>
          <p:cNvSpPr>
            <a:spLocks noChangeArrowheads="1"/>
          </p:cNvSpPr>
          <p:nvPr/>
        </p:nvSpPr>
        <p:spPr bwMode="auto">
          <a:xfrm>
            <a:off x="2627313" y="2852738"/>
            <a:ext cx="1893887" cy="83026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政府委託報告</a:t>
            </a:r>
          </a:p>
        </p:txBody>
      </p:sp>
      <p:sp>
        <p:nvSpPr>
          <p:cNvPr id="57" name="AutoShape 26"/>
          <p:cNvSpPr>
            <a:spLocks noChangeArrowheads="1"/>
          </p:cNvSpPr>
          <p:nvPr/>
        </p:nvSpPr>
        <p:spPr bwMode="auto">
          <a:xfrm>
            <a:off x="4349750" y="3009900"/>
            <a:ext cx="458788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2268538" y="2997200"/>
            <a:ext cx="458787" cy="515938"/>
          </a:xfrm>
          <a:prstGeom prst="plus">
            <a:avLst>
              <a:gd name="adj" fmla="val 35537"/>
            </a:avLst>
          </a:prstGeom>
          <a:solidFill>
            <a:srgbClr val="FF9933"/>
          </a:solidFill>
          <a:ln>
            <a:noFill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5724128" y="3663525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0" name="AutoShape 50"/>
          <p:cNvSpPr>
            <a:spLocks noChangeArrowheads="1"/>
          </p:cNvSpPr>
          <p:nvPr/>
        </p:nvSpPr>
        <p:spPr bwMode="auto">
          <a:xfrm>
            <a:off x="7092280" y="4005263"/>
            <a:ext cx="1851695" cy="1439961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prstShdw prst="shdw17" dist="17961" dir="2700000">
              <a:srgbClr val="FFFF66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0"/>
          <a:lstStyle/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文化參與類型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文化參與頻率</a:t>
            </a:r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時間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文化學習演出發表情況</a:t>
            </a:r>
          </a:p>
          <a:p>
            <a:pPr marL="174625" indent="-174625" fontAlgn="ctr"/>
            <a:r>
              <a:rPr kumimoji="1" lang="en-US" altLang="zh-TW" sz="14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kumimoji="1" lang="zh-TW" altLang="en-US" sz="1400" dirty="0">
                <a:latin typeface="標楷體" pitchFamily="65" charset="-120"/>
                <a:ea typeface="標楷體" pitchFamily="65" charset="-120"/>
              </a:rPr>
              <a:t>文化</a:t>
            </a:r>
            <a:r>
              <a:rPr kumimoji="1" lang="zh-TW" altLang="en-US" sz="1400" dirty="0" smtClean="0">
                <a:latin typeface="標楷體" pitchFamily="65" charset="-120"/>
                <a:ea typeface="標楷體" pitchFamily="65" charset="-120"/>
              </a:rPr>
              <a:t>消費項目</a:t>
            </a:r>
            <a:endParaRPr kumimoji="1"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" name="Line 51"/>
          <p:cNvSpPr>
            <a:spLocks noChangeShapeType="1"/>
          </p:cNvSpPr>
          <p:nvPr/>
        </p:nvSpPr>
        <p:spPr bwMode="auto">
          <a:xfrm>
            <a:off x="7812088" y="371633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7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5"/>
          <p:cNvSpPr>
            <a:spLocks noChangeArrowheads="1"/>
          </p:cNvSpPr>
          <p:nvPr/>
        </p:nvSpPr>
        <p:spPr bwMode="gray">
          <a:xfrm>
            <a:off x="147124" y="4149080"/>
            <a:ext cx="968492" cy="2304256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dirty="0"/>
              <a:t>中央政府文化相關機關人力概況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29748"/>
              </p:ext>
            </p:extLst>
          </p:nvPr>
        </p:nvGraphicFramePr>
        <p:xfrm>
          <a:off x="1116792" y="1107395"/>
          <a:ext cx="6120680" cy="249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140700" y="1340767"/>
            <a:ext cx="951724" cy="2031325"/>
          </a:xfrm>
          <a:prstGeom prst="rect">
            <a:avLst/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/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文化部及所屬機關（構）與行政法人人力概況</a:t>
            </a:r>
          </a:p>
        </p:txBody>
      </p:sp>
      <p:graphicFrame>
        <p:nvGraphicFramePr>
          <p:cNvPr id="15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31338"/>
              </p:ext>
            </p:extLst>
          </p:nvPr>
        </p:nvGraphicFramePr>
        <p:xfrm>
          <a:off x="1331640" y="3933056"/>
          <a:ext cx="6048672" cy="249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矩形 10"/>
          <p:cNvSpPr/>
          <p:nvPr/>
        </p:nvSpPr>
        <p:spPr>
          <a:xfrm>
            <a:off x="7223073" y="1448488"/>
            <a:ext cx="1788337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文化部及所屬機關在人力性別分布上，女性占比逐年攀升，</a:t>
            </a:r>
            <a:r>
              <a:rPr lang="en-US" altLang="zh-TW" sz="1400" dirty="0" smtClean="0">
                <a:latin typeface="+mn-ea"/>
              </a:rPr>
              <a:t>2014</a:t>
            </a:r>
            <a:r>
              <a:rPr lang="zh-TW" altLang="en-US" sz="1400" dirty="0" smtClean="0">
                <a:latin typeface="+mn-ea"/>
              </a:rPr>
              <a:t>年已達六成，</a:t>
            </a:r>
            <a:r>
              <a:rPr lang="en-US" altLang="zh-TW" sz="1400" dirty="0" smtClean="0">
                <a:latin typeface="+mn-ea"/>
              </a:rPr>
              <a:t>2016</a:t>
            </a:r>
            <a:r>
              <a:rPr lang="zh-TW" altLang="en-US" sz="1400" dirty="0" smtClean="0">
                <a:latin typeface="+mn-ea"/>
              </a:rPr>
              <a:t>年則高達</a:t>
            </a:r>
            <a:r>
              <a:rPr lang="en-US" altLang="zh-TW" sz="1400" dirty="0" smtClean="0">
                <a:latin typeface="+mn-ea"/>
              </a:rPr>
              <a:t>61.9%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55662" y="4221087"/>
            <a:ext cx="1788337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中央政府文化相關機關人力性別結構上亦以女性居多，</a:t>
            </a:r>
            <a:r>
              <a:rPr lang="en-US" altLang="zh-TW" sz="1400" dirty="0" smtClean="0">
                <a:latin typeface="+mn-ea"/>
              </a:rPr>
              <a:t>2016</a:t>
            </a:r>
            <a:r>
              <a:rPr lang="zh-TW" altLang="en-US" sz="1400" dirty="0" smtClean="0">
                <a:latin typeface="+mn-ea"/>
              </a:rPr>
              <a:t>年女性占比為</a:t>
            </a:r>
            <a:r>
              <a:rPr lang="en-US" altLang="zh-TW" sz="1400" dirty="0" smtClean="0">
                <a:latin typeface="+mn-ea"/>
              </a:rPr>
              <a:t>54.4%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4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fld id="{E11F54D7-BAAD-47C9-8C3B-4147EEEC550B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69815" y="123156"/>
            <a:ext cx="8274050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200" b="1" dirty="0" smtClean="0">
                <a:solidFill>
                  <a:schemeClr val="tx2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zh-TW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文化統計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數字觀察</a:t>
            </a:r>
            <a:r>
              <a:rPr lang="en-US" altLang="zh-TW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人力概況</a:t>
            </a:r>
            <a:endParaRPr lang="en-US" altLang="zh-TW" sz="2400" b="1" kern="0" dirty="0" smtClean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302247" y="555634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中央政府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65"/>
          <p:cNvSpPr>
            <a:spLocks noChangeArrowheads="1"/>
          </p:cNvSpPr>
          <p:nvPr/>
        </p:nvSpPr>
        <p:spPr bwMode="gray">
          <a:xfrm>
            <a:off x="233094" y="4215616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文化事務財團法人人力概況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5" name="AutoShape 165"/>
          <p:cNvSpPr>
            <a:spLocks noChangeArrowheads="1"/>
          </p:cNvSpPr>
          <p:nvPr/>
        </p:nvSpPr>
        <p:spPr bwMode="gray">
          <a:xfrm>
            <a:off x="175048" y="1124743"/>
            <a:ext cx="940568" cy="2304257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>
              <a:defRPr/>
            </a:pP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地方政府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文化局</a:t>
            </a:r>
            <a:r>
              <a:rPr lang="en-US" altLang="zh-TW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處</a:t>
            </a:r>
            <a:r>
              <a:rPr lang="en-US" altLang="zh-TW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kern="0" dirty="0" smtClean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人力</a:t>
            </a:r>
            <a:r>
              <a:rPr lang="zh-TW" altLang="en-US" kern="0" dirty="0">
                <a:solidFill>
                  <a:sysClr val="windowText" lastClr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概況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-32115" y="3844498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48615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地方政府及文化</a:t>
            </a:r>
            <a:r>
              <a:rPr lang="zh-TW" altLang="en-US" sz="2400" b="1" kern="0" dirty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事務財團法人</a:t>
            </a: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文化人力概況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6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268596"/>
              </p:ext>
            </p:extLst>
          </p:nvPr>
        </p:nvGraphicFramePr>
        <p:xfrm>
          <a:off x="1259632" y="1042008"/>
          <a:ext cx="6063916" cy="253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123401"/>
              </p:ext>
            </p:extLst>
          </p:nvPr>
        </p:nvGraphicFramePr>
        <p:xfrm>
          <a:off x="1403648" y="3964156"/>
          <a:ext cx="6120680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矩形 8"/>
          <p:cNvSpPr/>
          <p:nvPr/>
        </p:nvSpPr>
        <p:spPr>
          <a:xfrm>
            <a:off x="7236296" y="1287840"/>
            <a:ext cx="1788337" cy="1600438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地方政府文化局處人力性別結構上，</a:t>
            </a:r>
            <a:r>
              <a:rPr lang="en-US" altLang="zh-TW" sz="1400" dirty="0" smtClean="0">
                <a:latin typeface="+mn-ea"/>
              </a:rPr>
              <a:t>2016</a:t>
            </a:r>
            <a:r>
              <a:rPr lang="zh-TW" altLang="en-US" sz="1400" dirty="0" smtClean="0">
                <a:latin typeface="+mn-ea"/>
              </a:rPr>
              <a:t>年女性占</a:t>
            </a:r>
            <a:r>
              <a:rPr lang="en-US" altLang="zh-TW" sz="1400" dirty="0" smtClean="0">
                <a:latin typeface="+mn-ea"/>
              </a:rPr>
              <a:t>70.1%</a:t>
            </a:r>
            <a:r>
              <a:rPr lang="zh-TW" altLang="en-US" sz="1400" dirty="0" smtClean="0">
                <a:latin typeface="+mn-ea"/>
              </a:rPr>
              <a:t>，女性結構較文化部及所屬、中央政府文化相關機關之占比高。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01268" y="4077072"/>
            <a:ext cx="1788337" cy="95410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在文化事務財團法人之人力結構上，女性占比亦超過五成，</a:t>
            </a:r>
            <a:r>
              <a:rPr lang="en-US" altLang="zh-TW" sz="1400" dirty="0" smtClean="0">
                <a:latin typeface="+mn-ea"/>
              </a:rPr>
              <a:t>2016</a:t>
            </a:r>
            <a:r>
              <a:rPr lang="zh-TW" altLang="en-US" sz="1400" dirty="0" smtClean="0">
                <a:latin typeface="+mn-ea"/>
              </a:rPr>
              <a:t>年為</a:t>
            </a:r>
            <a:r>
              <a:rPr lang="en-US" altLang="zh-TW" sz="1400" dirty="0" smtClean="0">
                <a:latin typeface="+mn-ea"/>
              </a:rPr>
              <a:t>56.7%</a:t>
            </a:r>
            <a:r>
              <a:rPr lang="zh-TW" altLang="en-US" sz="1400" dirty="0" smtClean="0">
                <a:latin typeface="+mn-ea"/>
              </a:rPr>
              <a:t>。</a:t>
            </a:r>
            <a:endParaRPr lang="en-US" altLang="zh-TW" sz="1400" dirty="0" smtClean="0">
              <a:latin typeface="+mn-ea"/>
            </a:endParaRPr>
          </a:p>
        </p:txBody>
      </p:sp>
      <p:sp>
        <p:nvSpPr>
          <p:cNvPr id="1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22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5"/>
          <p:cNvSpPr>
            <a:spLocks noChangeArrowheads="1"/>
          </p:cNvSpPr>
          <p:nvPr/>
        </p:nvSpPr>
        <p:spPr bwMode="gray">
          <a:xfrm>
            <a:off x="291140" y="1381676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文化志工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中央政府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3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226038"/>
              </p:ext>
            </p:extLst>
          </p:nvPr>
        </p:nvGraphicFramePr>
        <p:xfrm>
          <a:off x="1377838" y="1124744"/>
          <a:ext cx="6192688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86156" y="303713"/>
            <a:ext cx="6107458" cy="460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2400" b="1" kern="0" dirty="0" smtClean="0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文化志工人力概況</a:t>
            </a:r>
            <a:endParaRPr lang="en-US" altLang="zh-TW" sz="2400" b="1" kern="0" dirty="0">
              <a:solidFill>
                <a:srgbClr val="0066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AutoShape 165"/>
          <p:cNvSpPr>
            <a:spLocks noChangeArrowheads="1"/>
          </p:cNvSpPr>
          <p:nvPr/>
        </p:nvSpPr>
        <p:spPr bwMode="gray">
          <a:xfrm>
            <a:off x="291140" y="4005064"/>
            <a:ext cx="824476" cy="1872208"/>
          </a:xfrm>
          <a:prstGeom prst="bevel">
            <a:avLst>
              <a:gd name="adj" fmla="val 3718"/>
            </a:avLst>
          </a:prstGeom>
          <a:solidFill>
            <a:srgbClr val="68CCB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文化志工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</a:rPr>
              <a:t>地方政府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6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95216"/>
              </p:ext>
            </p:extLst>
          </p:nvPr>
        </p:nvGraphicFramePr>
        <p:xfrm>
          <a:off x="1263521" y="3645024"/>
          <a:ext cx="6188799" cy="238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矩形 6"/>
          <p:cNvSpPr/>
          <p:nvPr/>
        </p:nvSpPr>
        <p:spPr>
          <a:xfrm>
            <a:off x="7452320" y="1484784"/>
            <a:ext cx="1437443" cy="332398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74625" indent="-174625"/>
            <a:r>
              <a:rPr lang="en-US" altLang="zh-TW" sz="1400" dirty="0" smtClean="0">
                <a:latin typeface="+mn-ea"/>
              </a:rPr>
              <a:t>․</a:t>
            </a:r>
            <a:r>
              <a:rPr lang="zh-TW" altLang="en-US" sz="1400" dirty="0" smtClean="0">
                <a:latin typeface="+mn-ea"/>
              </a:rPr>
              <a:t>在文化志工性別結構上，不管中央或地方之文化志工，歷年來女性占比皆在七成以上。</a:t>
            </a:r>
            <a:endParaRPr lang="en-US" altLang="zh-TW" sz="1400" dirty="0" smtClean="0">
              <a:latin typeface="+mn-ea"/>
            </a:endParaRPr>
          </a:p>
          <a:p>
            <a:pPr marL="174625" indent="-174625"/>
            <a:r>
              <a:rPr lang="en-US" altLang="zh-TW" sz="1400" dirty="0">
                <a:latin typeface="+mn-ea"/>
              </a:rPr>
              <a:t>․ 2016</a:t>
            </a:r>
            <a:r>
              <a:rPr lang="zh-TW" altLang="en-US" sz="1400" dirty="0" smtClean="0">
                <a:latin typeface="+mn-ea"/>
              </a:rPr>
              <a:t>年中央政府女性文化志工占比為</a:t>
            </a:r>
            <a:r>
              <a:rPr lang="en-US" altLang="zh-TW" sz="1400" dirty="0" smtClean="0">
                <a:latin typeface="+mn-ea"/>
              </a:rPr>
              <a:t>75.9%</a:t>
            </a:r>
            <a:r>
              <a:rPr lang="zh-TW" altLang="en-US" sz="1400" dirty="0" smtClean="0">
                <a:latin typeface="+mn-ea"/>
              </a:rPr>
              <a:t>，地方政府女性文化志工占比更高達</a:t>
            </a:r>
            <a:r>
              <a:rPr lang="en-US" altLang="zh-TW" sz="1400" dirty="0" smtClean="0">
                <a:latin typeface="+mn-ea"/>
              </a:rPr>
              <a:t>78.2%</a:t>
            </a:r>
          </a:p>
          <a:p>
            <a:pPr marL="174625" indent="-174625"/>
            <a:endParaRPr lang="en-US" altLang="zh-TW" sz="1400" dirty="0" smtClean="0">
              <a:latin typeface="+mn-ea"/>
            </a:endParaRPr>
          </a:p>
        </p:txBody>
      </p:sp>
      <p:sp>
        <p:nvSpPr>
          <p:cNvPr id="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98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50504" y="1409633"/>
            <a:ext cx="6977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小結</a:t>
            </a:r>
            <a:r>
              <a:rPr lang="en-US" altLang="zh-TW" sz="3200" b="1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不論中央與地方文化機關、財團法人，及文化志工，女性所佔比例均高於男性</a:t>
            </a:r>
            <a:r>
              <a:rPr lang="zh-TW" altLang="en-US" sz="2400" dirty="0" smtClean="0">
                <a:solidFill>
                  <a:schemeClr val="tx2"/>
                </a:solidFill>
                <a:ea typeface="標楷體" pitchFamily="65" charset="-120"/>
              </a:rPr>
              <a:t>，機關</a:t>
            </a: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內部相關政策及措施，諸如廁所比例、育嬰及哺乳室需求、孕婦車位或女性夜間安全</a:t>
            </a:r>
            <a:r>
              <a:rPr lang="zh-TW" altLang="en-US" sz="2400" dirty="0" smtClean="0">
                <a:solidFill>
                  <a:schemeClr val="tx2"/>
                </a:solidFill>
                <a:ea typeface="標楷體" pitchFamily="65" charset="-120"/>
              </a:rPr>
              <a:t>等可參考加強</a:t>
            </a: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solidFill>
                  <a:schemeClr val="tx2"/>
                </a:solidFill>
                <a:ea typeface="標楷體" pitchFamily="65" charset="-120"/>
              </a:rPr>
              <a:t>如何招募及增加誘因使男性員工或志工加入，也是各機關可思考之處。</a:t>
            </a: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2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052736"/>
            <a:ext cx="73448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tx2"/>
                </a:solidFill>
                <a:ea typeface="標楷體" pitchFamily="65" charset="-120"/>
              </a:rPr>
              <a:t>背景說明</a:t>
            </a:r>
            <a:r>
              <a:rPr lang="en-US" altLang="zh-TW" sz="3200" dirty="0" smtClean="0">
                <a:solidFill>
                  <a:schemeClr val="tx2"/>
                </a:solidFill>
                <a:ea typeface="標楷體" pitchFamily="65" charset="-12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 smtClean="0">
                <a:solidFill>
                  <a:schemeClr val="tx2"/>
                </a:solidFill>
                <a:ea typeface="標楷體" pitchFamily="65" charset="-120"/>
              </a:rPr>
              <a:t>為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瞭解我國民眾文化參與及消費概況，文化部每年於文化統計出版計畫中，針對大眾傳播類、視覺藝術類活動、表演藝術類活動、文化藝術機構與設施、文藝民俗節慶活動等活動進行訪問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15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歲以上民眾之文化參與及消費調查。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參考美國作法，設計多題組題目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以期能涵蓋次產業題組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，並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將問卷設計為三模組，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以題組輪調型式進行調查。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參考英國作法，並針對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次產業題組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，規劃面訪方式進行調查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，並擴大調查樣本，由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2012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年之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份樣本，增加至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2013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年之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4,000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份外，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2014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起調查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更擴大增加至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10,000</a:t>
            </a:r>
            <a:r>
              <a:rPr lang="zh-TW" altLang="en-US" sz="2000" dirty="0">
                <a:solidFill>
                  <a:schemeClr val="tx2"/>
                </a:solidFill>
                <a:ea typeface="標楷體" pitchFamily="65" charset="-120"/>
              </a:rPr>
              <a:t>份</a:t>
            </a:r>
            <a:r>
              <a:rPr lang="zh-TW" altLang="zh-TW" sz="2000" dirty="0">
                <a:solidFill>
                  <a:schemeClr val="tx2"/>
                </a:solidFill>
                <a:ea typeface="標楷體" pitchFamily="65" charset="-120"/>
              </a:rPr>
              <a:t>。</a:t>
            </a:r>
            <a:endParaRPr lang="en-US" altLang="zh-TW" sz="2000" dirty="0">
              <a:solidFill>
                <a:schemeClr val="tx2"/>
              </a:solidFill>
              <a:ea typeface="標楷體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28081" y="332656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三</a:t>
            </a:r>
            <a:r>
              <a:rPr lang="zh-TW" altLang="en-US" sz="2800" b="1" dirty="0" smtClean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2800" b="1" dirty="0" smtClean="0">
                <a:solidFill>
                  <a:schemeClr val="tx2"/>
                </a:solidFill>
                <a:ea typeface="標楷體" pitchFamily="65" charset="-120"/>
              </a:rPr>
              <a:t>2016-2017</a:t>
            </a:r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文化</a:t>
            </a:r>
            <a:r>
              <a:rPr lang="zh-TW" altLang="en-US" sz="2800" b="1" dirty="0">
                <a:solidFill>
                  <a:schemeClr val="tx2"/>
                </a:solidFill>
                <a:ea typeface="標楷體" pitchFamily="65" charset="-120"/>
              </a:rPr>
              <a:t>消費</a:t>
            </a:r>
            <a:r>
              <a:rPr lang="zh-TW" altLang="en-US" sz="2800" b="1" dirty="0" smtClean="0">
                <a:solidFill>
                  <a:schemeClr val="tx2"/>
                </a:solidFill>
                <a:ea typeface="標楷體" pitchFamily="65" charset="-120"/>
              </a:rPr>
              <a:t>調查</a:t>
            </a:r>
            <a:endParaRPr lang="zh-TW" altLang="en-US" sz="2800" b="1" dirty="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7246" y="6496050"/>
            <a:ext cx="2133600" cy="365125"/>
          </a:xfrm>
        </p:spPr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0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10151</TotalTime>
  <Words>2810</Words>
  <Application>Microsoft Office PowerPoint</Application>
  <PresentationFormat>如螢幕大小 (4:3)</PresentationFormat>
  <Paragraphs>367</Paragraphs>
  <Slides>23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MS Gothic</vt:lpstr>
      <vt:lpstr>MingLiU</vt:lpstr>
      <vt:lpstr>MingLiU</vt:lpstr>
      <vt:lpstr>新細明體</vt:lpstr>
      <vt:lpstr>標楷體</vt:lpstr>
      <vt:lpstr>Arial</vt:lpstr>
      <vt:lpstr>Calibri</vt:lpstr>
      <vt:lpstr>Calibri Light</vt:lpstr>
      <vt:lpstr>Wingdings</vt:lpstr>
      <vt:lpstr>自訂設計</vt:lpstr>
      <vt:lpstr>Office 佈景主題</vt:lpstr>
      <vt:lpstr>PowerPoint 簡報</vt:lpstr>
      <vt:lpstr>PowerPoint 簡報</vt:lpstr>
      <vt:lpstr>一、緣由說明</vt:lpstr>
      <vt:lpstr>文化統計出版執行架構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USRE</dc:creator>
  <cp:lastModifiedBy>范益綜</cp:lastModifiedBy>
  <cp:revision>979</cp:revision>
  <cp:lastPrinted>2016-03-30T10:14:24Z</cp:lastPrinted>
  <dcterms:created xsi:type="dcterms:W3CDTF">2013-01-04T08:59:16Z</dcterms:created>
  <dcterms:modified xsi:type="dcterms:W3CDTF">2019-05-27T03:45:02Z</dcterms:modified>
</cp:coreProperties>
</file>