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16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81" r:id="rId1"/>
    <p:sldMasterId id="2147483704" r:id="rId2"/>
  </p:sldMasterIdLst>
  <p:notesMasterIdLst>
    <p:notesMasterId r:id="rId26"/>
  </p:notesMasterIdLst>
  <p:handoutMasterIdLst>
    <p:handoutMasterId r:id="rId27"/>
  </p:handoutMasterIdLst>
  <p:sldIdLst>
    <p:sldId id="259" r:id="rId3"/>
    <p:sldId id="521" r:id="rId4"/>
    <p:sldId id="522" r:id="rId5"/>
    <p:sldId id="514" r:id="rId6"/>
    <p:sldId id="476" r:id="rId7"/>
    <p:sldId id="477" r:id="rId8"/>
    <p:sldId id="497" r:id="rId9"/>
    <p:sldId id="523" r:id="rId10"/>
    <p:sldId id="524" r:id="rId11"/>
    <p:sldId id="515" r:id="rId12"/>
    <p:sldId id="508" r:id="rId13"/>
    <p:sldId id="496" r:id="rId14"/>
    <p:sldId id="499" r:id="rId15"/>
    <p:sldId id="500" r:id="rId16"/>
    <p:sldId id="501" r:id="rId17"/>
    <p:sldId id="525" r:id="rId18"/>
    <p:sldId id="519" r:id="rId19"/>
    <p:sldId id="517" r:id="rId20"/>
    <p:sldId id="518" r:id="rId21"/>
    <p:sldId id="520" r:id="rId22"/>
    <p:sldId id="526" r:id="rId23"/>
    <p:sldId id="527" r:id="rId24"/>
    <p:sldId id="513" r:id="rId25"/>
  </p:sldIdLst>
  <p:sldSz cx="9144000" cy="6858000" type="screen4x3"/>
  <p:notesSz cx="6797675" cy="985678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5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FF"/>
    <a:srgbClr val="52B493"/>
    <a:srgbClr val="99CCFF"/>
    <a:srgbClr val="FFCC66"/>
    <a:srgbClr val="7DAD59"/>
    <a:srgbClr val="CC3399"/>
    <a:srgbClr val="800080"/>
    <a:srgbClr val="FF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89" autoAdjust="0"/>
    <p:restoredTop sz="91572" autoAdjust="0"/>
  </p:normalViewPr>
  <p:slideViewPr>
    <p:cSldViewPr>
      <p:cViewPr varScale="1">
        <p:scale>
          <a:sx n="107" d="100"/>
          <a:sy n="107" d="100"/>
        </p:scale>
        <p:origin x="29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96"/>
      </p:cViewPr>
      <p:guideLst>
        <p:guide orient="horz" pos="3105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0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11.xlsx"/><Relationship Id="rId1" Type="http://schemas.openxmlformats.org/officeDocument/2006/relationships/themeOverride" Target="../theme/themeOverride1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3.xlsx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___14.xlsx"/><Relationship Id="rId1" Type="http://schemas.openxmlformats.org/officeDocument/2006/relationships/themeOverride" Target="../theme/themeOverride2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15.xlsx"/><Relationship Id="rId1" Type="http://schemas.openxmlformats.org/officeDocument/2006/relationships/themeOverride" Target="../theme/themeOverride3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479056556286623E-2"/>
          <c:y val="0.20100818740940973"/>
          <c:w val="0.878708158055586"/>
          <c:h val="0.6951770282446037"/>
        </c:manualLayout>
      </c:layout>
      <c:barChart>
        <c:barDir val="col"/>
        <c:grouping val="stacked"/>
        <c:varyColors val="0"/>
        <c:ser>
          <c:idx val="3"/>
          <c:order val="0"/>
          <c:tx>
            <c:strRef>
              <c:f>工作表1!$B$1</c:f>
              <c:strCache>
                <c:ptCount val="1"/>
                <c:pt idx="0">
                  <c:v>女性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796-4680-85E0-500175564E7C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en-US" smtClean="0"/>
                      <a:t>1,112</a:t>
                    </a:r>
                    <a:r>
                      <a:rPr lang="en-US" altLang="zh-TW" smtClean="0"/>
                      <a:t>(59.7%)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6CB-425E-8F5F-F3CDC79D5D7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altLang="en-US" smtClean="0"/>
                      <a:t>1,358</a:t>
                    </a:r>
                    <a:r>
                      <a:rPr lang="en-US" altLang="zh-TW" smtClean="0"/>
                      <a:t>(60.7%)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6CB-425E-8F5F-F3CDC79D5D7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altLang="en-US" smtClean="0"/>
                      <a:t>1,394</a:t>
                    </a:r>
                    <a:r>
                      <a:rPr lang="en-US" altLang="zh-TW" smtClean="0"/>
                      <a:t>(61.0%)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6CB-425E-8F5F-F3CDC79D5D7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altLang="en-US" smtClean="0"/>
                      <a:t>1,454</a:t>
                    </a:r>
                    <a:r>
                      <a:rPr lang="en-US" altLang="zh-TW" smtClean="0"/>
                      <a:t>(61.9%)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96-4680-85E0-500175564E7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altLang="en-US" smtClean="0"/>
                      <a:t>1,513</a:t>
                    </a:r>
                    <a:r>
                      <a:rPr lang="en-US" altLang="zh-TW" smtClean="0"/>
                      <a:t>(61.9%)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6CB-425E-8F5F-F3CDC79D5D7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工作表1!$A$2:$A$6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工作表1!$B$2:$B$6</c:f>
              <c:numCache>
                <c:formatCode>#,##0</c:formatCode>
                <c:ptCount val="5"/>
                <c:pt idx="0">
                  <c:v>1112</c:v>
                </c:pt>
                <c:pt idx="1">
                  <c:v>1358</c:v>
                </c:pt>
                <c:pt idx="2">
                  <c:v>1394</c:v>
                </c:pt>
                <c:pt idx="3">
                  <c:v>1454</c:v>
                </c:pt>
                <c:pt idx="4">
                  <c:v>1513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796-4680-85E0-500175564E7C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男性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057127210332409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796-4680-85E0-500175564E7C}"/>
                </c:ext>
              </c:extLst>
            </c:dLbl>
            <c:dLbl>
              <c:idx val="1"/>
              <c:layout>
                <c:manualLayout>
                  <c:x val="5.1663732088129376E-2"/>
                  <c:y val="1.1165183616719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796-4680-85E0-500175564E7C}"/>
                </c:ext>
              </c:extLst>
            </c:dLbl>
            <c:dLbl>
              <c:idx val="2"/>
              <c:layout>
                <c:manualLayout>
                  <c:x val="5.1663732088129445E-2"/>
                  <c:y val="1.674777542507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796-4680-85E0-500175564E7C}"/>
                </c:ext>
              </c:extLst>
            </c:dLbl>
            <c:dLbl>
              <c:idx val="3"/>
              <c:layout>
                <c:manualLayout>
                  <c:x val="5.700825609724621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796-4680-85E0-500175564E7C}"/>
                </c:ext>
              </c:extLst>
            </c:dLbl>
            <c:dLbl>
              <c:idx val="4"/>
              <c:layout>
                <c:manualLayout>
                  <c:x val="6.0571272103324227E-2"/>
                  <c:y val="-5.58259180835973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796-4680-85E0-500175564E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工作表1!$A$2:$A$6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工作表1!$C$2:$C$6</c:f>
              <c:numCache>
                <c:formatCode>#,##0</c:formatCode>
                <c:ptCount val="5"/>
                <c:pt idx="0">
                  <c:v>752</c:v>
                </c:pt>
                <c:pt idx="1">
                  <c:v>879</c:v>
                </c:pt>
                <c:pt idx="2">
                  <c:v>890</c:v>
                </c:pt>
                <c:pt idx="3">
                  <c:v>895</c:v>
                </c:pt>
                <c:pt idx="4">
                  <c:v>933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C796-4680-85E0-500175564E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125888"/>
        <c:axId val="33127808"/>
      </c:barChart>
      <c:lineChart>
        <c:grouping val="standard"/>
        <c:varyColors val="0"/>
        <c:ser>
          <c:idx val="4"/>
          <c:order val="2"/>
          <c:tx>
            <c:strRef>
              <c:f>工作表1!$D$1</c:f>
              <c:strCache>
                <c:ptCount val="1"/>
                <c:pt idx="0">
                  <c:v>總人數</c:v>
                </c:pt>
              </c:strCache>
            </c:strRef>
          </c:tx>
          <c:spPr>
            <a:ln w="19050" cap="rnd" cmpd="sng" algn="ctr">
              <a:solidFill>
                <a:schemeClr val="accent5"/>
              </a:solidFill>
              <a:prstDash val="solid"/>
              <a:round/>
            </a:ln>
            <a:effectLst/>
          </c:spPr>
          <c:marker>
            <c:symbol val="circle"/>
            <c:size val="7"/>
            <c:spPr>
              <a:solidFill>
                <a:schemeClr val="accent5"/>
              </a:solidFill>
              <a:ln w="6350" cap="flat" cmpd="sng" algn="ctr">
                <a:solidFill>
                  <a:schemeClr val="accent5"/>
                </a:solidFill>
                <a:prstDash val="solid"/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6.8493150684931503E-2"/>
                  <c:y val="-4.50468915266188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796-4680-85E0-500175564E7C}"/>
                </c:ext>
              </c:extLst>
            </c:dLbl>
            <c:dLbl>
              <c:idx val="1"/>
              <c:layout>
                <c:manualLayout>
                  <c:x val="-5.4794520547945244E-2"/>
                  <c:y val="-4.53662396678027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796-4680-85E0-500175564E7C}"/>
                </c:ext>
              </c:extLst>
            </c:dLbl>
            <c:dLbl>
              <c:idx val="2"/>
              <c:layout>
                <c:manualLayout>
                  <c:x val="-6.1643835616438353E-2"/>
                  <c:y val="-5.3326752066439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796-4680-85E0-500175564E7C}"/>
                </c:ext>
              </c:extLst>
            </c:dLbl>
            <c:dLbl>
              <c:idx val="3"/>
              <c:layout>
                <c:manualLayout>
                  <c:x val="-5.9360910365656383E-2"/>
                  <c:y val="-5.4603831237513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796-4680-85E0-500175564E7C}"/>
                </c:ext>
              </c:extLst>
            </c:dLbl>
            <c:dLbl>
              <c:idx val="4"/>
              <c:layout>
                <c:manualLayout>
                  <c:x val="-3.8812785388127852E-2"/>
                  <c:y val="-3.7725388804011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796-4680-85E0-500175564E7C}"/>
                </c:ext>
              </c:extLst>
            </c:dLbl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工作表1!$A$2:$A$6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工作表1!$D$2:$D$6</c:f>
              <c:numCache>
                <c:formatCode>#,##0</c:formatCode>
                <c:ptCount val="5"/>
                <c:pt idx="0">
                  <c:v>1864</c:v>
                </c:pt>
                <c:pt idx="1">
                  <c:v>2237</c:v>
                </c:pt>
                <c:pt idx="2">
                  <c:v>2284</c:v>
                </c:pt>
                <c:pt idx="3">
                  <c:v>2349</c:v>
                </c:pt>
                <c:pt idx="4">
                  <c:v>2446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C796-4680-85E0-500175564E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125888"/>
        <c:axId val="33127808"/>
      </c:lineChart>
      <c:catAx>
        <c:axId val="331258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TW"/>
                  <a:t>年</a:t>
                </a:r>
              </a:p>
            </c:rich>
          </c:tx>
          <c:layout>
            <c:manualLayout>
              <c:xMode val="edge"/>
              <c:yMode val="edge"/>
              <c:x val="0.93431650666954302"/>
              <c:y val="0.9167748873797654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in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33127808"/>
        <c:crosses val="autoZero"/>
        <c:auto val="1"/>
        <c:lblAlgn val="ctr"/>
        <c:lblOffset val="100"/>
        <c:noMultiLvlLbl val="0"/>
      </c:catAx>
      <c:valAx>
        <c:axId val="33127808"/>
        <c:scaling>
          <c:orientation val="minMax"/>
        </c:scaling>
        <c:delete val="0"/>
        <c:axPos val="l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TW" altLang="en-US"/>
                  <a:t>人</a:t>
                </a:r>
                <a:endParaRPr lang="zh-TW"/>
              </a:p>
            </c:rich>
          </c:tx>
          <c:layout>
            <c:manualLayout>
              <c:xMode val="edge"/>
              <c:yMode val="edge"/>
              <c:x val="2.7746197821162784E-2"/>
              <c:y val="7.1552316705397495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in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33125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8.2952755905511766E-2"/>
          <c:y val="2.5559641721002641E-2"/>
          <c:w val="0.86986301369863062"/>
          <c:h val="0.125252700194159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zh-TW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150754593175854"/>
          <c:y val="0.14324071560020515"/>
          <c:w val="0.59857502187226597"/>
          <c:h val="0.8062210154765137"/>
        </c:manualLayout>
      </c:layout>
      <c:radarChart>
        <c:radarStyle val="marker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北部地區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6.27383711124028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10C-4C6C-B34E-78940B09F10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10C-4C6C-B34E-78940B09F10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10C-4C6C-B34E-78940B09F10D}"/>
                </c:ext>
              </c:extLst>
            </c:dLbl>
            <c:dLbl>
              <c:idx val="3"/>
              <c:layout>
                <c:manualLayout>
                  <c:x val="-3.0092592592592591E-2"/>
                  <c:y val="-8.96262444462897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10C-4C6C-B34E-78940B09F10D}"/>
                </c:ext>
              </c:extLst>
            </c:dLbl>
            <c:dLbl>
              <c:idx val="4"/>
              <c:layout>
                <c:manualLayout>
                  <c:x val="-2.5463145231846018E-2"/>
                  <c:y val="-6.2758377175947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10C-4C6C-B34E-78940B09F10D}"/>
                </c:ext>
              </c:extLst>
            </c:dLbl>
            <c:dLbl>
              <c:idx val="5"/>
              <c:layout>
                <c:manualLayout>
                  <c:x val="-6.4814814814814811E-2"/>
                  <c:y val="-6.8713689314975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10C-4C6C-B34E-78940B09F10D}"/>
                </c:ext>
              </c:extLst>
            </c:dLbl>
            <c:dLbl>
              <c:idx val="6"/>
              <c:layout>
                <c:manualLayout>
                  <c:x val="3.0092592592592591E-2"/>
                  <c:y val="-9.5601379423984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10C-4C6C-B34E-78940B09F10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10C-4C6C-B34E-78940B09F10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10C-4C6C-B34E-78940B09F10D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10C-4C6C-B34E-78940B09F10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10C-4C6C-B34E-78940B09F10D}"/>
                </c:ext>
              </c:extLst>
            </c:dLbl>
            <c:dLbl>
              <c:idx val="11"/>
              <c:layout>
                <c:manualLayout>
                  <c:x val="5.0925925925925923E-2"/>
                  <c:y val="8.663870296474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10C-4C6C-B34E-78940B09F1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2">
                        <a:lumMod val="60000"/>
                        <a:lumOff val="40000"/>
                      </a:schemeClr>
                    </a:solidFill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工作表1!$B$2:$B$13</c:f>
              <c:numCache>
                <c:formatCode>0.0_ </c:formatCode>
                <c:ptCount val="12"/>
                <c:pt idx="0">
                  <c:v>49.408737425990687</c:v>
                </c:pt>
                <c:pt idx="1">
                  <c:v>35.805289941929097</c:v>
                </c:pt>
                <c:pt idx="2">
                  <c:v>38.739888118582662</c:v>
                </c:pt>
                <c:pt idx="3">
                  <c:v>38.289684505918828</c:v>
                </c:pt>
                <c:pt idx="4">
                  <c:v>60.834553643611059</c:v>
                </c:pt>
                <c:pt idx="5">
                  <c:v>76.728073532574157</c:v>
                </c:pt>
                <c:pt idx="6">
                  <c:v>27.392496577440443</c:v>
                </c:pt>
                <c:pt idx="7">
                  <c:v>14.652262048900413</c:v>
                </c:pt>
                <c:pt idx="8">
                  <c:v>20.935314470896273</c:v>
                </c:pt>
                <c:pt idx="9">
                  <c:v>39.660351756017349</c:v>
                </c:pt>
                <c:pt idx="10">
                  <c:v>47.713109756706203</c:v>
                </c:pt>
                <c:pt idx="11">
                  <c:v>40.427351663178364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10C-4C6C-B34E-78940B09F10D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中部地區</c:v>
                </c:pt>
              </c:strCache>
            </c:strRef>
          </c:tx>
          <c:spPr>
            <a:ln>
              <a:solidFill>
                <a:schemeClr val="accent3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10C-4C6C-B34E-78940B09F10D}"/>
                </c:ext>
              </c:extLst>
            </c:dLbl>
            <c:dLbl>
              <c:idx val="1"/>
              <c:layout>
                <c:manualLayout>
                  <c:x val="-2.3148148148148147E-3"/>
                  <c:y val="4.4843049327354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10C-4C6C-B34E-78940B09F10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10C-4C6C-B34E-78940B09F10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10C-4C6C-B34E-78940B09F10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10C-4C6C-B34E-78940B09F10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10C-4C6C-B34E-78940B09F10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10C-4C6C-B34E-78940B09F10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10C-4C6C-B34E-78940B09F10D}"/>
                </c:ext>
              </c:extLst>
            </c:dLbl>
            <c:dLbl>
              <c:idx val="8"/>
              <c:layout>
                <c:manualLayout>
                  <c:x val="2.0833333333333291E-2"/>
                  <c:y val="-3.5874439461883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10C-4C6C-B34E-78940B09F10D}"/>
                </c:ext>
              </c:extLst>
            </c:dLbl>
            <c:dLbl>
              <c:idx val="9"/>
              <c:layout>
                <c:manualLayout>
                  <c:x val="2.7777777777777776E-2"/>
                  <c:y val="-2.98953662182361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10C-4C6C-B34E-78940B09F10D}"/>
                </c:ext>
              </c:extLst>
            </c:dLbl>
            <c:dLbl>
              <c:idx val="10"/>
              <c:layout>
                <c:manualLayout>
                  <c:x val="1.8518518518518517E-2"/>
                  <c:y val="2.69058295964125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10C-4C6C-B34E-78940B09F10D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610C-4C6C-B34E-78940B09F1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工作表1!$C$2:$C$13</c:f>
              <c:numCache>
                <c:formatCode>0.0_ </c:formatCode>
                <c:ptCount val="12"/>
                <c:pt idx="0">
                  <c:v>47.520931374331255</c:v>
                </c:pt>
                <c:pt idx="1">
                  <c:v>41.897899565941714</c:v>
                </c:pt>
                <c:pt idx="2">
                  <c:v>38.729887902057214</c:v>
                </c:pt>
                <c:pt idx="3">
                  <c:v>36.042906459249295</c:v>
                </c:pt>
                <c:pt idx="4">
                  <c:v>60.399614604856126</c:v>
                </c:pt>
                <c:pt idx="5">
                  <c:v>74.807069518645605</c:v>
                </c:pt>
                <c:pt idx="6">
                  <c:v>29.102621039182676</c:v>
                </c:pt>
                <c:pt idx="7">
                  <c:v>15.116365452610003</c:v>
                </c:pt>
                <c:pt idx="8">
                  <c:v>21.124091331325275</c:v>
                </c:pt>
                <c:pt idx="9">
                  <c:v>40.723316251665779</c:v>
                </c:pt>
                <c:pt idx="10">
                  <c:v>50.983110498333915</c:v>
                </c:pt>
                <c:pt idx="11">
                  <c:v>48.471790802973608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610C-4C6C-B34E-78940B09F10D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南部地區</c:v>
                </c:pt>
              </c:strCache>
            </c:strRef>
          </c:tx>
          <c:spPr>
            <a:ln w="34925">
              <a:solidFill>
                <a:schemeClr val="accent2">
                  <a:lumMod val="75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工作表1!$D$2:$D$13</c:f>
              <c:numCache>
                <c:formatCode>0.0_ </c:formatCode>
                <c:ptCount val="12"/>
                <c:pt idx="0">
                  <c:v>42.858735953174708</c:v>
                </c:pt>
                <c:pt idx="1">
                  <c:v>38.905506933627215</c:v>
                </c:pt>
                <c:pt idx="2">
                  <c:v>40.281768488242008</c:v>
                </c:pt>
                <c:pt idx="3">
                  <c:v>34.696111220307358</c:v>
                </c:pt>
                <c:pt idx="4">
                  <c:v>58.279894644220157</c:v>
                </c:pt>
                <c:pt idx="5">
                  <c:v>71.800540843472973</c:v>
                </c:pt>
                <c:pt idx="6">
                  <c:v>29.179421368067292</c:v>
                </c:pt>
                <c:pt idx="7">
                  <c:v>13.28452645575654</c:v>
                </c:pt>
                <c:pt idx="8">
                  <c:v>17.059626343941467</c:v>
                </c:pt>
                <c:pt idx="9">
                  <c:v>34.701057037353223</c:v>
                </c:pt>
                <c:pt idx="10">
                  <c:v>44.632317729666468</c:v>
                </c:pt>
                <c:pt idx="11">
                  <c:v>40.784058130833586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610C-4C6C-B34E-78940B09F10D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東部及其他地區</c:v>
                </c:pt>
              </c:strCache>
            </c:strRef>
          </c:tx>
          <c:spPr>
            <a:ln w="28575">
              <a:solidFill>
                <a:schemeClr val="accent4">
                  <a:lumMod val="75000"/>
                </a:schemeClr>
              </a:solidFill>
              <a:prstDash val="sysDot"/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610C-4C6C-B34E-78940B09F10D}"/>
                </c:ext>
              </c:extLst>
            </c:dLbl>
            <c:dLbl>
              <c:idx val="1"/>
              <c:layout>
                <c:manualLayout>
                  <c:x val="-5.3240740740740741E-2"/>
                  <c:y val="8.9686098654708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610C-4C6C-B34E-78940B09F10D}"/>
                </c:ext>
              </c:extLst>
            </c:dLbl>
            <c:dLbl>
              <c:idx val="2"/>
              <c:layout>
                <c:manualLayout>
                  <c:x val="-8.3333333333333329E-2"/>
                  <c:y val="5.6801195814648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610C-4C6C-B34E-78940B09F10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610C-4C6C-B34E-78940B09F10D}"/>
                </c:ext>
              </c:extLst>
            </c:dLbl>
            <c:dLbl>
              <c:idx val="4"/>
              <c:layout>
                <c:manualLayout>
                  <c:x val="-9.0277777777777776E-2"/>
                  <c:y val="-4.1853512705530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610C-4C6C-B34E-78940B09F10D}"/>
                </c:ext>
              </c:extLst>
            </c:dLbl>
            <c:dLbl>
              <c:idx val="5"/>
              <c:layout>
                <c:manualLayout>
                  <c:x val="-4.1666666666666664E-2"/>
                  <c:y val="-0.125560538116592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610C-4C6C-B34E-78940B09F10D}"/>
                </c:ext>
              </c:extLst>
            </c:dLbl>
            <c:dLbl>
              <c:idx val="6"/>
              <c:layout>
                <c:manualLayout>
                  <c:x val="0"/>
                  <c:y val="-3.8863976083707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610C-4C6C-B34E-78940B09F10D}"/>
                </c:ext>
              </c:extLst>
            </c:dLbl>
            <c:dLbl>
              <c:idx val="7"/>
              <c:layout>
                <c:manualLayout>
                  <c:x val="1.3888888888888888E-2"/>
                  <c:y val="-4.7832585949177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610C-4C6C-B34E-78940B09F10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610C-4C6C-B34E-78940B09F10D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610C-4C6C-B34E-78940B09F10D}"/>
                </c:ext>
              </c:extLst>
            </c:dLbl>
            <c:dLbl>
              <c:idx val="10"/>
              <c:layout>
                <c:manualLayout>
                  <c:x val="9.0277777777777818E-2"/>
                  <c:y val="4.1853512705530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610C-4C6C-B34E-78940B09F10D}"/>
                </c:ext>
              </c:extLst>
            </c:dLbl>
            <c:dLbl>
              <c:idx val="11"/>
              <c:layout>
                <c:manualLayout>
                  <c:x val="2.0833333333333332E-2"/>
                  <c:y val="2.98953662182361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610C-4C6C-B34E-78940B09F1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工作表1!$E$2:$E$13</c:f>
              <c:numCache>
                <c:formatCode>0.0_ </c:formatCode>
                <c:ptCount val="12"/>
                <c:pt idx="0">
                  <c:v>39.234059330011554</c:v>
                </c:pt>
                <c:pt idx="1">
                  <c:v>34.698833885424463</c:v>
                </c:pt>
                <c:pt idx="2">
                  <c:v>37.770388873456838</c:v>
                </c:pt>
                <c:pt idx="3">
                  <c:v>36.624068716721936</c:v>
                </c:pt>
                <c:pt idx="4">
                  <c:v>56.808035557252914</c:v>
                </c:pt>
                <c:pt idx="5">
                  <c:v>67.603297168537978</c:v>
                </c:pt>
                <c:pt idx="6">
                  <c:v>32.251553358252707</c:v>
                </c:pt>
                <c:pt idx="7">
                  <c:v>16.377090447558778</c:v>
                </c:pt>
                <c:pt idx="8">
                  <c:v>18.634402082329359</c:v>
                </c:pt>
                <c:pt idx="9">
                  <c:v>38.387333224728856</c:v>
                </c:pt>
                <c:pt idx="10">
                  <c:v>40.266592106975146</c:v>
                </c:pt>
                <c:pt idx="11">
                  <c:v>50.700973654869706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7-610C-4C6C-B34E-78940B09F1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529792"/>
        <c:axId val="32584832"/>
      </c:radarChart>
      <c:catAx>
        <c:axId val="32529792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crossAx val="32584832"/>
        <c:crosses val="autoZero"/>
        <c:auto val="1"/>
        <c:lblAlgn val="ctr"/>
        <c:lblOffset val="100"/>
        <c:noMultiLvlLbl val="0"/>
      </c:catAx>
      <c:valAx>
        <c:axId val="32584832"/>
        <c:scaling>
          <c:orientation val="minMax"/>
          <c:max val="80"/>
          <c:min val="0"/>
        </c:scaling>
        <c:delete val="0"/>
        <c:axPos val="l"/>
        <c:majorGridlines/>
        <c:numFmt formatCode="0.0_ " sourceLinked="1"/>
        <c:majorTickMark val="cross"/>
        <c:minorTickMark val="none"/>
        <c:tickLblPos val="none"/>
        <c:crossAx val="32529792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4.3409452960593793E-2"/>
          <c:y val="2.1056313216388105E-2"/>
          <c:w val="0.95659054703940616"/>
          <c:h val="8.5936108815127379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823947790432336"/>
          <c:y val="7.9536540262630087E-2"/>
          <c:w val="0.62970910327221541"/>
          <c:h val="0.82980364085505354"/>
        </c:manualLayout>
      </c:layout>
      <c:radarChart>
        <c:radarStyle val="marker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30,000元以下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6.9444444444444441E-3"/>
                  <c:y val="0.110579823634028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580-4C13-8E70-F45388FA99F8}"/>
                </c:ext>
              </c:extLst>
            </c:dLbl>
            <c:dLbl>
              <c:idx val="1"/>
              <c:layout>
                <c:manualLayout>
                  <c:x val="-3.9351851851851853E-2"/>
                  <c:y val="9.2632854646090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580-4C13-8E70-F45388FA99F8}"/>
                </c:ext>
              </c:extLst>
            </c:dLbl>
            <c:dLbl>
              <c:idx val="2"/>
              <c:layout>
                <c:manualLayout>
                  <c:x val="-8.1018518518518517E-2"/>
                  <c:y val="6.76932399336813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580-4C13-8E70-F45388FA99F8}"/>
                </c:ext>
              </c:extLst>
            </c:dLbl>
            <c:dLbl>
              <c:idx val="3"/>
              <c:layout>
                <c:manualLayout>
                  <c:x val="-7.8703703703703706E-2"/>
                  <c:y val="3.56280210177263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580-4C13-8E70-F45388FA99F8}"/>
                </c:ext>
              </c:extLst>
            </c:dLbl>
            <c:dLbl>
              <c:idx val="4"/>
              <c:layout>
                <c:manualLayout>
                  <c:x val="-6.7129629629629636E-2"/>
                  <c:y val="-4.2753625221272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580-4C13-8E70-F45388FA99F8}"/>
                </c:ext>
              </c:extLst>
            </c:dLbl>
            <c:dLbl>
              <c:idx val="5"/>
              <c:layout>
                <c:manualLayout>
                  <c:x val="-3.4722222222222224E-2"/>
                  <c:y val="-0.121135205692871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580-4C13-8E70-F45388FA99F8}"/>
                </c:ext>
              </c:extLst>
            </c:dLbl>
            <c:dLbl>
              <c:idx val="6"/>
              <c:layout>
                <c:manualLayout>
                  <c:x val="2.7777777777777776E-2"/>
                  <c:y val="-9.2632854646090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580-4C13-8E70-F45388FA99F8}"/>
                </c:ext>
              </c:extLst>
            </c:dLbl>
            <c:dLbl>
              <c:idx val="7"/>
              <c:layout>
                <c:manualLayout>
                  <c:x val="4.6296296296296294E-2"/>
                  <c:y val="-7.125604203545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580-4C13-8E70-F45388FA99F8}"/>
                </c:ext>
              </c:extLst>
            </c:dLbl>
            <c:dLbl>
              <c:idx val="8"/>
              <c:layout>
                <c:manualLayout>
                  <c:x val="6.2499817731116944E-2"/>
                  <c:y val="-6.0567635730135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580-4C13-8E70-F45388FA99F8}"/>
                </c:ext>
              </c:extLst>
            </c:dLbl>
            <c:dLbl>
              <c:idx val="9"/>
              <c:layout>
                <c:manualLayout>
                  <c:x val="9.4907407407407454E-2"/>
                  <c:y val="-1.7814010508863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580-4C13-8E70-F45388FA99F8}"/>
                </c:ext>
              </c:extLst>
            </c:dLbl>
            <c:dLbl>
              <c:idx val="10"/>
              <c:layout>
                <c:manualLayout>
                  <c:x val="7.1759259259259259E-2"/>
                  <c:y val="4.9879229424817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580-4C13-8E70-F45388FA99F8}"/>
                </c:ext>
              </c:extLst>
            </c:dLbl>
            <c:dLbl>
              <c:idx val="11"/>
              <c:layout>
                <c:manualLayout>
                  <c:x val="4.3981481481481483E-2"/>
                  <c:y val="8.561018603924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580-4C13-8E70-F45388FA99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工作表1!$B$2:$B$13</c:f>
              <c:numCache>
                <c:formatCode>0.0_ </c:formatCode>
                <c:ptCount val="12"/>
                <c:pt idx="0">
                  <c:v>41.710972592648559</c:v>
                </c:pt>
                <c:pt idx="1">
                  <c:v>29.854151908490572</c:v>
                </c:pt>
                <c:pt idx="2">
                  <c:v>35.199096789434151</c:v>
                </c:pt>
                <c:pt idx="3">
                  <c:v>29.74428862897097</c:v>
                </c:pt>
                <c:pt idx="4">
                  <c:v>55.600749278211993</c:v>
                </c:pt>
                <c:pt idx="5">
                  <c:v>68.204576959818823</c:v>
                </c:pt>
                <c:pt idx="6">
                  <c:v>27.381673427822662</c:v>
                </c:pt>
                <c:pt idx="7">
                  <c:v>12.297606922758016</c:v>
                </c:pt>
                <c:pt idx="8">
                  <c:v>17.794659353181061</c:v>
                </c:pt>
                <c:pt idx="9">
                  <c:v>34.00844848435959</c:v>
                </c:pt>
                <c:pt idx="10">
                  <c:v>42.150275699210312</c:v>
                </c:pt>
                <c:pt idx="11">
                  <c:v>38.26825937820913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580-4C13-8E70-F45388FA99F8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30,001~50,000元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3148148148148147E-3"/>
                  <c:y val="5.3506366274530072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zh-TW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580-4C13-8E70-F45388FA99F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580-4C13-8E70-F45388FA99F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580-4C13-8E70-F45388FA99F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580-4C13-8E70-F45388FA99F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580-4C13-8E70-F45388FA99F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580-4C13-8E70-F45388FA99F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580-4C13-8E70-F45388FA99F8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580-4C13-8E70-F45388FA99F8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0580-4C13-8E70-F45388FA99F8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0580-4C13-8E70-F45388FA99F8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0580-4C13-8E70-F45388FA99F8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0580-4C13-8E70-F45388FA99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accent6">
                        <a:lumMod val="60000"/>
                        <a:lumOff val="40000"/>
                      </a:schemeClr>
                    </a:solidFill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工作表1!$C$2:$C$13</c:f>
              <c:numCache>
                <c:formatCode>0.0_ </c:formatCode>
                <c:ptCount val="12"/>
                <c:pt idx="0">
                  <c:v>56.564504047773333</c:v>
                </c:pt>
                <c:pt idx="1">
                  <c:v>46.204307017468039</c:v>
                </c:pt>
                <c:pt idx="2">
                  <c:v>43.007691566752456</c:v>
                </c:pt>
                <c:pt idx="3">
                  <c:v>42.118298628312857</c:v>
                </c:pt>
                <c:pt idx="4">
                  <c:v>63.409246950207041</c:v>
                </c:pt>
                <c:pt idx="5">
                  <c:v>82.94864887463325</c:v>
                </c:pt>
                <c:pt idx="6">
                  <c:v>28.340291362968145</c:v>
                </c:pt>
                <c:pt idx="7">
                  <c:v>14.8553477193555</c:v>
                </c:pt>
                <c:pt idx="8">
                  <c:v>22.557570632352128</c:v>
                </c:pt>
                <c:pt idx="9">
                  <c:v>40.980294135102483</c:v>
                </c:pt>
                <c:pt idx="10">
                  <c:v>51.149187804464425</c:v>
                </c:pt>
                <c:pt idx="11">
                  <c:v>48.383551890695152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0580-4C13-8E70-F45388FA99F8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50,001元以上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2.3148148148148147E-3"/>
                  <c:y val="0.103283506673965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0580-4C13-8E70-F45388FA99F8}"/>
                </c:ext>
              </c:extLst>
            </c:dLbl>
            <c:dLbl>
              <c:idx val="1"/>
              <c:layout>
                <c:manualLayout>
                  <c:x val="-1.1574074074074073E-2"/>
                  <c:y val="3.56280210177270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0580-4C13-8E70-F45388FA99F8}"/>
                </c:ext>
              </c:extLst>
            </c:dLbl>
            <c:dLbl>
              <c:idx val="2"/>
              <c:layout>
                <c:manualLayout>
                  <c:x val="-9.2592592592592587E-3"/>
                  <c:y val="1.7807346274229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0580-4C13-8E70-F45388FA99F8}"/>
                </c:ext>
              </c:extLst>
            </c:dLbl>
            <c:dLbl>
              <c:idx val="3"/>
              <c:layout>
                <c:manualLayout>
                  <c:x val="-2.7777777777777776E-2"/>
                  <c:y val="-3.56280210177276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0580-4C13-8E70-F45388FA99F8}"/>
                </c:ext>
              </c:extLst>
            </c:dLbl>
            <c:dLbl>
              <c:idx val="4"/>
              <c:layout>
                <c:manualLayout>
                  <c:x val="-1.8518518518518434E-2"/>
                  <c:y val="-4.98791528064339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0580-4C13-8E70-F45388FA99F8}"/>
                </c:ext>
              </c:extLst>
            </c:dLbl>
            <c:dLbl>
              <c:idx val="5"/>
              <c:layout>
                <c:manualLayout>
                  <c:x val="-3.2407407407407406E-2"/>
                  <c:y val="-4.2753625221272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0580-4C13-8E70-F45388FA99F8}"/>
                </c:ext>
              </c:extLst>
            </c:dLbl>
            <c:dLbl>
              <c:idx val="6"/>
              <c:layout>
                <c:manualLayout>
                  <c:x val="2.3148148148148147E-3"/>
                  <c:y val="-4.2753625221272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0580-4C13-8E70-F45388FA99F8}"/>
                </c:ext>
              </c:extLst>
            </c:dLbl>
            <c:dLbl>
              <c:idx val="7"/>
              <c:layout>
                <c:manualLayout>
                  <c:x val="9.2592592592592171E-3"/>
                  <c:y val="-3.9190823119499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0580-4C13-8E70-F45388FA99F8}"/>
                </c:ext>
              </c:extLst>
            </c:dLbl>
            <c:dLbl>
              <c:idx val="8"/>
              <c:layout>
                <c:manualLayout>
                  <c:x val="3.7037037037037035E-2"/>
                  <c:y val="-2.49525043226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0580-4C13-8E70-F45388FA99F8}"/>
                </c:ext>
              </c:extLst>
            </c:dLbl>
            <c:dLbl>
              <c:idx val="9"/>
              <c:layout>
                <c:manualLayout>
                  <c:x val="2.3148148148148147E-2"/>
                  <c:y val="1.42512084070907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0580-4C13-8E70-F45388FA99F8}"/>
                </c:ext>
              </c:extLst>
            </c:dLbl>
            <c:dLbl>
              <c:idx val="10"/>
              <c:layout>
                <c:manualLayout>
                  <c:x val="2.0833333333333332E-2"/>
                  <c:y val="1.0688406305318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0580-4C13-8E70-F45388FA99F8}"/>
                </c:ext>
              </c:extLst>
            </c:dLbl>
            <c:dLbl>
              <c:idx val="11"/>
              <c:layout>
                <c:manualLayout>
                  <c:x val="9.2592592592592587E-3"/>
                  <c:y val="4.9879229424817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0580-4C13-8E70-F45388FA99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工作表1!$D$2:$D$13</c:f>
              <c:numCache>
                <c:formatCode>0.0_ </c:formatCode>
                <c:ptCount val="12"/>
                <c:pt idx="0">
                  <c:v>54.86197644837123</c:v>
                </c:pt>
                <c:pt idx="1">
                  <c:v>53.357579368493013</c:v>
                </c:pt>
                <c:pt idx="2">
                  <c:v>46.612335191631004</c:v>
                </c:pt>
                <c:pt idx="3">
                  <c:v>52.444122892568068</c:v>
                </c:pt>
                <c:pt idx="4">
                  <c:v>71.728722833311835</c:v>
                </c:pt>
                <c:pt idx="5">
                  <c:v>88.500250625288345</c:v>
                </c:pt>
                <c:pt idx="6">
                  <c:v>32.66182035729134</c:v>
                </c:pt>
                <c:pt idx="7">
                  <c:v>20.5420143503964</c:v>
                </c:pt>
                <c:pt idx="8">
                  <c:v>24.214776025600603</c:v>
                </c:pt>
                <c:pt idx="9">
                  <c:v>51.028521522890379</c:v>
                </c:pt>
                <c:pt idx="10">
                  <c:v>62.079838680239433</c:v>
                </c:pt>
                <c:pt idx="11">
                  <c:v>50.006110200549656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0580-4C13-8E70-F45388FA99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628736"/>
        <c:axId val="32630272"/>
      </c:radarChart>
      <c:catAx>
        <c:axId val="32628736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zh-TW"/>
          </a:p>
        </c:txPr>
        <c:crossAx val="32630272"/>
        <c:crosses val="autoZero"/>
        <c:auto val="1"/>
        <c:lblAlgn val="ctr"/>
        <c:lblOffset val="100"/>
        <c:noMultiLvlLbl val="0"/>
      </c:catAx>
      <c:valAx>
        <c:axId val="32630272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lumMod val="40000"/>
                  <a:lumOff val="60000"/>
                  <a:alpha val="80000"/>
                </a:schemeClr>
              </a:solidFill>
            </a:ln>
          </c:spPr>
        </c:majorGridlines>
        <c:numFmt formatCode="0.0_ " sourceLinked="1"/>
        <c:majorTickMark val="cross"/>
        <c:minorTickMark val="none"/>
        <c:tickLblPos val="none"/>
        <c:spPr>
          <a:ln>
            <a:solidFill>
              <a:schemeClr val="bg1">
                <a:lumMod val="85000"/>
              </a:schemeClr>
            </a:solidFill>
          </a:ln>
        </c:spPr>
        <c:crossAx val="32628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063854298563874"/>
          <c:y val="4.7290026246719158E-2"/>
          <c:w val="0.18288004717198178"/>
          <c:h val="0.9215565567673025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8458846452958219"/>
          <c:y val="0.13513329869299331"/>
          <c:w val="0.61427469597395157"/>
          <c:h val="0.76611775050961273"/>
        </c:manualLayout>
      </c:layout>
      <c:radarChart>
        <c:radarStyle val="marker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農林漁牧礦業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7.4759288900991174E-3"/>
                  <c:y val="4.4018763868633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ECB-430C-B208-B2F7910BDBE8}"/>
                </c:ext>
              </c:extLst>
            </c:dLbl>
            <c:dLbl>
              <c:idx val="1"/>
              <c:layout>
                <c:manualLayout>
                  <c:x val="-2.9906542056074768E-2"/>
                  <c:y val="0.101522842639593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ECB-430C-B208-B2F7910BDBE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ECB-430C-B208-B2F7910BDBE8}"/>
                </c:ext>
              </c:extLst>
            </c:dLbl>
            <c:dLbl>
              <c:idx val="3"/>
              <c:layout>
                <c:manualLayout>
                  <c:x val="-7.4769882759339129E-2"/>
                  <c:y val="-2.0295743454644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ECB-430C-B208-B2F7910BDBE8}"/>
                </c:ext>
              </c:extLst>
            </c:dLbl>
            <c:dLbl>
              <c:idx val="4"/>
              <c:layout>
                <c:manualLayout>
                  <c:x val="-6.9784099128694391E-2"/>
                  <c:y val="-3.38554455593207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ECB-430C-B208-B2F7910BDBE8}"/>
                </c:ext>
              </c:extLst>
            </c:dLbl>
            <c:dLbl>
              <c:idx val="5"/>
              <c:layout>
                <c:manualLayout>
                  <c:x val="-2.5005429352403324E-3"/>
                  <c:y val="-7.1080642876089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ECB-430C-B208-B2F7910BDBE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ECB-430C-B208-B2F7910BDBE8}"/>
                </c:ext>
              </c:extLst>
            </c:dLbl>
            <c:dLbl>
              <c:idx val="7"/>
              <c:layout>
                <c:manualLayout>
                  <c:x val="5.9812335684842913E-2"/>
                  <c:y val="-5.4150922693585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ECB-430C-B208-B2F7910BDBE8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ECB-430C-B208-B2F7910BDBE8}"/>
                </c:ext>
              </c:extLst>
            </c:dLbl>
            <c:dLbl>
              <c:idx val="9"/>
              <c:layout>
                <c:manualLayout>
                  <c:x val="0.10716237030125599"/>
                  <c:y val="-3.38413305792255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ECB-430C-B208-B2F7910BDBE8}"/>
                </c:ext>
              </c:extLst>
            </c:dLbl>
            <c:dLbl>
              <c:idx val="10"/>
              <c:layout>
                <c:manualLayout>
                  <c:x val="3.2409163059686781E-2"/>
                  <c:y val="6.7663752411531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ECB-430C-B208-B2F7910BDBE8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ECB-430C-B208-B2F7910BDBE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工作表1!$B$2:$B$13</c:f>
              <c:numCache>
                <c:formatCode>General</c:formatCode>
                <c:ptCount val="12"/>
                <c:pt idx="0">
                  <c:v>13.6</c:v>
                </c:pt>
                <c:pt idx="1">
                  <c:v>35.299999999999997</c:v>
                </c:pt>
                <c:pt idx="2">
                  <c:v>37.799999999999997</c:v>
                </c:pt>
                <c:pt idx="3">
                  <c:v>19.5</c:v>
                </c:pt>
                <c:pt idx="4">
                  <c:v>30.6</c:v>
                </c:pt>
                <c:pt idx="5">
                  <c:v>47</c:v>
                </c:pt>
                <c:pt idx="6">
                  <c:v>25.7</c:v>
                </c:pt>
                <c:pt idx="7">
                  <c:v>6.5</c:v>
                </c:pt>
                <c:pt idx="8">
                  <c:v>8.3000000000000007</c:v>
                </c:pt>
                <c:pt idx="9">
                  <c:v>17.100000000000001</c:v>
                </c:pt>
                <c:pt idx="10">
                  <c:v>29.5</c:v>
                </c:pt>
                <c:pt idx="11">
                  <c:v>40.9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ECB-430C-B208-B2F7910BDBE8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工業與營造業</c:v>
                </c:pt>
              </c:strCache>
            </c:strRef>
          </c:tx>
          <c:marker>
            <c:symbol val="none"/>
          </c:marker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工作表1!$C$2:$C$13</c:f>
              <c:numCache>
                <c:formatCode>General</c:formatCode>
                <c:ptCount val="12"/>
                <c:pt idx="0">
                  <c:v>49.5</c:v>
                </c:pt>
                <c:pt idx="1">
                  <c:v>48.1</c:v>
                </c:pt>
                <c:pt idx="2">
                  <c:v>40.700000000000003</c:v>
                </c:pt>
                <c:pt idx="3">
                  <c:v>35</c:v>
                </c:pt>
                <c:pt idx="4">
                  <c:v>53.5</c:v>
                </c:pt>
                <c:pt idx="5">
                  <c:v>80.2</c:v>
                </c:pt>
                <c:pt idx="6">
                  <c:v>25.4</c:v>
                </c:pt>
                <c:pt idx="7">
                  <c:v>11.3</c:v>
                </c:pt>
                <c:pt idx="8">
                  <c:v>17.8</c:v>
                </c:pt>
                <c:pt idx="9">
                  <c:v>33.6</c:v>
                </c:pt>
                <c:pt idx="10">
                  <c:v>46.6</c:v>
                </c:pt>
                <c:pt idx="11">
                  <c:v>46.7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CECB-430C-B208-B2F7910BDBE8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服務業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0"/>
                  <c:y val="5.4116301044295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ECB-430C-B208-B2F7910BDBE8}"/>
                </c:ext>
              </c:extLst>
            </c:dLbl>
            <c:dLbl>
              <c:idx val="1"/>
              <c:layout>
                <c:manualLayout>
                  <c:x val="-1.4953271028037384E-2"/>
                  <c:y val="4.060913705583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ECB-430C-B208-B2F7910BDBE8}"/>
                </c:ext>
              </c:extLst>
            </c:dLbl>
            <c:dLbl>
              <c:idx val="2"/>
              <c:layout>
                <c:manualLayout>
                  <c:x val="-1.4949111224330248E-2"/>
                  <c:y val="2.0293612891610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ECB-430C-B208-B2F7910BDBE8}"/>
                </c:ext>
              </c:extLst>
            </c:dLbl>
            <c:dLbl>
              <c:idx val="3"/>
              <c:layout>
                <c:manualLayout>
                  <c:x val="-2.7406703911272121E-2"/>
                  <c:y val="-6.7645376305368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ECB-430C-B208-B2F7910BDBE8}"/>
                </c:ext>
              </c:extLst>
            </c:dLbl>
            <c:dLbl>
              <c:idx val="4"/>
              <c:layout>
                <c:manualLayout>
                  <c:x val="-2.2423666836495371E-2"/>
                  <c:y val="-4.3969494598490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ECB-430C-B208-B2F7910BDBE8}"/>
                </c:ext>
              </c:extLst>
            </c:dLbl>
            <c:dLbl>
              <c:idx val="5"/>
              <c:layout>
                <c:manualLayout>
                  <c:x val="-5.2321889285155868E-2"/>
                  <c:y val="-4.7351763413758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ECB-430C-B208-B2F7910BDBE8}"/>
                </c:ext>
              </c:extLst>
            </c:dLbl>
            <c:dLbl>
              <c:idx val="6"/>
              <c:layout>
                <c:manualLayout>
                  <c:x val="-7.4745556121651241E-3"/>
                  <c:y val="-3.38226881526846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ECB-430C-B208-B2F7910BDBE8}"/>
                </c:ext>
              </c:extLst>
            </c:dLbl>
            <c:dLbl>
              <c:idx val="7"/>
              <c:layout>
                <c:manualLayout>
                  <c:x val="7.4745556121651241E-3"/>
                  <c:y val="-1.6911344076342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ECB-430C-B208-B2F7910BDBE8}"/>
                </c:ext>
              </c:extLst>
            </c:dLbl>
            <c:dLbl>
              <c:idx val="8"/>
              <c:layout>
                <c:manualLayout>
                  <c:x val="1.4945029067628228E-2"/>
                  <c:y val="-3.38372170483765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ECB-430C-B208-B2F7910BDBE8}"/>
                </c:ext>
              </c:extLst>
            </c:dLbl>
            <c:dLbl>
              <c:idx val="9"/>
              <c:layout>
                <c:manualLayout>
                  <c:x val="3.2389740986048868E-2"/>
                  <c:y val="-2.3675881706879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ECB-430C-B208-B2F7910BDBE8}"/>
                </c:ext>
              </c:extLst>
            </c:dLbl>
            <c:dLbl>
              <c:idx val="10"/>
              <c:layout>
                <c:manualLayout>
                  <c:x val="2.4915185373883746E-2"/>
                  <c:y val="1.6911344076342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ECB-430C-B208-B2F7910BDBE8}"/>
                </c:ext>
              </c:extLst>
            </c:dLbl>
            <c:dLbl>
              <c:idx val="11"/>
              <c:layout>
                <c:manualLayout>
                  <c:x val="1.4949111224330248E-2"/>
                  <c:y val="3.72049569679531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ECB-430C-B208-B2F7910BDB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工作表1!$D$2:$D$13</c:f>
              <c:numCache>
                <c:formatCode>General</c:formatCode>
                <c:ptCount val="12"/>
                <c:pt idx="0">
                  <c:v>58.7</c:v>
                </c:pt>
                <c:pt idx="1">
                  <c:v>46</c:v>
                </c:pt>
                <c:pt idx="2">
                  <c:v>40.700000000000003</c:v>
                </c:pt>
                <c:pt idx="3">
                  <c:v>43.2</c:v>
                </c:pt>
                <c:pt idx="4">
                  <c:v>66.099999999999994</c:v>
                </c:pt>
                <c:pt idx="5">
                  <c:v>85.2</c:v>
                </c:pt>
                <c:pt idx="6">
                  <c:v>30.4</c:v>
                </c:pt>
                <c:pt idx="7">
                  <c:v>16.2</c:v>
                </c:pt>
                <c:pt idx="8">
                  <c:v>24.5</c:v>
                </c:pt>
                <c:pt idx="9">
                  <c:v>45</c:v>
                </c:pt>
                <c:pt idx="10">
                  <c:v>53</c:v>
                </c:pt>
                <c:pt idx="11">
                  <c:v>47.4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CECB-430C-B208-B2F7910BDBE8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學生</c:v>
                </c:pt>
              </c:strCache>
            </c:strRef>
          </c:tx>
          <c:spPr>
            <a:ln cmpd="dbl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工作表1!$E$2:$E$13</c:f>
              <c:numCache>
                <c:formatCode>General</c:formatCode>
                <c:ptCount val="12"/>
                <c:pt idx="0">
                  <c:v>79.8</c:v>
                </c:pt>
                <c:pt idx="1">
                  <c:v>22.2</c:v>
                </c:pt>
                <c:pt idx="2">
                  <c:v>27.6</c:v>
                </c:pt>
                <c:pt idx="3">
                  <c:v>34.700000000000003</c:v>
                </c:pt>
                <c:pt idx="4">
                  <c:v>90.9</c:v>
                </c:pt>
                <c:pt idx="5">
                  <c:v>91.5</c:v>
                </c:pt>
                <c:pt idx="6">
                  <c:v>38.799999999999997</c:v>
                </c:pt>
                <c:pt idx="7">
                  <c:v>20</c:v>
                </c:pt>
                <c:pt idx="8">
                  <c:v>31</c:v>
                </c:pt>
                <c:pt idx="9">
                  <c:v>50.7</c:v>
                </c:pt>
                <c:pt idx="10">
                  <c:v>57</c:v>
                </c:pt>
                <c:pt idx="11">
                  <c:v>42.8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CECB-430C-B208-B2F7910BDB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756096"/>
        <c:axId val="32757632"/>
      </c:radarChart>
      <c:catAx>
        <c:axId val="32756096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crossAx val="32757632"/>
        <c:crosses val="autoZero"/>
        <c:auto val="1"/>
        <c:lblAlgn val="ctr"/>
        <c:lblOffset val="100"/>
        <c:noMultiLvlLbl val="0"/>
      </c:catAx>
      <c:valAx>
        <c:axId val="32757632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lumMod val="40000"/>
                  <a:lumOff val="60000"/>
                </a:schemeClr>
              </a:solidFill>
            </a:ln>
          </c:spPr>
        </c:majorGridlines>
        <c:numFmt formatCode="General" sourceLinked="1"/>
        <c:majorTickMark val="cross"/>
        <c:minorTickMark val="none"/>
        <c:tickLblPos val="none"/>
        <c:crossAx val="327560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4228910638506641E-2"/>
          <c:y val="1.6147727726927518E-3"/>
          <c:w val="0.84254068241469815"/>
          <c:h val="7.8552100179396747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796426197844191"/>
          <c:y val="0.12424558808601964"/>
          <c:w val="0.59280350232265122"/>
          <c:h val="0.79468627195081276"/>
        </c:manualLayout>
      </c:layout>
      <c:radarChart>
        <c:radarStyle val="marker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學生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>
              <c:idx val="0"/>
              <c:layout>
                <c:manualLayout>
                  <c:x val="-2.3148148148148147E-3"/>
                  <c:y val="4.7944123461780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7AC-4359-94DF-AA5B77C357BE}"/>
                </c:ext>
              </c:extLst>
            </c:dLbl>
            <c:dLbl>
              <c:idx val="1"/>
              <c:layout>
                <c:manualLayout>
                  <c:x val="-2.5462962962962962E-2"/>
                  <c:y val="9.588824692356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7AC-4359-94DF-AA5B77C357BE}"/>
                </c:ext>
              </c:extLst>
            </c:dLbl>
            <c:dLbl>
              <c:idx val="2"/>
              <c:layout>
                <c:manualLayout>
                  <c:x val="-4.3981481481481483E-2"/>
                  <c:y val="8.11362089353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7AC-4359-94DF-AA5B77C357B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7AC-4359-94DF-AA5B77C357BE}"/>
                </c:ext>
              </c:extLst>
            </c:dLbl>
            <c:dLbl>
              <c:idx val="4"/>
              <c:layout>
                <c:manualLayout>
                  <c:x val="-3.0092592592592591E-2"/>
                  <c:y val="-8.1136208935321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7AC-4359-94DF-AA5B77C357BE}"/>
                </c:ext>
              </c:extLst>
            </c:dLbl>
            <c:dLbl>
              <c:idx val="5"/>
              <c:layout>
                <c:manualLayout>
                  <c:x val="-4.3981481481481483E-2"/>
                  <c:y val="-5.9008151952960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7AC-4359-94DF-AA5B77C357BE}"/>
                </c:ext>
              </c:extLst>
            </c:dLbl>
            <c:dLbl>
              <c:idx val="6"/>
              <c:layout>
                <c:manualLayout>
                  <c:x val="-1.1574074074074073E-2"/>
                  <c:y val="-4.0568104467660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7AC-4359-94DF-AA5B77C357BE}"/>
                </c:ext>
              </c:extLst>
            </c:dLbl>
            <c:dLbl>
              <c:idx val="7"/>
              <c:layout>
                <c:manualLayout>
                  <c:x val="0"/>
                  <c:y val="-2.5816066479420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7AC-4359-94DF-AA5B77C357BE}"/>
                </c:ext>
              </c:extLst>
            </c:dLbl>
            <c:dLbl>
              <c:idx val="8"/>
              <c:layout>
                <c:manualLayout>
                  <c:x val="1.6203703703703703E-2"/>
                  <c:y val="-1.4752037988240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7AC-4359-94DF-AA5B77C357BE}"/>
                </c:ext>
              </c:extLst>
            </c:dLbl>
            <c:dLbl>
              <c:idx val="9"/>
              <c:layout>
                <c:manualLayout>
                  <c:x val="2.0833333333333332E-2"/>
                  <c:y val="1.106402849118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7AC-4359-94DF-AA5B77C357BE}"/>
                </c:ext>
              </c:extLst>
            </c:dLbl>
            <c:dLbl>
              <c:idx val="10"/>
              <c:layout>
                <c:manualLayout>
                  <c:x val="1.8518518518518517E-2"/>
                  <c:y val="2.212805698236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7AC-4359-94DF-AA5B77C357BE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7AC-4359-94DF-AA5B77C357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工作表1!$B$2:$B$13</c:f>
              <c:numCache>
                <c:formatCode>General</c:formatCode>
                <c:ptCount val="12"/>
                <c:pt idx="0">
                  <c:v>79.8</c:v>
                </c:pt>
                <c:pt idx="1">
                  <c:v>22.2</c:v>
                </c:pt>
                <c:pt idx="2">
                  <c:v>27.6</c:v>
                </c:pt>
                <c:pt idx="3">
                  <c:v>34.700000000000003</c:v>
                </c:pt>
                <c:pt idx="4">
                  <c:v>90.9</c:v>
                </c:pt>
                <c:pt idx="5">
                  <c:v>91.5</c:v>
                </c:pt>
                <c:pt idx="6">
                  <c:v>38.799999999999997</c:v>
                </c:pt>
                <c:pt idx="7">
                  <c:v>20</c:v>
                </c:pt>
                <c:pt idx="8">
                  <c:v>31</c:v>
                </c:pt>
                <c:pt idx="9">
                  <c:v>50.7</c:v>
                </c:pt>
                <c:pt idx="10">
                  <c:v>57</c:v>
                </c:pt>
                <c:pt idx="11">
                  <c:v>42.8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7AC-4359-94DF-AA5B77C357BE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家管及無業</c:v>
                </c:pt>
              </c:strCache>
            </c:strRef>
          </c:tx>
          <c:spPr>
            <a:ln>
              <a:solidFill>
                <a:schemeClr val="accent3">
                  <a:lumMod val="50000"/>
                </a:schemeClr>
              </a:solidFill>
            </a:ln>
          </c:spPr>
          <c:marker>
            <c:symbol val="none"/>
          </c:marker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工作表1!$C$2:$C$13</c:f>
              <c:numCache>
                <c:formatCode>General</c:formatCode>
                <c:ptCount val="12"/>
                <c:pt idx="0">
                  <c:v>29.8</c:v>
                </c:pt>
                <c:pt idx="1">
                  <c:v>30</c:v>
                </c:pt>
                <c:pt idx="2">
                  <c:v>36.4</c:v>
                </c:pt>
                <c:pt idx="3">
                  <c:v>30</c:v>
                </c:pt>
                <c:pt idx="4">
                  <c:v>47.5</c:v>
                </c:pt>
                <c:pt idx="5">
                  <c:v>60.2</c:v>
                </c:pt>
                <c:pt idx="6">
                  <c:v>23.6</c:v>
                </c:pt>
                <c:pt idx="7">
                  <c:v>11.9</c:v>
                </c:pt>
                <c:pt idx="8">
                  <c:v>13.1</c:v>
                </c:pt>
                <c:pt idx="9">
                  <c:v>29.6</c:v>
                </c:pt>
                <c:pt idx="10">
                  <c:v>38.6</c:v>
                </c:pt>
                <c:pt idx="11">
                  <c:v>34.4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7AC-4359-94DF-AA5B77C357BE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退休人員</c:v>
                </c:pt>
              </c:strCache>
            </c:strRef>
          </c:tx>
          <c:spPr>
            <a:ln w="34925">
              <a:solidFill>
                <a:schemeClr val="accent2">
                  <a:lumMod val="75000"/>
                </a:schemeClr>
              </a:solidFill>
              <a:prstDash val="sysDash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0092592592592591E-2"/>
                  <c:y val="7.7448199438260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7AC-4359-94DF-AA5B77C357BE}"/>
                </c:ext>
              </c:extLst>
            </c:dLbl>
            <c:dLbl>
              <c:idx val="1"/>
              <c:layout>
                <c:manualLayout>
                  <c:x val="0"/>
                  <c:y val="4.0568104467660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7AC-4359-94DF-AA5B77C357BE}"/>
                </c:ext>
              </c:extLst>
            </c:dLbl>
            <c:dLbl>
              <c:idx val="2"/>
              <c:layout>
                <c:manualLayout>
                  <c:x val="-2.0833333333333332E-2"/>
                  <c:y val="1.84400474853002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7AC-4359-94DF-AA5B77C357BE}"/>
                </c:ext>
              </c:extLst>
            </c:dLbl>
            <c:dLbl>
              <c:idx val="3"/>
              <c:layout>
                <c:manualLayout>
                  <c:x val="-1.3888888888888888E-2"/>
                  <c:y val="-3.68829989150863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7AC-4359-94DF-AA5B77C357BE}"/>
                </c:ext>
              </c:extLst>
            </c:dLbl>
            <c:dLbl>
              <c:idx val="4"/>
              <c:layout>
                <c:manualLayout>
                  <c:x val="-4.6296296296296294E-3"/>
                  <c:y val="-3.31920854735404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7AC-4359-94DF-AA5B77C357BE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7AC-4359-94DF-AA5B77C357BE}"/>
                </c:ext>
              </c:extLst>
            </c:dLbl>
            <c:dLbl>
              <c:idx val="6"/>
              <c:layout>
                <c:manualLayout>
                  <c:x val="3.7037037037037035E-2"/>
                  <c:y val="-7.3760189941200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7AC-4359-94DF-AA5B77C357BE}"/>
                </c:ext>
              </c:extLst>
            </c:dLbl>
            <c:dLbl>
              <c:idx val="7"/>
              <c:layout>
                <c:manualLayout>
                  <c:x val="6.25E-2"/>
                  <c:y val="-6.2696161450020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7AC-4359-94DF-AA5B77C357BE}"/>
                </c:ext>
              </c:extLst>
            </c:dLbl>
            <c:dLbl>
              <c:idx val="8"/>
              <c:layout>
                <c:manualLayout>
                  <c:x val="5.0925925925925923E-2"/>
                  <c:y val="-5.9008151952960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7AC-4359-94DF-AA5B77C357BE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7AC-4359-94DF-AA5B77C357BE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7AC-4359-94DF-AA5B77C357BE}"/>
                </c:ext>
              </c:extLst>
            </c:dLbl>
            <c:dLbl>
              <c:idx val="11"/>
              <c:layout>
                <c:manualLayout>
                  <c:x val="4.6296296296296719E-3"/>
                  <c:y val="4.425611396472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47AC-4359-94DF-AA5B77C357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工作表1!$D$2:$D$13</c:f>
              <c:numCache>
                <c:formatCode>General</c:formatCode>
                <c:ptCount val="12"/>
                <c:pt idx="0">
                  <c:v>15.6</c:v>
                </c:pt>
                <c:pt idx="1">
                  <c:v>30.7</c:v>
                </c:pt>
                <c:pt idx="2">
                  <c:v>46.4</c:v>
                </c:pt>
                <c:pt idx="3">
                  <c:v>35</c:v>
                </c:pt>
                <c:pt idx="4">
                  <c:v>47.7</c:v>
                </c:pt>
                <c:pt idx="5">
                  <c:v>52.9</c:v>
                </c:pt>
                <c:pt idx="6">
                  <c:v>25</c:v>
                </c:pt>
                <c:pt idx="7">
                  <c:v>13.5</c:v>
                </c:pt>
                <c:pt idx="8">
                  <c:v>11.6</c:v>
                </c:pt>
                <c:pt idx="9">
                  <c:v>32.799999999999997</c:v>
                </c:pt>
                <c:pt idx="10">
                  <c:v>41.2</c:v>
                </c:pt>
                <c:pt idx="11">
                  <c:v>37.4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47AC-4359-94DF-AA5B77C357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644032"/>
        <c:axId val="41645568"/>
      </c:radarChart>
      <c:catAx>
        <c:axId val="41644032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crossAx val="41645568"/>
        <c:crosses val="autoZero"/>
        <c:auto val="1"/>
        <c:lblAlgn val="ctr"/>
        <c:lblOffset val="100"/>
        <c:noMultiLvlLbl val="0"/>
      </c:catAx>
      <c:valAx>
        <c:axId val="41645568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one"/>
        <c:crossAx val="41644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8518518518518517E-2"/>
          <c:y val="3.0301184727599627E-3"/>
          <c:w val="0.94444444444444442"/>
          <c:h val="7.8552100179396747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438534607265853E-2"/>
          <c:y val="0.19388360642855401"/>
          <c:w val="0.85603299467555005"/>
          <c:h val="0.556261977835796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 觀賞次數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dLbl>
              <c:idx val="0"/>
              <c:layout>
                <c:manualLayout>
                  <c:x val="-4.8541828685701588E-3"/>
                  <c:y val="1.51172227476079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3FB-4CD5-A741-D35DF7138DA0}"/>
                </c:ext>
              </c:extLst>
            </c:dLbl>
            <c:dLbl>
              <c:idx val="1"/>
              <c:layout>
                <c:manualLayout>
                  <c:x val="1.3502719107159724E-2"/>
                  <c:y val="3.28765553827352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3FB-4CD5-A741-D35DF7138DA0}"/>
                </c:ext>
              </c:extLst>
            </c:dLbl>
            <c:dLbl>
              <c:idx val="2"/>
              <c:layout>
                <c:manualLayout>
                  <c:x val="-1.7266137095878235E-3"/>
                  <c:y val="5.41741974468961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3FB-4CD5-A741-D35DF7138DA0}"/>
                </c:ext>
              </c:extLst>
            </c:dLbl>
            <c:dLbl>
              <c:idx val="3"/>
              <c:layout>
                <c:manualLayout>
                  <c:x val="3.5514191233653777E-2"/>
                  <c:y val="3.97421119875569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3FB-4CD5-A741-D35DF7138DA0}"/>
                </c:ext>
              </c:extLst>
            </c:dLbl>
            <c:dLbl>
              <c:idx val="4"/>
              <c:layout>
                <c:manualLayout>
                  <c:x val="1.6600933229641152E-3"/>
                  <c:y val="-1.29999105790413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3FB-4CD5-A741-D35DF7138DA0}"/>
                </c:ext>
              </c:extLst>
            </c:dLbl>
            <c:dLbl>
              <c:idx val="5"/>
              <c:layout>
                <c:manualLayout>
                  <c:x val="1.9394086931517413E-2"/>
                  <c:y val="3.984321607363491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3FB-4CD5-A741-D35DF7138DA0}"/>
                </c:ext>
              </c:extLst>
            </c:dLbl>
            <c:dLbl>
              <c:idx val="6"/>
              <c:layout>
                <c:manualLayout>
                  <c:x val="2.4330319500836697E-3"/>
                  <c:y val="-3.71429571303587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3FB-4CD5-A741-D35DF7138DA0}"/>
                </c:ext>
              </c:extLst>
            </c:dLbl>
            <c:dLbl>
              <c:idx val="7"/>
              <c:layout>
                <c:manualLayout>
                  <c:x val="1.620370370370370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3FB-4CD5-A741-D35DF7138DA0}"/>
                </c:ext>
              </c:extLst>
            </c:dLbl>
            <c:dLbl>
              <c:idx val="8"/>
              <c:layout>
                <c:manualLayout>
                  <c:x val="7.6538373395253108E-3"/>
                  <c:y val="1.19046997578341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3FB-4CD5-A741-D35DF7138DA0}"/>
                </c:ext>
              </c:extLst>
            </c:dLbl>
            <c:numFmt formatCode="#,##0.0_);[Red]\(#,##0.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工作表1!$A$2:$A$8</c:f>
              <c:strCache>
                <c:ptCount val="7"/>
                <c:pt idx="0">
                  <c:v>流行音樂</c:v>
                </c:pt>
                <c:pt idx="1">
                  <c:v>古典與
傳統音樂</c:v>
                </c:pt>
                <c:pt idx="2">
                  <c:v>現代戲劇</c:v>
                </c:pt>
                <c:pt idx="3">
                  <c:v>傳統戲曲</c:v>
                </c:pt>
                <c:pt idx="4">
                  <c:v>舞蹈</c:v>
                </c:pt>
                <c:pt idx="5">
                  <c:v>視覺藝術</c:v>
                </c:pt>
                <c:pt idx="6">
                  <c:v>博物館</c:v>
                </c:pt>
              </c:strCache>
            </c:strRef>
          </c:cat>
          <c:val>
            <c:numRef>
              <c:f>工作表1!$B$2:$B$8</c:f>
              <c:numCache>
                <c:formatCode>0.00_);[Red]\(0.00\)</c:formatCode>
                <c:ptCount val="7"/>
                <c:pt idx="0">
                  <c:v>0.52934605412621827</c:v>
                </c:pt>
                <c:pt idx="1">
                  <c:v>0.36057914586174783</c:v>
                </c:pt>
                <c:pt idx="2">
                  <c:v>0.28525168343718077</c:v>
                </c:pt>
                <c:pt idx="3">
                  <c:v>0.29337509576631937</c:v>
                </c:pt>
                <c:pt idx="4">
                  <c:v>0.36586722071090438</c:v>
                </c:pt>
                <c:pt idx="5">
                  <c:v>1.4207060757053269</c:v>
                </c:pt>
                <c:pt idx="6">
                  <c:v>1.3471955031062179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3FB-4CD5-A741-D35DF7138D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518208"/>
        <c:axId val="41520128"/>
      </c:barChart>
      <c:lineChart>
        <c:grouping val="standard"/>
        <c:varyColors val="0"/>
        <c:ser>
          <c:idx val="1"/>
          <c:order val="1"/>
          <c:tx>
            <c:strRef>
              <c:f>工作表1!$C$1</c:f>
              <c:strCache>
                <c:ptCount val="1"/>
                <c:pt idx="0">
                  <c:v>付費次數占比</c:v>
                </c:pt>
              </c:strCache>
            </c:strRef>
          </c:tx>
          <c:dLbls>
            <c:dLbl>
              <c:idx val="1"/>
              <c:layout>
                <c:manualLayout>
                  <c:x val="-5.9745159034617031E-2"/>
                  <c:y val="-6.22855877966421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3FB-4CD5-A741-D35DF7138DA0}"/>
                </c:ext>
              </c:extLst>
            </c:dLbl>
            <c:dLbl>
              <c:idx val="2"/>
              <c:layout>
                <c:manualLayout>
                  <c:x val="-2.8872772306345048E-2"/>
                  <c:y val="-7.23913672891564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3FB-4CD5-A741-D35DF7138DA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zh-TW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工作表1!$A$2:$A$8</c:f>
              <c:strCache>
                <c:ptCount val="7"/>
                <c:pt idx="0">
                  <c:v>流行音樂</c:v>
                </c:pt>
                <c:pt idx="1">
                  <c:v>古典與
傳統音樂</c:v>
                </c:pt>
                <c:pt idx="2">
                  <c:v>現代戲劇</c:v>
                </c:pt>
                <c:pt idx="3">
                  <c:v>傳統戲曲</c:v>
                </c:pt>
                <c:pt idx="4">
                  <c:v>舞蹈</c:v>
                </c:pt>
                <c:pt idx="5">
                  <c:v>視覺藝術</c:v>
                </c:pt>
                <c:pt idx="6">
                  <c:v>博物館</c:v>
                </c:pt>
              </c:strCache>
            </c:strRef>
          </c:cat>
          <c:val>
            <c:numRef>
              <c:f>工作表1!$C$2:$C$8</c:f>
              <c:numCache>
                <c:formatCode>0.00%</c:formatCode>
                <c:ptCount val="7"/>
                <c:pt idx="0">
                  <c:v>0.5015725153264724</c:v>
                </c:pt>
                <c:pt idx="1">
                  <c:v>0.43400991338149819</c:v>
                </c:pt>
                <c:pt idx="2">
                  <c:v>0.53133038950430356</c:v>
                </c:pt>
                <c:pt idx="3">
                  <c:v>0.19532883018533989</c:v>
                </c:pt>
                <c:pt idx="4">
                  <c:v>0.23071698889448272</c:v>
                </c:pt>
                <c:pt idx="5" formatCode="0.00_ ">
                  <c:v>0.28941040438056809</c:v>
                </c:pt>
                <c:pt idx="6" formatCode="General">
                  <c:v>0.59557723078873059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C3FB-4CD5-A741-D35DF7138D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538688"/>
        <c:axId val="41540224"/>
      </c:lineChart>
      <c:catAx>
        <c:axId val="415182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/>
                </a:pPr>
                <a:r>
                  <a:rPr lang="zh-TW" sz="1000"/>
                  <a:t>年</a:t>
                </a:r>
              </a:p>
            </c:rich>
          </c:tx>
          <c:layout>
            <c:manualLayout>
              <c:xMode val="edge"/>
              <c:yMode val="edge"/>
              <c:x val="0.93548788696680762"/>
              <c:y val="0.80744437486743892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200"/>
            </a:pPr>
            <a:endParaRPr lang="zh-TW"/>
          </a:p>
        </c:txPr>
        <c:crossAx val="41520128"/>
        <c:crosses val="autoZero"/>
        <c:auto val="1"/>
        <c:lblAlgn val="ctr"/>
        <c:lblOffset val="100"/>
        <c:noMultiLvlLbl val="0"/>
      </c:catAx>
      <c:valAx>
        <c:axId val="41520128"/>
        <c:scaling>
          <c:orientation val="minMax"/>
          <c:max val="5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zh-TW" altLang="en-US" sz="1000" dirty="0" smtClean="0"/>
                  <a:t>次</a:t>
                </a:r>
                <a:endParaRPr lang="zh-TW" sz="1000" dirty="0"/>
              </a:p>
            </c:rich>
          </c:tx>
          <c:layout>
            <c:manualLayout>
              <c:xMode val="edge"/>
              <c:yMode val="edge"/>
              <c:x val="5.555224904463877E-2"/>
              <c:y val="2.8118951695425654E-2"/>
            </c:manualLayout>
          </c:layout>
          <c:overlay val="0"/>
        </c:title>
        <c:numFmt formatCode="0.00_);[Red]\(0.00\)" sourceLinked="1"/>
        <c:majorTickMark val="in"/>
        <c:minorTickMark val="none"/>
        <c:tickLblPos val="nextTo"/>
        <c:txPr>
          <a:bodyPr/>
          <a:lstStyle/>
          <a:p>
            <a:pPr>
              <a:defRPr sz="1000"/>
            </a:pPr>
            <a:endParaRPr lang="zh-TW"/>
          </a:p>
        </c:txPr>
        <c:crossAx val="41518208"/>
        <c:crosses val="autoZero"/>
        <c:crossBetween val="between"/>
      </c:valAx>
      <c:catAx>
        <c:axId val="415386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1540224"/>
        <c:crosses val="autoZero"/>
        <c:auto val="1"/>
        <c:lblAlgn val="ctr"/>
        <c:lblOffset val="100"/>
        <c:noMultiLvlLbl val="0"/>
      </c:catAx>
      <c:valAx>
        <c:axId val="41540224"/>
        <c:scaling>
          <c:orientation val="minMax"/>
        </c:scaling>
        <c:delete val="0"/>
        <c:axPos val="r"/>
        <c:numFmt formatCode="0%" sourceLinked="0"/>
        <c:majorTickMark val="in"/>
        <c:minorTickMark val="none"/>
        <c:tickLblPos val="none"/>
        <c:crossAx val="41538688"/>
        <c:crosses val="max"/>
        <c:crossBetween val="between"/>
        <c:majorUnit val="0.1"/>
      </c:valAx>
    </c:plotArea>
    <c:legend>
      <c:legendPos val="r"/>
      <c:layout>
        <c:manualLayout>
          <c:xMode val="edge"/>
          <c:yMode val="edge"/>
          <c:x val="0.16350764947685553"/>
          <c:y val="4.7051682604371869E-2"/>
          <c:w val="0.75712616898775953"/>
          <c:h val="0.13979408791977041"/>
        </c:manualLayout>
      </c:layout>
      <c:overlay val="0"/>
      <c:txPr>
        <a:bodyPr/>
        <a:lstStyle/>
        <a:p>
          <a:pPr>
            <a:defRPr sz="1000"/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9941793553408345E-2"/>
          <c:y val="0.23203896090935403"/>
          <c:w val="0.93471521895725185"/>
          <c:h val="0.46242907385277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參與率</c:v>
                </c:pt>
              </c:strCache>
            </c:strRef>
          </c:tx>
          <c:spPr>
            <a:solidFill>
              <a:srgbClr val="4F81BD"/>
            </a:solidFill>
            <a:ln w="9520">
              <a:noFill/>
            </a:ln>
          </c:spPr>
          <c:invertIfNegative val="0"/>
          <c:dLbls>
            <c:dLbl>
              <c:idx val="5"/>
              <c:layout>
                <c:manualLayout>
                  <c:x val="-3.5281551951116519E-3"/>
                  <c:y val="1.5349640230332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91-477C-BA27-79AF8E2C6AC3}"/>
                </c:ext>
              </c:extLst>
            </c:dLbl>
            <c:numFmt formatCode="#,##0.0_);[Red]\(#,##0.0\)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工作表1!$A$2:$A$12</c:f>
              <c:strCache>
                <c:ptCount val="11"/>
                <c:pt idx="0">
                  <c:v>線上觀看
或下載
電影片</c:v>
                </c:pt>
                <c:pt idx="1">
                  <c:v>線上觀看
或下載
電視節目</c:v>
                </c:pt>
                <c:pt idx="2">
                  <c:v>線上音樂
欣賞或
下載
(含直播)</c:v>
                </c:pt>
                <c:pt idx="3">
                  <c:v>收聽網
路廣播
節目</c:v>
                </c:pt>
                <c:pt idx="4">
                  <c:v>瀏覽網路
新聞
/雜誌</c:v>
                </c:pt>
                <c:pt idx="5">
                  <c:v>線上閱讀
小說
/書籍</c:v>
                </c:pt>
                <c:pt idx="6">
                  <c:v>閱讀其
他網路
文章</c:v>
                </c:pt>
                <c:pt idx="7">
                  <c:v>建立部落
格或個人
專屬網頁</c:v>
                </c:pt>
                <c:pt idx="8">
                  <c:v>下載遊戲
或線上
遊戲</c:v>
                </c:pt>
                <c:pt idx="9">
                  <c:v>其他</c:v>
                </c:pt>
                <c:pt idx="10">
                  <c:v>皆沒有</c:v>
                </c:pt>
              </c:strCache>
            </c:strRef>
          </c:cat>
          <c:val>
            <c:numRef>
              <c:f>工作表1!$B$2:$B$12</c:f>
              <c:numCache>
                <c:formatCode>General</c:formatCode>
                <c:ptCount val="11"/>
                <c:pt idx="0">
                  <c:v>49.611226204394391</c:v>
                </c:pt>
                <c:pt idx="1">
                  <c:v>44.68697057100335</c:v>
                </c:pt>
                <c:pt idx="2">
                  <c:v>56.068575973199984</c:v>
                </c:pt>
                <c:pt idx="3">
                  <c:v>23.196251808418982</c:v>
                </c:pt>
                <c:pt idx="4">
                  <c:v>65.008419916008165</c:v>
                </c:pt>
                <c:pt idx="5">
                  <c:v>30.897213822608936</c:v>
                </c:pt>
                <c:pt idx="6">
                  <c:v>61.363734399094447</c:v>
                </c:pt>
                <c:pt idx="7">
                  <c:v>15.315355262712412</c:v>
                </c:pt>
                <c:pt idx="8">
                  <c:v>33.965546254707675</c:v>
                </c:pt>
                <c:pt idx="9">
                  <c:v>0.21856993218230245</c:v>
                </c:pt>
                <c:pt idx="10">
                  <c:v>18.438576108253084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91-477C-BA27-79AF8E2C6A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6"/>
        <c:axId val="91065728"/>
        <c:axId val="86717568"/>
      </c:barChart>
      <c:catAx>
        <c:axId val="9106572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新細明體"/>
                <a:ea typeface="新細明體"/>
                <a:cs typeface="新細明體"/>
              </a:defRPr>
            </a:pPr>
            <a:endParaRPr lang="zh-TW"/>
          </a:p>
        </c:txPr>
        <c:crossAx val="86717568"/>
        <c:crosses val="autoZero"/>
        <c:auto val="1"/>
        <c:lblAlgn val="ctr"/>
        <c:lblOffset val="100"/>
        <c:tickLblSkip val="1"/>
        <c:noMultiLvlLbl val="0"/>
      </c:catAx>
      <c:valAx>
        <c:axId val="86717568"/>
        <c:scaling>
          <c:orientation val="minMax"/>
          <c:max val="7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altLang="zh-TW"/>
                  <a:t>%</a:t>
                </a:r>
                <a:endParaRPr lang="zh-TW" altLang="en-US"/>
              </a:p>
            </c:rich>
          </c:tx>
          <c:layout>
            <c:manualLayout>
              <c:xMode val="edge"/>
              <c:yMode val="edge"/>
              <c:x val="3.7658328986479209E-2"/>
              <c:y val="0.1119846711176312"/>
            </c:manualLayout>
          </c:layout>
          <c:overlay val="0"/>
        </c:title>
        <c:numFmt formatCode="0_);[Red]\(0\)" sourceLinked="0"/>
        <c:majorTickMark val="in"/>
        <c:minorTickMark val="none"/>
        <c:tickLblPos val="nextTo"/>
        <c:txPr>
          <a:bodyPr/>
          <a:lstStyle/>
          <a:p>
            <a:pPr>
              <a:defRPr sz="900"/>
            </a:pPr>
            <a:endParaRPr lang="zh-TW"/>
          </a:p>
        </c:txPr>
        <c:crossAx val="9106572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14"/>
    </mc:Choice>
    <mc:Fallback>
      <c:style val="1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5135163699523251E-2"/>
          <c:y val="8.2574343155559185E-2"/>
          <c:w val="0.95486481665519962"/>
          <c:h val="0.595249614416754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欄2</c:v>
                </c:pt>
              </c:strCache>
            </c:strRef>
          </c:tx>
          <c:spPr>
            <a:solidFill>
              <a:srgbClr val="8064A2"/>
            </a:solidFill>
            <a:ln w="9525">
              <a:noFill/>
            </a:ln>
          </c:spPr>
          <c:invertIfNegative val="0"/>
          <c:dLbls>
            <c:numFmt formatCode="#,##0.0_);[Red]\(#,##0.0\)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工作表1!$A$2:$A$14</c:f>
              <c:strCache>
                <c:ptCount val="13"/>
                <c:pt idx="0">
                  <c:v>西洋
樂器
演奏</c:v>
                </c:pt>
                <c:pt idx="1">
                  <c:v>傳統
樂器
演奏</c:v>
                </c:pt>
                <c:pt idx="2">
                  <c:v>舞蹈</c:v>
                </c:pt>
                <c:pt idx="3">
                  <c:v>傳統
戲劇
表演</c:v>
                </c:pt>
                <c:pt idx="4">
                  <c:v>現代
戲劇
表演</c:v>
                </c:pt>
                <c:pt idx="5">
                  <c:v>歌唱
或聲音
訓練</c:v>
                </c:pt>
                <c:pt idx="6">
                  <c:v>詞曲
創作</c:v>
                </c:pt>
                <c:pt idx="7">
                  <c:v>繪畫/
書法</c:v>
                </c:pt>
                <c:pt idx="8">
                  <c:v>攝影</c:v>
                </c:pt>
                <c:pt idx="9">
                  <c:v>手工藝
與雕塑</c:v>
                </c:pt>
                <c:pt idx="10">
                  <c:v>寫作
創作</c:v>
                </c:pt>
                <c:pt idx="11">
                  <c:v>其他</c:v>
                </c:pt>
                <c:pt idx="12">
                  <c:v>皆無
學習過</c:v>
                </c:pt>
              </c:strCache>
            </c:strRef>
          </c:cat>
          <c:val>
            <c:numRef>
              <c:f>工作表1!$B$2:$B$14</c:f>
              <c:numCache>
                <c:formatCode>General</c:formatCode>
                <c:ptCount val="13"/>
                <c:pt idx="0">
                  <c:v>24.053393202901255</c:v>
                </c:pt>
                <c:pt idx="1">
                  <c:v>6.6461774837575662</c:v>
                </c:pt>
                <c:pt idx="2">
                  <c:v>6.5007903390599084</c:v>
                </c:pt>
                <c:pt idx="3">
                  <c:v>1.4924847802871144</c:v>
                </c:pt>
                <c:pt idx="4">
                  <c:v>2.1180467754798378</c:v>
                </c:pt>
                <c:pt idx="5">
                  <c:v>9.7482879214252662</c:v>
                </c:pt>
                <c:pt idx="6">
                  <c:v>1.1879229628705117</c:v>
                </c:pt>
                <c:pt idx="7">
                  <c:v>33.277422689340767</c:v>
                </c:pt>
                <c:pt idx="8">
                  <c:v>4.913764319046245</c:v>
                </c:pt>
                <c:pt idx="9">
                  <c:v>7.9371593596074668</c:v>
                </c:pt>
                <c:pt idx="10">
                  <c:v>4.9072121740038543</c:v>
                </c:pt>
                <c:pt idx="11">
                  <c:v>0.84072148998241902</c:v>
                </c:pt>
                <c:pt idx="12">
                  <c:v>44.243653001268648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47-41F6-A87C-618DD00A9D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218304"/>
        <c:axId val="91219840"/>
      </c:barChart>
      <c:catAx>
        <c:axId val="9121830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crossAx val="91219840"/>
        <c:crossesAt val="0"/>
        <c:auto val="1"/>
        <c:lblAlgn val="ctr"/>
        <c:lblOffset val="100"/>
        <c:noMultiLvlLbl val="0"/>
      </c:catAx>
      <c:valAx>
        <c:axId val="91219840"/>
        <c:scaling>
          <c:orientation val="minMax"/>
          <c:max val="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altLang="zh-TW"/>
                  <a:t>%</a:t>
                </a:r>
              </a:p>
            </c:rich>
          </c:tx>
          <c:layout>
            <c:manualLayout>
              <c:xMode val="edge"/>
              <c:yMode val="edge"/>
              <c:x val="6.6055827176965259E-2"/>
              <c:y val="4.3293557377492763E-6"/>
            </c:manualLayout>
          </c:layout>
          <c:overlay val="0"/>
          <c:spPr>
            <a:noFill/>
            <a:ln w="25401">
              <a:noFill/>
            </a:ln>
          </c:spPr>
        </c:title>
        <c:numFmt formatCode="General" sourceLinked="1"/>
        <c:majorTickMark val="in"/>
        <c:minorTickMark val="none"/>
        <c:tickLblPos val="nextTo"/>
        <c:crossAx val="91218304"/>
        <c:crosses val="autoZero"/>
        <c:crossBetween val="between"/>
        <c:majorUnit val="20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479056556286623E-2"/>
          <c:y val="0.13959952156748628"/>
          <c:w val="0.878708158055586"/>
          <c:h val="0.69517686046465621"/>
        </c:manualLayout>
      </c:layout>
      <c:barChart>
        <c:barDir val="col"/>
        <c:grouping val="stacked"/>
        <c:varyColors val="0"/>
        <c:ser>
          <c:idx val="3"/>
          <c:order val="0"/>
          <c:tx>
            <c:strRef>
              <c:f>工作表1!$B$1</c:f>
              <c:strCache>
                <c:ptCount val="1"/>
                <c:pt idx="0">
                  <c:v>女性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D8D-4E35-8CFB-A8CCE2934C0D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en-US" smtClean="0"/>
                      <a:t>1,741</a:t>
                    </a:r>
                    <a:r>
                      <a:rPr lang="en-US" altLang="zh-TW" smtClean="0"/>
                      <a:t>(50.9%)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BE9-4D07-9338-778E5167F5E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altLang="en-US" smtClean="0"/>
                      <a:t>1,692</a:t>
                    </a:r>
                    <a:r>
                      <a:rPr lang="en-US" altLang="zh-TW" smtClean="0"/>
                      <a:t>(53.9%)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BE9-4D07-9338-778E5167F5E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altLang="en-US" smtClean="0"/>
                      <a:t>1,705</a:t>
                    </a:r>
                    <a:r>
                      <a:rPr lang="en-US" altLang="zh-TW" smtClean="0"/>
                      <a:t>(55.6%)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BE9-4D07-9338-778E5167F5E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altLang="en-US" smtClean="0"/>
                      <a:t>1,671</a:t>
                    </a:r>
                    <a:r>
                      <a:rPr lang="en-US" altLang="zh-TW" smtClean="0"/>
                      <a:t>(54.4%)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D8D-4E35-8CFB-A8CCE2934C0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altLang="en-US" smtClean="0"/>
                      <a:t>1,676</a:t>
                    </a:r>
                    <a:r>
                      <a:rPr lang="en-US" altLang="zh-TW" smtClean="0"/>
                      <a:t>(55.9%)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BE9-4D07-9338-778E5167F5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工作表1!$A$2:$A$6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工作表1!$B$2:$B$6</c:f>
              <c:numCache>
                <c:formatCode>#,##0</c:formatCode>
                <c:ptCount val="5"/>
                <c:pt idx="0">
                  <c:v>1741</c:v>
                </c:pt>
                <c:pt idx="1">
                  <c:v>1692</c:v>
                </c:pt>
                <c:pt idx="2">
                  <c:v>1705</c:v>
                </c:pt>
                <c:pt idx="3">
                  <c:v>1671</c:v>
                </c:pt>
                <c:pt idx="4">
                  <c:v>1676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D8D-4E35-8CFB-A8CCE2934C0D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男性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6.057127210332409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D8D-4E35-8CFB-A8CCE2934C0D}"/>
                </c:ext>
              </c:extLst>
            </c:dLbl>
            <c:dLbl>
              <c:idx val="1"/>
              <c:layout>
                <c:manualLayout>
                  <c:x val="6.591579611244093E-2"/>
                  <c:y val="3.6604947965911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D8D-4E35-8CFB-A8CCE2934C0D}"/>
                </c:ext>
              </c:extLst>
            </c:dLbl>
            <c:dLbl>
              <c:idx val="2"/>
              <c:layout>
                <c:manualLayout>
                  <c:x val="5.1663732088129445E-2"/>
                  <c:y val="1.674777542507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D8D-4E35-8CFB-A8CCE2934C0D}"/>
                </c:ext>
              </c:extLst>
            </c:dLbl>
            <c:dLbl>
              <c:idx val="3"/>
              <c:layout>
                <c:manualLayout>
                  <c:x val="5.700825609724621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D8D-4E35-8CFB-A8CCE2934C0D}"/>
                </c:ext>
              </c:extLst>
            </c:dLbl>
            <c:dLbl>
              <c:idx val="4"/>
              <c:layout>
                <c:manualLayout>
                  <c:x val="6.0571272103324227E-2"/>
                  <c:y val="-5.58259180835973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D8D-4E35-8CFB-A8CCE2934C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工作表1!$A$2:$A$6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工作表1!$C$2:$C$6</c:f>
              <c:numCache>
                <c:formatCode>#,##0</c:formatCode>
                <c:ptCount val="5"/>
                <c:pt idx="0">
                  <c:v>1682</c:v>
                </c:pt>
                <c:pt idx="1">
                  <c:v>1447</c:v>
                </c:pt>
                <c:pt idx="2">
                  <c:v>1364</c:v>
                </c:pt>
                <c:pt idx="3">
                  <c:v>1399</c:v>
                </c:pt>
                <c:pt idx="4">
                  <c:v>1320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D8D-4E35-8CFB-A8CCE2934C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787712"/>
        <c:axId val="34789632"/>
      </c:barChart>
      <c:lineChart>
        <c:grouping val="standard"/>
        <c:varyColors val="0"/>
        <c:ser>
          <c:idx val="4"/>
          <c:order val="2"/>
          <c:tx>
            <c:strRef>
              <c:f>工作表1!$D$1</c:f>
              <c:strCache>
                <c:ptCount val="1"/>
                <c:pt idx="0">
                  <c:v>總人數</c:v>
                </c:pt>
              </c:strCache>
            </c:strRef>
          </c:tx>
          <c:spPr>
            <a:ln>
              <a:solidFill>
                <a:schemeClr val="accent5">
                  <a:lumMod val="75000"/>
                </a:schemeClr>
              </a:solidFill>
            </a:ln>
          </c:spPr>
          <c:marker>
            <c:symbol val="circle"/>
            <c:size val="7"/>
            <c:spPr>
              <a:solidFill>
                <a:schemeClr val="accent5">
                  <a:lumMod val="75000"/>
                </a:schemeClr>
              </a:solidFill>
            </c:spPr>
          </c:marker>
          <c:dLbls>
            <c:dLbl>
              <c:idx val="0"/>
              <c:layout>
                <c:manualLayout>
                  <c:x val="-3.4644439057837567E-2"/>
                  <c:y val="-5.0629272386083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D8D-4E35-8CFB-A8CCE2934C0D}"/>
                </c:ext>
              </c:extLst>
            </c:dLbl>
            <c:dLbl>
              <c:idx val="1"/>
              <c:layout>
                <c:manualLayout>
                  <c:x val="-3.3416461021727101E-2"/>
                  <c:y val="-6.2114026415769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D8D-4E35-8CFB-A8CCE2934C0D}"/>
                </c:ext>
              </c:extLst>
            </c:dLbl>
            <c:dLbl>
              <c:idx val="2"/>
              <c:layout>
                <c:manualLayout>
                  <c:x val="-4.2047236053457587E-2"/>
                  <c:y val="-6.449212261129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D8D-4E35-8CFB-A8CCE2934C0D}"/>
                </c:ext>
              </c:extLst>
            </c:dLbl>
            <c:dLbl>
              <c:idx val="3"/>
              <c:layout>
                <c:manualLayout>
                  <c:x val="-2.5512316813283371E-2"/>
                  <c:y val="-7.1351677349051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D8D-4E35-8CFB-A8CCE2934C0D}"/>
                </c:ext>
              </c:extLst>
            </c:dLbl>
            <c:dLbl>
              <c:idx val="4"/>
              <c:layout>
                <c:manualLayout>
                  <c:x val="-3.8812746956286566E-2"/>
                  <c:y val="-7.6803715632443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D8D-4E35-8CFB-A8CCE2934C0D}"/>
                </c:ext>
              </c:extLst>
            </c:dLbl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工作表1!$A$2:$A$6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工作表1!$D$2:$D$6</c:f>
              <c:numCache>
                <c:formatCode>#,##0</c:formatCode>
                <c:ptCount val="5"/>
                <c:pt idx="0">
                  <c:v>3423</c:v>
                </c:pt>
                <c:pt idx="1">
                  <c:v>3139</c:v>
                </c:pt>
                <c:pt idx="2">
                  <c:v>3069</c:v>
                </c:pt>
                <c:pt idx="3">
                  <c:v>3070</c:v>
                </c:pt>
                <c:pt idx="4">
                  <c:v>2996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AD8D-4E35-8CFB-A8CCE2934C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787712"/>
        <c:axId val="34789632"/>
      </c:lineChart>
      <c:catAx>
        <c:axId val="347877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zh-TW" sz="1200" dirty="0"/>
                  <a:t>年</a:t>
                </a:r>
              </a:p>
            </c:rich>
          </c:tx>
          <c:layout>
            <c:manualLayout>
              <c:xMode val="edge"/>
              <c:yMode val="edge"/>
              <c:x val="0.93431650666954302"/>
              <c:y val="0.91677488737976542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200"/>
            </a:pPr>
            <a:endParaRPr lang="zh-TW"/>
          </a:p>
        </c:txPr>
        <c:crossAx val="34789632"/>
        <c:crosses val="autoZero"/>
        <c:auto val="1"/>
        <c:lblAlgn val="ctr"/>
        <c:lblOffset val="100"/>
        <c:noMultiLvlLbl val="0"/>
      </c:catAx>
      <c:valAx>
        <c:axId val="34789632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zh-TW" sz="1200"/>
                  <a:t>人</a:t>
                </a:r>
              </a:p>
            </c:rich>
          </c:tx>
          <c:layout>
            <c:manualLayout>
              <c:xMode val="edge"/>
              <c:yMode val="edge"/>
              <c:x val="5.9813359682818631E-2"/>
              <c:y val="6.6414592686222388E-3"/>
            </c:manualLayout>
          </c:layout>
          <c:overlay val="0"/>
        </c:title>
        <c:numFmt formatCode="#,##0" sourceLinked="1"/>
        <c:majorTickMark val="in"/>
        <c:minorTickMark val="none"/>
        <c:tickLblPos val="nextTo"/>
        <c:txPr>
          <a:bodyPr/>
          <a:lstStyle/>
          <a:p>
            <a:pPr>
              <a:defRPr sz="1200"/>
            </a:pPr>
            <a:endParaRPr lang="zh-TW"/>
          </a:p>
        </c:txPr>
        <c:crossAx val="34787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0231383020934182"/>
          <c:y val="1.2892338953933725E-2"/>
          <c:w val="0.71665325625996668"/>
          <c:h val="0.14758306742759886"/>
        </c:manualLayout>
      </c:layout>
      <c:overlay val="0"/>
      <c:txPr>
        <a:bodyPr/>
        <a:lstStyle/>
        <a:p>
          <a:pPr>
            <a:defRPr sz="1200"/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479056556286623E-2"/>
          <c:y val="0.13959952156748628"/>
          <c:w val="0.89559463842079012"/>
          <c:h val="0.69517686046465621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工作表1!$B$1</c:f>
              <c:strCache>
                <c:ptCount val="1"/>
                <c:pt idx="0">
                  <c:v>女性</c:v>
                </c:pt>
              </c:strCache>
            </c:strRef>
          </c:tx>
          <c:spPr>
            <a:solidFill>
              <a:srgbClr val="FF99FF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en-US" smtClean="0"/>
                      <a:t>2,843</a:t>
                    </a:r>
                    <a:r>
                      <a:rPr lang="en-US" altLang="zh-TW" smtClean="0"/>
                      <a:t>(68.1%)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666-43B4-9FEC-9AC75BE8FE9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altLang="en-US" smtClean="0"/>
                      <a:t>2,828</a:t>
                    </a:r>
                    <a:r>
                      <a:rPr lang="en-US" altLang="zh-TW" smtClean="0"/>
                      <a:t>(68.9%)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66-43B4-9FEC-9AC75BE8FE9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altLang="en-US" smtClean="0"/>
                      <a:t>3,026</a:t>
                    </a:r>
                    <a:r>
                      <a:rPr lang="en-US" altLang="zh-TW" smtClean="0"/>
                      <a:t>(68.5%)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666-43B4-9FEC-9AC75BE8FE9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altLang="en-US" smtClean="0"/>
                      <a:t>3,100</a:t>
                    </a:r>
                    <a:r>
                      <a:rPr lang="en-US" altLang="zh-TW" smtClean="0"/>
                      <a:t>(70.1%)</a:t>
                    </a:r>
                    <a:r>
                      <a:rPr lang="en-US" altLang="en-US" smtClean="0"/>
                      <a:t> 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666-43B4-9FEC-9AC75BE8FE9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altLang="en-US" smtClean="0"/>
                      <a:t>3,077</a:t>
                    </a:r>
                    <a:r>
                      <a:rPr lang="en-US" altLang="zh-TW" smtClean="0"/>
                      <a:t>(70.0%)</a:t>
                    </a:r>
                    <a:r>
                      <a:rPr lang="en-US" altLang="en-US" smtClean="0"/>
                      <a:t> 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666-43B4-9FEC-9AC75BE8FE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工作表1!$A$2:$A$6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工作表1!$B$2:$B$6</c:f>
              <c:numCache>
                <c:formatCode>#,##0</c:formatCode>
                <c:ptCount val="5"/>
                <c:pt idx="0">
                  <c:v>2843</c:v>
                </c:pt>
                <c:pt idx="1">
                  <c:v>2828</c:v>
                </c:pt>
                <c:pt idx="2">
                  <c:v>3026</c:v>
                </c:pt>
                <c:pt idx="3" formatCode="#,##0_ ">
                  <c:v>3100</c:v>
                </c:pt>
                <c:pt idx="4" formatCode="#,##0_ ">
                  <c:v>3077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93B-43C4-A650-30E700F93EBE}"/>
            </c:ext>
          </c:extLst>
        </c:ser>
        <c:ser>
          <c:idx val="4"/>
          <c:order val="1"/>
          <c:tx>
            <c:strRef>
              <c:f>工作表1!$C$1</c:f>
              <c:strCache>
                <c:ptCount val="1"/>
                <c:pt idx="0">
                  <c:v>男性</c:v>
                </c:pt>
              </c:strCache>
            </c:strRef>
          </c:tx>
          <c:spPr>
            <a:solidFill>
              <a:srgbClr val="52B493"/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3.0539671064045083E-3"/>
                  <c:y val="9.59101845694137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93B-43C4-A650-30E700F93EBE}"/>
                </c:ext>
              </c:extLst>
            </c:dLbl>
            <c:dLbl>
              <c:idx val="1"/>
              <c:layout>
                <c:manualLayout>
                  <c:x val="2.1873653922646684E-3"/>
                  <c:y val="1.3161570647816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93B-43C4-A650-30E700F93EBE}"/>
                </c:ext>
              </c:extLst>
            </c:dLbl>
            <c:dLbl>
              <c:idx val="2"/>
              <c:layout>
                <c:manualLayout>
                  <c:x val="8.2172972053042945E-3"/>
                  <c:y val="5.76520102532855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93B-43C4-A650-30E700F93EBE}"/>
                </c:ext>
              </c:extLst>
            </c:dLbl>
            <c:dLbl>
              <c:idx val="3"/>
              <c:layout>
                <c:manualLayout>
                  <c:x val="-3.8011740268169942E-4"/>
                  <c:y val="1.396016360684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93B-43C4-A650-30E700F93EBE}"/>
                </c:ext>
              </c:extLst>
            </c:dLbl>
            <c:dLbl>
              <c:idx val="4"/>
              <c:layout>
                <c:manualLayout>
                  <c:x val="-1.1142964381432724E-3"/>
                  <c:y val="1.85450592543330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93B-43C4-A650-30E700F93EBE}"/>
                </c:ext>
              </c:extLst>
            </c:dLbl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工作表1!$A$2:$A$6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工作表1!$C$2:$C$6</c:f>
              <c:numCache>
                <c:formatCode>#,##0</c:formatCode>
                <c:ptCount val="5"/>
                <c:pt idx="0">
                  <c:v>1329</c:v>
                </c:pt>
                <c:pt idx="1">
                  <c:v>1277</c:v>
                </c:pt>
                <c:pt idx="2">
                  <c:v>1389</c:v>
                </c:pt>
                <c:pt idx="3" formatCode="#,##0_ ">
                  <c:v>1325</c:v>
                </c:pt>
                <c:pt idx="4" formatCode="#,##0_ ">
                  <c:v>1316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93B-43C4-A650-30E700F93E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883840"/>
        <c:axId val="34910592"/>
      </c:barChart>
      <c:lineChart>
        <c:grouping val="standard"/>
        <c:varyColors val="0"/>
        <c:ser>
          <c:idx val="0"/>
          <c:order val="2"/>
          <c:tx>
            <c:strRef>
              <c:f>工作表1!$D$1</c:f>
              <c:strCache>
                <c:ptCount val="1"/>
                <c:pt idx="0">
                  <c:v>總人數</c:v>
                </c:pt>
              </c:strCache>
            </c:strRef>
          </c:tx>
          <c:dLbls>
            <c:dLbl>
              <c:idx val="0"/>
              <c:layout>
                <c:manualLayout>
                  <c:x val="-3.1415342824669713E-2"/>
                  <c:y val="-5.018372379826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93B-43C4-A650-30E700F93EBE}"/>
                </c:ext>
              </c:extLst>
            </c:dLbl>
            <c:dLbl>
              <c:idx val="1"/>
              <c:layout>
                <c:manualLayout>
                  <c:x val="-3.1415342824669776E-2"/>
                  <c:y val="-3.5128606658787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93B-43C4-A650-30E700F93EBE}"/>
                </c:ext>
              </c:extLst>
            </c:dLbl>
            <c:dLbl>
              <c:idx val="2"/>
              <c:layout>
                <c:manualLayout>
                  <c:x val="-3.7698411389603607E-2"/>
                  <c:y val="-7.0257213317574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93B-43C4-A650-30E700F93EBE}"/>
                </c:ext>
              </c:extLst>
            </c:dLbl>
            <c:dLbl>
              <c:idx val="3"/>
              <c:layout>
                <c:manualLayout>
                  <c:x val="-3.3509699012981127E-2"/>
                  <c:y val="-3.01102342789606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93B-43C4-A650-30E700F93EBE}"/>
                </c:ext>
              </c:extLst>
            </c:dLbl>
            <c:dLbl>
              <c:idx val="4"/>
              <c:layout>
                <c:manualLayout>
                  <c:x val="-2.3037918071424471E-2"/>
                  <c:y val="-7.5275585697401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93B-43C4-A650-30E700F93E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工作表1!$A$2:$A$6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工作表1!$D$2:$D$6</c:f>
              <c:numCache>
                <c:formatCode>#,##0</c:formatCode>
                <c:ptCount val="5"/>
                <c:pt idx="0">
                  <c:v>4172</c:v>
                </c:pt>
                <c:pt idx="1">
                  <c:v>4105</c:v>
                </c:pt>
                <c:pt idx="2">
                  <c:v>4415</c:v>
                </c:pt>
                <c:pt idx="3">
                  <c:v>4425</c:v>
                </c:pt>
                <c:pt idx="4">
                  <c:v>4393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893B-43C4-A650-30E700F93E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883840"/>
        <c:axId val="34910592"/>
      </c:lineChart>
      <c:catAx>
        <c:axId val="348838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zh-TW" sz="1200"/>
                  <a:t>年</a:t>
                </a:r>
              </a:p>
            </c:rich>
          </c:tx>
          <c:layout>
            <c:manualLayout>
              <c:xMode val="edge"/>
              <c:yMode val="edge"/>
              <c:x val="0.93431650666954302"/>
              <c:y val="0.91677488737976542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200"/>
            </a:pPr>
            <a:endParaRPr lang="zh-TW"/>
          </a:p>
        </c:txPr>
        <c:crossAx val="34910592"/>
        <c:crosses val="autoZero"/>
        <c:auto val="1"/>
        <c:lblAlgn val="ctr"/>
        <c:lblOffset val="100"/>
        <c:noMultiLvlLbl val="0"/>
      </c:catAx>
      <c:valAx>
        <c:axId val="34910592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zh-TW" sz="1200" dirty="0"/>
                  <a:t>人</a:t>
                </a:r>
              </a:p>
            </c:rich>
          </c:tx>
          <c:layout>
            <c:manualLayout>
              <c:xMode val="edge"/>
              <c:yMode val="edge"/>
              <c:x val="6.3376375688896522E-2"/>
              <c:y val="3.4166817810559212E-2"/>
            </c:manualLayout>
          </c:layout>
          <c:overlay val="0"/>
        </c:title>
        <c:numFmt formatCode="#,##0" sourceLinked="1"/>
        <c:majorTickMark val="in"/>
        <c:minorTickMark val="none"/>
        <c:tickLblPos val="nextTo"/>
        <c:txPr>
          <a:bodyPr/>
          <a:lstStyle/>
          <a:p>
            <a:pPr>
              <a:defRPr sz="1200"/>
            </a:pPr>
            <a:endParaRPr lang="zh-TW"/>
          </a:p>
        </c:txPr>
        <c:crossAx val="34883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724714524409639"/>
          <c:y val="2.7252132907048286E-2"/>
          <c:w val="0.73721337828558309"/>
          <c:h val="0.13304021296865967"/>
        </c:manualLayout>
      </c:layout>
      <c:overlay val="0"/>
      <c:txPr>
        <a:bodyPr/>
        <a:lstStyle/>
        <a:p>
          <a:pPr>
            <a:defRPr sz="1200"/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479056556286623E-2"/>
          <c:y val="0.13959952156748628"/>
          <c:w val="0.878708158055586"/>
          <c:h val="0.69517686046465621"/>
        </c:manualLayout>
      </c:layout>
      <c:barChart>
        <c:barDir val="col"/>
        <c:grouping val="stacked"/>
        <c:varyColors val="0"/>
        <c:ser>
          <c:idx val="3"/>
          <c:order val="0"/>
          <c:tx>
            <c:strRef>
              <c:f>工作表1!$B$1</c:f>
              <c:strCache>
                <c:ptCount val="1"/>
                <c:pt idx="0">
                  <c:v>女性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050-4D0D-840D-16DB3264135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en-US" smtClean="0"/>
                      <a:t>1,253</a:t>
                    </a:r>
                    <a:r>
                      <a:rPr lang="en-US" altLang="zh-TW" smtClean="0"/>
                      <a:t>(54.7%)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C6F-4756-9E3D-301C7E67FB4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altLang="en-US" smtClean="0"/>
                      <a:t>1,699</a:t>
                    </a:r>
                    <a:r>
                      <a:rPr lang="en-US" altLang="zh-TW" smtClean="0"/>
                      <a:t>(55.8%)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C6F-4756-9E3D-301C7E67FB4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altLang="en-US" smtClean="0"/>
                      <a:t>1,852</a:t>
                    </a:r>
                    <a:r>
                      <a:rPr lang="en-US" altLang="zh-TW" smtClean="0"/>
                      <a:t>(57.2%)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C6F-4756-9E3D-301C7E67FB4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altLang="en-US" smtClean="0"/>
                      <a:t>2,054</a:t>
                    </a:r>
                    <a:r>
                      <a:rPr lang="en-US" altLang="zh-TW" smtClean="0"/>
                      <a:t>(56.7%)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050-4D0D-840D-16DB3264135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altLang="en-US" smtClean="0"/>
                      <a:t>2,119</a:t>
                    </a:r>
                    <a:r>
                      <a:rPr lang="en-US" altLang="zh-TW" smtClean="0"/>
                      <a:t>(57.0%)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6F-4756-9E3D-301C7E67FB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工作表1!$A$2:$A$6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工作表1!$B$2:$B$6</c:f>
              <c:numCache>
                <c:formatCode>#,##0</c:formatCode>
                <c:ptCount val="5"/>
                <c:pt idx="0">
                  <c:v>1253</c:v>
                </c:pt>
                <c:pt idx="1">
                  <c:v>1699</c:v>
                </c:pt>
                <c:pt idx="2">
                  <c:v>1852</c:v>
                </c:pt>
                <c:pt idx="3">
                  <c:v>2054</c:v>
                </c:pt>
                <c:pt idx="4">
                  <c:v>2119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050-4D0D-840D-16DB3264135B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男性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057127210332409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050-4D0D-840D-16DB3264135B}"/>
                </c:ext>
              </c:extLst>
            </c:dLbl>
            <c:dLbl>
              <c:idx val="1"/>
              <c:layout>
                <c:manualLayout>
                  <c:x val="6.591579611244093E-2"/>
                  <c:y val="-4.20603401741439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050-4D0D-840D-16DB3264135B}"/>
                </c:ext>
              </c:extLst>
            </c:dLbl>
            <c:dLbl>
              <c:idx val="2"/>
              <c:layout>
                <c:manualLayout>
                  <c:x val="5.1663732088129445E-2"/>
                  <c:y val="1.674777542507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050-4D0D-840D-16DB3264135B}"/>
                </c:ext>
              </c:extLst>
            </c:dLbl>
            <c:dLbl>
              <c:idx val="3"/>
              <c:layout>
                <c:manualLayout>
                  <c:x val="5.700825609724621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050-4D0D-840D-16DB3264135B}"/>
                </c:ext>
              </c:extLst>
            </c:dLbl>
            <c:dLbl>
              <c:idx val="4"/>
              <c:layout>
                <c:manualLayout>
                  <c:x val="6.0571272103324227E-2"/>
                  <c:y val="-5.58259180835973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050-4D0D-840D-16DB326413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工作表1!$A$2:$A$6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工作表1!$C$2:$C$6</c:f>
              <c:numCache>
                <c:formatCode>#,##0</c:formatCode>
                <c:ptCount val="5"/>
                <c:pt idx="0">
                  <c:v>1036</c:v>
                </c:pt>
                <c:pt idx="1">
                  <c:v>1348</c:v>
                </c:pt>
                <c:pt idx="2">
                  <c:v>1385</c:v>
                </c:pt>
                <c:pt idx="3">
                  <c:v>1569</c:v>
                </c:pt>
                <c:pt idx="4">
                  <c:v>1597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050-4D0D-840D-16DB326413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269248"/>
        <c:axId val="35300096"/>
      </c:barChart>
      <c:lineChart>
        <c:grouping val="standard"/>
        <c:varyColors val="0"/>
        <c:ser>
          <c:idx val="4"/>
          <c:order val="2"/>
          <c:tx>
            <c:strRef>
              <c:f>工作表1!$D$1</c:f>
              <c:strCache>
                <c:ptCount val="1"/>
                <c:pt idx="0">
                  <c:v>總人數</c:v>
                </c:pt>
              </c:strCache>
            </c:strRef>
          </c:tx>
          <c:spPr>
            <a:ln w="19050" cap="rnd" cmpd="sng" algn="ctr">
              <a:solidFill>
                <a:schemeClr val="accent5"/>
              </a:solidFill>
              <a:prstDash val="solid"/>
              <a:round/>
            </a:ln>
            <a:effectLst/>
          </c:spPr>
          <c:marker>
            <c:symbol val="circle"/>
            <c:size val="7"/>
            <c:spPr>
              <a:solidFill>
                <a:schemeClr val="accent5"/>
              </a:solidFill>
              <a:ln w="6350" cap="flat" cmpd="sng" algn="ctr">
                <a:solidFill>
                  <a:schemeClr val="accent5"/>
                </a:solidFill>
                <a:prstDash val="solid"/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3.4644439057837567E-2"/>
                  <c:y val="-5.0629272386083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050-4D0D-840D-16DB3264135B}"/>
                </c:ext>
              </c:extLst>
            </c:dLbl>
            <c:dLbl>
              <c:idx val="1"/>
              <c:layout>
                <c:manualLayout>
                  <c:x val="-3.3416461021727101E-2"/>
                  <c:y val="-6.2114026415769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050-4D0D-840D-16DB3264135B}"/>
                </c:ext>
              </c:extLst>
            </c:dLbl>
            <c:dLbl>
              <c:idx val="2"/>
              <c:layout>
                <c:manualLayout>
                  <c:x val="-4.2047236053457587E-2"/>
                  <c:y val="-6.449212261129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050-4D0D-840D-16DB3264135B}"/>
                </c:ext>
              </c:extLst>
            </c:dLbl>
            <c:dLbl>
              <c:idx val="3"/>
              <c:layout>
                <c:manualLayout>
                  <c:x val="-2.5512316813283371E-2"/>
                  <c:y val="-7.1351677349051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050-4D0D-840D-16DB3264135B}"/>
                </c:ext>
              </c:extLst>
            </c:dLbl>
            <c:dLbl>
              <c:idx val="4"/>
              <c:layout>
                <c:manualLayout>
                  <c:x val="-3.8812746956286566E-2"/>
                  <c:y val="-7.6803715632443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050-4D0D-840D-16DB3264135B}"/>
                </c:ext>
              </c:extLst>
            </c:dLbl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工作表1!$A$2:$A$6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工作表1!$D$2:$D$6</c:f>
              <c:numCache>
                <c:formatCode>#,##0</c:formatCode>
                <c:ptCount val="5"/>
                <c:pt idx="0">
                  <c:v>2289</c:v>
                </c:pt>
                <c:pt idx="1">
                  <c:v>3047</c:v>
                </c:pt>
                <c:pt idx="2">
                  <c:v>3237</c:v>
                </c:pt>
                <c:pt idx="3">
                  <c:v>3623</c:v>
                </c:pt>
                <c:pt idx="4">
                  <c:v>3716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8050-4D0D-840D-16DB326413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269248"/>
        <c:axId val="35300096"/>
      </c:lineChart>
      <c:catAx>
        <c:axId val="352692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TW" sz="1200" dirty="0"/>
                  <a:t>年</a:t>
                </a:r>
              </a:p>
            </c:rich>
          </c:tx>
          <c:layout>
            <c:manualLayout>
              <c:xMode val="edge"/>
              <c:yMode val="edge"/>
              <c:x val="0.93431650666954302"/>
              <c:y val="0.9167748873797654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in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35300096"/>
        <c:crosses val="autoZero"/>
        <c:auto val="1"/>
        <c:lblAlgn val="ctr"/>
        <c:lblOffset val="100"/>
        <c:noMultiLvlLbl val="0"/>
      </c:catAx>
      <c:valAx>
        <c:axId val="35300096"/>
        <c:scaling>
          <c:orientation val="minMax"/>
        </c:scaling>
        <c:delete val="0"/>
        <c:axPos val="l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TW" sz="1200"/>
                  <a:t>人</a:t>
                </a:r>
              </a:p>
            </c:rich>
          </c:tx>
          <c:layout>
            <c:manualLayout>
              <c:xMode val="edge"/>
              <c:yMode val="edge"/>
              <c:x val="7.0502407701052303E-2"/>
              <c:y val="1.7286569726311696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in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35269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8.1171255943503468E-2"/>
          <c:y val="3.6984634160243279E-2"/>
          <c:w val="0.86986301369863062"/>
          <c:h val="0.147583067427598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479056556286623E-2"/>
          <c:y val="0.13959952156748628"/>
          <c:w val="0.878708158055586"/>
          <c:h val="0.69517686046465621"/>
        </c:manualLayout>
      </c:layout>
      <c:barChart>
        <c:barDir val="col"/>
        <c:grouping val="stacked"/>
        <c:varyColors val="0"/>
        <c:ser>
          <c:idx val="3"/>
          <c:order val="0"/>
          <c:tx>
            <c:strRef>
              <c:f>工作表1!$B$1</c:f>
              <c:strCache>
                <c:ptCount val="1"/>
                <c:pt idx="0">
                  <c:v>女性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565-42F4-B5EE-ACC46841B02A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en-US" smtClean="0"/>
                      <a:t>4,288</a:t>
                    </a:r>
                    <a:r>
                      <a:rPr lang="en-US" altLang="zh-TW" smtClean="0"/>
                      <a:t>(74.4%)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ADC-4208-BE4A-C1F4B8EEF1C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altLang="en-US" smtClean="0"/>
                      <a:t>3,855</a:t>
                    </a:r>
                    <a:r>
                      <a:rPr lang="en-US" altLang="zh-TW" smtClean="0"/>
                      <a:t>(76.4%)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ADC-4208-BE4A-C1F4B8EEF1C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altLang="en-US" smtClean="0"/>
                      <a:t>4,780</a:t>
                    </a:r>
                    <a:r>
                      <a:rPr lang="en-US" altLang="zh-TW" smtClean="0"/>
                      <a:t>(75.0%)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ADC-4208-BE4A-C1F4B8EEF1C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altLang="en-US" dirty="0" smtClean="0"/>
                      <a:t>4,</a:t>
                    </a:r>
                    <a:r>
                      <a:rPr lang="en-US" altLang="zh-TW" dirty="0" smtClean="0"/>
                      <a:t>173(75.9%)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565-42F4-B5EE-ACC46841B02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altLang="en-US" smtClean="0"/>
                      <a:t>4,443</a:t>
                    </a:r>
                    <a:r>
                      <a:rPr lang="en-US" altLang="zh-TW" smtClean="0"/>
                      <a:t>(76.7%)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ADC-4208-BE4A-C1F4B8EEF1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工作表1!$A$2:$A$6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工作表1!$B$2:$B$6</c:f>
              <c:numCache>
                <c:formatCode>#,##0</c:formatCode>
                <c:ptCount val="5"/>
                <c:pt idx="0">
                  <c:v>4288</c:v>
                </c:pt>
                <c:pt idx="1">
                  <c:v>3855</c:v>
                </c:pt>
                <c:pt idx="2">
                  <c:v>4780</c:v>
                </c:pt>
                <c:pt idx="3">
                  <c:v>4173</c:v>
                </c:pt>
                <c:pt idx="4">
                  <c:v>4443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565-42F4-B5EE-ACC46841B02A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男性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057127210332409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565-42F4-B5EE-ACC46841B02A}"/>
                </c:ext>
              </c:extLst>
            </c:dLbl>
            <c:dLbl>
              <c:idx val="1"/>
              <c:layout>
                <c:manualLayout>
                  <c:x val="5.1663732088129376E-2"/>
                  <c:y val="1.1165183616719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565-42F4-B5EE-ACC46841B02A}"/>
                </c:ext>
              </c:extLst>
            </c:dLbl>
            <c:dLbl>
              <c:idx val="2"/>
              <c:layout>
                <c:manualLayout>
                  <c:x val="6.1917700358874853E-2"/>
                  <c:y val="-9.86516752218709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565-42F4-B5EE-ACC46841B02A}"/>
                </c:ext>
              </c:extLst>
            </c:dLbl>
            <c:dLbl>
              <c:idx val="3"/>
              <c:layout>
                <c:manualLayout>
                  <c:x val="5.700825609724621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565-42F4-B5EE-ACC46841B02A}"/>
                </c:ext>
              </c:extLst>
            </c:dLbl>
            <c:dLbl>
              <c:idx val="4"/>
              <c:layout>
                <c:manualLayout>
                  <c:x val="6.0571272103324227E-2"/>
                  <c:y val="-5.58259180835973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565-42F4-B5EE-ACC46841B0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工作表1!$A$2:$A$6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工作表1!$C$2:$C$6</c:f>
              <c:numCache>
                <c:formatCode>#,##0</c:formatCode>
                <c:ptCount val="5"/>
                <c:pt idx="0">
                  <c:v>1476</c:v>
                </c:pt>
                <c:pt idx="1">
                  <c:v>1189</c:v>
                </c:pt>
                <c:pt idx="2">
                  <c:v>1593</c:v>
                </c:pt>
                <c:pt idx="3">
                  <c:v>1323</c:v>
                </c:pt>
                <c:pt idx="4">
                  <c:v>1348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565-42F4-B5EE-ACC46841B0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087104"/>
        <c:axId val="35089024"/>
      </c:barChart>
      <c:lineChart>
        <c:grouping val="standard"/>
        <c:varyColors val="0"/>
        <c:ser>
          <c:idx val="4"/>
          <c:order val="2"/>
          <c:tx>
            <c:strRef>
              <c:f>工作表1!$D$1</c:f>
              <c:strCache>
                <c:ptCount val="1"/>
                <c:pt idx="0">
                  <c:v>總人數</c:v>
                </c:pt>
              </c:strCache>
            </c:strRef>
          </c:tx>
          <c:spPr>
            <a:ln w="19050" cap="rnd" cmpd="sng" algn="ctr">
              <a:solidFill>
                <a:schemeClr val="accent4">
                  <a:lumMod val="60000"/>
                </a:schemeClr>
              </a:solidFill>
              <a:prstDash val="solid"/>
              <a:round/>
            </a:ln>
            <a:effectLst/>
          </c:spPr>
          <c:marker>
            <c:symbol val="circle"/>
            <c:size val="7"/>
            <c:spPr>
              <a:solidFill>
                <a:schemeClr val="accent4">
                  <a:lumMod val="60000"/>
                </a:schemeClr>
              </a:solidFill>
              <a:ln w="6350" cap="flat" cmpd="sng" algn="ctr">
                <a:solidFill>
                  <a:schemeClr val="accent4">
                    <a:lumMod val="60000"/>
                  </a:schemeClr>
                </a:solidFill>
                <a:prstDash val="solid"/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3.4644439057837567E-2"/>
                  <c:y val="-5.0629272386083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565-42F4-B5EE-ACC46841B02A}"/>
                </c:ext>
              </c:extLst>
            </c:dLbl>
            <c:dLbl>
              <c:idx val="1"/>
              <c:layout>
                <c:manualLayout>
                  <c:x val="-3.3416461021727101E-2"/>
                  <c:y val="-6.2114026415769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565-42F4-B5EE-ACC46841B02A}"/>
                </c:ext>
              </c:extLst>
            </c:dLbl>
            <c:dLbl>
              <c:idx val="2"/>
              <c:layout>
                <c:manualLayout>
                  <c:x val="-4.2047236053457587E-2"/>
                  <c:y val="-6.449212261129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565-42F4-B5EE-ACC46841B02A}"/>
                </c:ext>
              </c:extLst>
            </c:dLbl>
            <c:dLbl>
              <c:idx val="3"/>
              <c:layout>
                <c:manualLayout>
                  <c:x val="-8.9087323630707704E-2"/>
                  <c:y val="-5.0061356069724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565-42F4-B5EE-ACC46841B02A}"/>
                </c:ext>
              </c:extLst>
            </c:dLbl>
            <c:dLbl>
              <c:idx val="4"/>
              <c:layout>
                <c:manualLayout>
                  <c:x val="-3.8812746956286566E-2"/>
                  <c:y val="-7.6803715632443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565-42F4-B5EE-ACC46841B02A}"/>
                </c:ext>
              </c:extLst>
            </c:dLbl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工作表1!$A$2:$A$6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工作表1!$D$2:$D$6</c:f>
              <c:numCache>
                <c:formatCode>#,##0</c:formatCode>
                <c:ptCount val="5"/>
                <c:pt idx="0">
                  <c:v>5764</c:v>
                </c:pt>
                <c:pt idx="1">
                  <c:v>5044</c:v>
                </c:pt>
                <c:pt idx="2">
                  <c:v>6373</c:v>
                </c:pt>
                <c:pt idx="3">
                  <c:v>5496</c:v>
                </c:pt>
                <c:pt idx="4">
                  <c:v>5791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4565-42F4-B5EE-ACC46841B0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087104"/>
        <c:axId val="35089024"/>
      </c:lineChart>
      <c:catAx>
        <c:axId val="350871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TW" sz="1200" dirty="0"/>
                  <a:t>年</a:t>
                </a:r>
              </a:p>
            </c:rich>
          </c:tx>
          <c:layout>
            <c:manualLayout>
              <c:xMode val="edge"/>
              <c:yMode val="edge"/>
              <c:x val="0.93431650666954302"/>
              <c:y val="0.9167748873797654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in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35089024"/>
        <c:crosses val="autoZero"/>
        <c:auto val="1"/>
        <c:lblAlgn val="ctr"/>
        <c:lblOffset val="100"/>
        <c:noMultiLvlLbl val="0"/>
      </c:catAx>
      <c:valAx>
        <c:axId val="35089024"/>
        <c:scaling>
          <c:orientation val="minMax"/>
        </c:scaling>
        <c:delete val="0"/>
        <c:axPos val="l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TW" sz="1200"/>
                  <a:t>人</a:t>
                </a:r>
              </a:p>
            </c:rich>
          </c:tx>
          <c:layout>
            <c:manualLayout>
              <c:xMode val="edge"/>
              <c:yMode val="edge"/>
              <c:x val="7.0502407701052303E-2"/>
              <c:y val="1.7286569726311696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in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35087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8.1171255943503468E-2"/>
          <c:y val="3.6984634160243279E-2"/>
          <c:w val="0.86986301369863062"/>
          <c:h val="0.11564780945419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479056556286623E-2"/>
          <c:y val="0.13959952156748628"/>
          <c:w val="0.878708158055586"/>
          <c:h val="0.69517686046465621"/>
        </c:manualLayout>
      </c:layout>
      <c:barChart>
        <c:barDir val="col"/>
        <c:grouping val="stacked"/>
        <c:varyColors val="0"/>
        <c:ser>
          <c:idx val="3"/>
          <c:order val="0"/>
          <c:tx>
            <c:strRef>
              <c:f>工作表1!$B$1</c:f>
              <c:strCache>
                <c:ptCount val="1"/>
                <c:pt idx="0">
                  <c:v>女性</c:v>
                </c:pt>
              </c:strCache>
            </c:strRef>
          </c:tx>
          <c:spPr>
            <a:solidFill>
              <a:srgbClr val="FF99FF"/>
            </a:solidFill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8FA-49A1-B5FE-6984F0F61669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en-US" smtClean="0"/>
                      <a:t>13,820</a:t>
                    </a:r>
                    <a:r>
                      <a:rPr lang="en-US" altLang="zh-TW" smtClean="0"/>
                      <a:t>(74.5%)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AC3-4A94-B195-FF44995C277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altLang="en-US" smtClean="0"/>
                      <a:t>14,878</a:t>
                    </a:r>
                    <a:r>
                      <a:rPr lang="en-US" altLang="zh-TW" smtClean="0"/>
                      <a:t>(75.0%)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AC3-4A94-B195-FF44995C277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altLang="en-US" smtClean="0"/>
                      <a:t>16,259</a:t>
                    </a:r>
                    <a:r>
                      <a:rPr lang="en-US" altLang="zh-TW" smtClean="0"/>
                      <a:t>(76.6%)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AC3-4A94-B195-FF44995C277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altLang="en-US" smtClean="0"/>
                      <a:t>16,670</a:t>
                    </a:r>
                    <a:r>
                      <a:rPr lang="en-US" altLang="zh-TW" smtClean="0"/>
                      <a:t>(78.2%)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FA-49A1-B5FE-6984F0F6166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altLang="en-US" smtClean="0"/>
                      <a:t>17,268</a:t>
                    </a:r>
                    <a:r>
                      <a:rPr lang="en-US" altLang="zh-TW" smtClean="0"/>
                      <a:t>(77.2%)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AC3-4A94-B195-FF44995C27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工作表1!$A$2:$A$6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2013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工作表1!$B$2:$B$6</c:f>
              <c:numCache>
                <c:formatCode>#,##0</c:formatCode>
                <c:ptCount val="5"/>
                <c:pt idx="0">
                  <c:v>13820</c:v>
                </c:pt>
                <c:pt idx="1">
                  <c:v>14878</c:v>
                </c:pt>
                <c:pt idx="2">
                  <c:v>16259</c:v>
                </c:pt>
                <c:pt idx="3">
                  <c:v>16670</c:v>
                </c:pt>
                <c:pt idx="4">
                  <c:v>17268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8FA-49A1-B5FE-6984F0F61669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男性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6.057127210332409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8FA-49A1-B5FE-6984F0F61669}"/>
                </c:ext>
              </c:extLst>
            </c:dLbl>
            <c:dLbl>
              <c:idx val="1"/>
              <c:layout>
                <c:manualLayout>
                  <c:x val="5.1663732088129376E-2"/>
                  <c:y val="1.1165183616719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8FA-49A1-B5FE-6984F0F61669}"/>
                </c:ext>
              </c:extLst>
            </c:dLbl>
            <c:dLbl>
              <c:idx val="2"/>
              <c:layout>
                <c:manualLayout>
                  <c:x val="5.1663732088129445E-2"/>
                  <c:y val="1.674777542507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8FA-49A1-B5FE-6984F0F61669}"/>
                </c:ext>
              </c:extLst>
            </c:dLbl>
            <c:dLbl>
              <c:idx val="3"/>
              <c:layout>
                <c:manualLayout>
                  <c:x val="5.700825609724621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8FA-49A1-B5FE-6984F0F61669}"/>
                </c:ext>
              </c:extLst>
            </c:dLbl>
            <c:dLbl>
              <c:idx val="4"/>
              <c:layout>
                <c:manualLayout>
                  <c:x val="6.0571272103324227E-2"/>
                  <c:y val="-5.58259180835973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8FA-49A1-B5FE-6984F0F616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工作表1!$A$2:$A$6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2013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工作表1!$C$2:$C$6</c:f>
              <c:numCache>
                <c:formatCode>#,##0</c:formatCode>
                <c:ptCount val="5"/>
                <c:pt idx="0">
                  <c:v>4735</c:v>
                </c:pt>
                <c:pt idx="1">
                  <c:v>4962</c:v>
                </c:pt>
                <c:pt idx="2">
                  <c:v>4971</c:v>
                </c:pt>
                <c:pt idx="3">
                  <c:v>4653</c:v>
                </c:pt>
                <c:pt idx="4">
                  <c:v>5101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8FA-49A1-B5FE-6984F0F616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192192"/>
        <c:axId val="35214848"/>
      </c:barChart>
      <c:lineChart>
        <c:grouping val="standard"/>
        <c:varyColors val="0"/>
        <c:ser>
          <c:idx val="4"/>
          <c:order val="2"/>
          <c:tx>
            <c:strRef>
              <c:f>工作表1!$D$1</c:f>
              <c:strCache>
                <c:ptCount val="1"/>
                <c:pt idx="0">
                  <c:v>總人數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</a:ln>
          </c:spPr>
          <c:marker>
            <c:symbol val="circle"/>
            <c:size val="7"/>
            <c:spPr>
              <a:solidFill>
                <a:schemeClr val="accent6">
                  <a:lumMod val="50000"/>
                </a:schemeClr>
              </a:solidFill>
            </c:spPr>
          </c:marker>
          <c:dLbls>
            <c:dLbl>
              <c:idx val="0"/>
              <c:layout>
                <c:manualLayout>
                  <c:x val="-3.4644439057837567E-2"/>
                  <c:y val="-5.0629272386083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8FA-49A1-B5FE-6984F0F61669}"/>
                </c:ext>
              </c:extLst>
            </c:dLbl>
            <c:dLbl>
              <c:idx val="1"/>
              <c:layout>
                <c:manualLayout>
                  <c:x val="-3.3416461021727101E-2"/>
                  <c:y val="-6.2114026415769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8FA-49A1-B5FE-6984F0F61669}"/>
                </c:ext>
              </c:extLst>
            </c:dLbl>
            <c:dLbl>
              <c:idx val="2"/>
              <c:layout>
                <c:manualLayout>
                  <c:x val="-3.8484220047379697E-2"/>
                  <c:y val="-3.7879410177060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8FA-49A1-B5FE-6984F0F61669}"/>
                </c:ext>
              </c:extLst>
            </c:dLbl>
            <c:dLbl>
              <c:idx val="3"/>
              <c:layout>
                <c:manualLayout>
                  <c:x val="-2.5512316813283371E-2"/>
                  <c:y val="-7.1351677349051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8FA-49A1-B5FE-6984F0F61669}"/>
                </c:ext>
              </c:extLst>
            </c:dLbl>
            <c:dLbl>
              <c:idx val="4"/>
              <c:layout>
                <c:manualLayout>
                  <c:x val="-3.8812746956286566E-2"/>
                  <c:y val="-7.6803715632443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8FA-49A1-B5FE-6984F0F61669}"/>
                </c:ext>
              </c:extLst>
            </c:dLbl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工作表1!$A$2:$A$6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2013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工作表1!$D$2:$D$6</c:f>
              <c:numCache>
                <c:formatCode>#,##0</c:formatCode>
                <c:ptCount val="5"/>
                <c:pt idx="0">
                  <c:v>18555</c:v>
                </c:pt>
                <c:pt idx="1">
                  <c:v>19840</c:v>
                </c:pt>
                <c:pt idx="2">
                  <c:v>21230</c:v>
                </c:pt>
                <c:pt idx="3">
                  <c:v>21323</c:v>
                </c:pt>
                <c:pt idx="4">
                  <c:v>22369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F8FA-49A1-B5FE-6984F0F616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192192"/>
        <c:axId val="35214848"/>
      </c:lineChart>
      <c:catAx>
        <c:axId val="351921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zh-TW" sz="1200" dirty="0"/>
                  <a:t>年</a:t>
                </a:r>
              </a:p>
            </c:rich>
          </c:tx>
          <c:layout>
            <c:manualLayout>
              <c:xMode val="edge"/>
              <c:yMode val="edge"/>
              <c:x val="0.93431650666954302"/>
              <c:y val="0.91677488737976542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200"/>
            </a:pPr>
            <a:endParaRPr lang="zh-TW"/>
          </a:p>
        </c:txPr>
        <c:crossAx val="35214848"/>
        <c:crosses val="autoZero"/>
        <c:auto val="1"/>
        <c:lblAlgn val="ctr"/>
        <c:lblOffset val="100"/>
        <c:noMultiLvlLbl val="0"/>
      </c:catAx>
      <c:valAx>
        <c:axId val="35214848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zh-TW" sz="1200"/>
                  <a:t>人</a:t>
                </a:r>
              </a:p>
            </c:rich>
          </c:tx>
          <c:layout>
            <c:manualLayout>
              <c:xMode val="edge"/>
              <c:yMode val="edge"/>
              <c:x val="7.0502407701052303E-2"/>
              <c:y val="1.7286569726311696E-2"/>
            </c:manualLayout>
          </c:layout>
          <c:overlay val="0"/>
        </c:title>
        <c:numFmt formatCode="#,##0" sourceLinked="1"/>
        <c:majorTickMark val="in"/>
        <c:minorTickMark val="none"/>
        <c:tickLblPos val="nextTo"/>
        <c:txPr>
          <a:bodyPr/>
          <a:lstStyle/>
          <a:p>
            <a:pPr>
              <a:defRPr sz="1200"/>
            </a:pPr>
            <a:endParaRPr lang="zh-TW"/>
          </a:p>
        </c:txPr>
        <c:crossAx val="35192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85829240073213"/>
          <c:y val="5.0493027871749046E-3"/>
          <c:w val="0.86986301369863062"/>
          <c:h val="0.10500269899650974"/>
        </c:manualLayout>
      </c:layout>
      <c:overlay val="0"/>
      <c:txPr>
        <a:bodyPr/>
        <a:lstStyle/>
        <a:p>
          <a:pPr>
            <a:defRPr sz="1200"/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873924613589969"/>
          <c:y val="0.11381240759573723"/>
          <c:w val="0.53557706328375621"/>
          <c:h val="0.78473919564492833"/>
        </c:manualLayout>
      </c:layout>
      <c:radarChart>
        <c:radarStyle val="marker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男性</c:v>
                </c:pt>
              </c:strCache>
            </c:strRef>
          </c:tx>
          <c:spPr>
            <a:ln w="19050">
              <a:prstDash val="sysDash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6.9444444444444441E-3"/>
                  <c:y val="0.119047619047619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ACE-47B0-904C-FA4EDD3E04F1}"/>
                </c:ext>
              </c:extLst>
            </c:dLbl>
            <c:dLbl>
              <c:idx val="1"/>
              <c:layout>
                <c:manualLayout>
                  <c:x val="-6.9444444444444441E-3"/>
                  <c:y val="4.69690945301731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CE-47B0-904C-FA4EDD3E04F1}"/>
                </c:ext>
              </c:extLst>
            </c:dLbl>
            <c:dLbl>
              <c:idx val="2"/>
              <c:layout>
                <c:manualLayout>
                  <c:x val="-1.6203703703703703E-2"/>
                  <c:y val="2.8489355883534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ACE-47B0-904C-FA4EDD3E04F1}"/>
                </c:ext>
              </c:extLst>
            </c:dLbl>
            <c:dLbl>
              <c:idx val="3"/>
              <c:layout>
                <c:manualLayout>
                  <c:x val="-8.101851851851851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CE-47B0-904C-FA4EDD3E04F1}"/>
                </c:ext>
              </c:extLst>
            </c:dLbl>
            <c:dLbl>
              <c:idx val="4"/>
              <c:layout>
                <c:manualLayout>
                  <c:x val="-7.1759259259259259E-2"/>
                  <c:y val="-6.34920681809722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ACE-47B0-904C-FA4EDD3E04F1}"/>
                </c:ext>
              </c:extLst>
            </c:dLbl>
            <c:dLbl>
              <c:idx val="5"/>
              <c:layout>
                <c:manualLayout>
                  <c:x val="-3.9351851851851853E-2"/>
                  <c:y val="-0.130611555980959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ACE-47B0-904C-FA4EDD3E04F1}"/>
                </c:ext>
              </c:extLst>
            </c:dLbl>
            <c:dLbl>
              <c:idx val="6"/>
              <c:layout>
                <c:manualLayout>
                  <c:x val="3.2407407407407406E-2"/>
                  <c:y val="-9.2569890459307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ACE-47B0-904C-FA4EDD3E04F1}"/>
                </c:ext>
              </c:extLst>
            </c:dLbl>
            <c:dLbl>
              <c:idx val="7"/>
              <c:layout>
                <c:manualLayout>
                  <c:x val="5.3240740740740741E-2"/>
                  <c:y val="-6.5008953611959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ACE-47B0-904C-FA4EDD3E04F1}"/>
                </c:ext>
              </c:extLst>
            </c:dLbl>
            <c:dLbl>
              <c:idx val="8"/>
              <c:layout>
                <c:manualLayout>
                  <c:x val="5.3240558471857685E-2"/>
                  <c:y val="-6.47924244939628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ACE-47B0-904C-FA4EDD3E04F1}"/>
                </c:ext>
              </c:extLst>
            </c:dLbl>
            <c:dLbl>
              <c:idx val="9"/>
              <c:layout>
                <c:manualLayout>
                  <c:x val="7.8703703703703748E-2"/>
                  <c:y val="-8.87149303222090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ACE-47B0-904C-FA4EDD3E04F1}"/>
                </c:ext>
              </c:extLst>
            </c:dLbl>
            <c:dLbl>
              <c:idx val="10"/>
              <c:layout>
                <c:manualLayout>
                  <c:x val="6.0185185185185182E-2"/>
                  <c:y val="5.8372190917885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ACE-47B0-904C-FA4EDD3E04F1}"/>
                </c:ext>
              </c:extLst>
            </c:dLbl>
            <c:dLbl>
              <c:idx val="11"/>
              <c:layout>
                <c:manualLayout>
                  <c:x val="4.1666666666666664E-2"/>
                  <c:y val="0.11217637142881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ACE-47B0-904C-FA4EDD3E04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工作表1!$B$2:$B$13</c:f>
              <c:numCache>
                <c:formatCode>0.0_);[Red]\(0.0\)</c:formatCode>
                <c:ptCount val="12"/>
                <c:pt idx="0">
                  <c:v>45.994026587165301</c:v>
                </c:pt>
                <c:pt idx="1">
                  <c:v>39.619128868033279</c:v>
                </c:pt>
                <c:pt idx="2">
                  <c:v>42.888818054528329</c:v>
                </c:pt>
                <c:pt idx="3">
                  <c:v>35.417525477170855</c:v>
                </c:pt>
                <c:pt idx="4">
                  <c:v>57.430034407672458</c:v>
                </c:pt>
                <c:pt idx="5">
                  <c:v>74.411621657971011</c:v>
                </c:pt>
                <c:pt idx="6">
                  <c:v>25.780755942127147</c:v>
                </c:pt>
                <c:pt idx="7">
                  <c:v>12.466265134581258</c:v>
                </c:pt>
                <c:pt idx="8">
                  <c:v>18.185552420996672</c:v>
                </c:pt>
                <c:pt idx="9">
                  <c:v>36.620933659055268</c:v>
                </c:pt>
                <c:pt idx="10">
                  <c:v>45.713847224769232</c:v>
                </c:pt>
                <c:pt idx="11">
                  <c:v>42.736108764798928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ACE-47B0-904C-FA4EDD3E04F1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女性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0"/>
                  <c:y val="5.9523809523809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ACE-47B0-904C-FA4EDD3E04F1}"/>
                </c:ext>
              </c:extLst>
            </c:dLbl>
            <c:dLbl>
              <c:idx val="1"/>
              <c:layout>
                <c:manualLayout>
                  <c:x val="-4.1666666666666664E-2"/>
                  <c:y val="0.103174603174603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ACE-47B0-904C-FA4EDD3E04F1}"/>
                </c:ext>
              </c:extLst>
            </c:dLbl>
            <c:dLbl>
              <c:idx val="2"/>
              <c:layout>
                <c:manualLayout>
                  <c:x val="-7.4074074074073987E-2"/>
                  <c:y val="6.5595275738593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ACE-47B0-904C-FA4EDD3E04F1}"/>
                </c:ext>
              </c:extLst>
            </c:dLbl>
            <c:dLbl>
              <c:idx val="3"/>
              <c:layout>
                <c:manualLayout>
                  <c:x val="-1.157407407407407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ACE-47B0-904C-FA4EDD3E04F1}"/>
                </c:ext>
              </c:extLst>
            </c:dLbl>
            <c:dLbl>
              <c:idx val="4"/>
              <c:layout>
                <c:manualLayout>
                  <c:x val="-1.3889071157771946E-2"/>
                  <c:y val="-9.5238095238095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ACE-47B0-904C-FA4EDD3E04F1}"/>
                </c:ext>
              </c:extLst>
            </c:dLbl>
            <c:dLbl>
              <c:idx val="5"/>
              <c:layout>
                <c:manualLayout>
                  <c:x val="-6.25E-2"/>
                  <c:y val="-3.8504268756462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9ACE-47B0-904C-FA4EDD3E04F1}"/>
                </c:ext>
              </c:extLst>
            </c:dLbl>
            <c:dLbl>
              <c:idx val="6"/>
              <c:layout>
                <c:manualLayout>
                  <c:x val="-2.3148148148148147E-3"/>
                  <c:y val="-5.0100624745850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ACE-47B0-904C-FA4EDD3E04F1}"/>
                </c:ext>
              </c:extLst>
            </c:dLbl>
            <c:dLbl>
              <c:idx val="7"/>
              <c:layout>
                <c:manualLayout>
                  <c:x val="2.3144502770487446E-3"/>
                  <c:y val="-2.6477995856111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9ACE-47B0-904C-FA4EDD3E04F1}"/>
                </c:ext>
              </c:extLst>
            </c:dLbl>
            <c:dLbl>
              <c:idx val="8"/>
              <c:layout>
                <c:manualLayout>
                  <c:x val="1.3888888888888888E-2"/>
                  <c:y val="-2.33765781073405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9ACE-47B0-904C-FA4EDD3E04F1}"/>
                </c:ext>
              </c:extLst>
            </c:dLbl>
            <c:dLbl>
              <c:idx val="9"/>
              <c:layout>
                <c:manualLayout>
                  <c:x val="3.4722222222222224E-2"/>
                  <c:y val="7.93650793650793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9ACE-47B0-904C-FA4EDD3E04F1}"/>
                </c:ext>
              </c:extLst>
            </c:dLbl>
            <c:dLbl>
              <c:idx val="10"/>
              <c:layout>
                <c:manualLayout>
                  <c:x val="9.2592592592592587E-3"/>
                  <c:y val="3.968253968253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9ACE-47B0-904C-FA4EDD3E04F1}"/>
                </c:ext>
              </c:extLst>
            </c:dLbl>
            <c:dLbl>
              <c:idx val="11"/>
              <c:layout>
                <c:manualLayout>
                  <c:x val="4.6294473607465733E-3"/>
                  <c:y val="4.0174489159324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9ACE-47B0-904C-FA4EDD3E04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工作表1!$C$2:$C$13</c:f>
              <c:numCache>
                <c:formatCode>0.0_);[Red]\(0.0\)</c:formatCode>
                <c:ptCount val="12"/>
                <c:pt idx="0">
                  <c:v>47.773126223895133</c:v>
                </c:pt>
                <c:pt idx="1">
                  <c:v>36.516949274624984</c:v>
                </c:pt>
                <c:pt idx="2">
                  <c:v>35.426313150110602</c:v>
                </c:pt>
                <c:pt idx="3">
                  <c:v>38.038900487364629</c:v>
                </c:pt>
                <c:pt idx="4">
                  <c:v>62.366921539124661</c:v>
                </c:pt>
                <c:pt idx="5">
                  <c:v>74.924159822465967</c:v>
                </c:pt>
                <c:pt idx="6">
                  <c:v>31.022686091823314</c:v>
                </c:pt>
                <c:pt idx="7">
                  <c:v>16.394404212426647</c:v>
                </c:pt>
                <c:pt idx="8">
                  <c:v>21.525421810559909</c:v>
                </c:pt>
                <c:pt idx="9">
                  <c:v>40.435328266198084</c:v>
                </c:pt>
                <c:pt idx="10">
                  <c:v>49.128567828578461</c:v>
                </c:pt>
                <c:pt idx="11">
                  <c:v>42.775829873199029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9ACE-47B0-904C-FA4EDD3E04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574528"/>
        <c:axId val="35576064"/>
      </c:radarChart>
      <c:catAx>
        <c:axId val="35574528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crossAx val="35576064"/>
        <c:crosses val="autoZero"/>
        <c:auto val="1"/>
        <c:lblAlgn val="ctr"/>
        <c:lblOffset val="100"/>
        <c:noMultiLvlLbl val="0"/>
      </c:catAx>
      <c:valAx>
        <c:axId val="3557606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0.0_);[Red]\(0.0\)" sourceLinked="1"/>
        <c:majorTickMark val="cross"/>
        <c:minorTickMark val="none"/>
        <c:tickLblPos val="none"/>
        <c:spPr>
          <a:ln>
            <a:solidFill>
              <a:schemeClr val="bg1">
                <a:lumMod val="85000"/>
              </a:schemeClr>
            </a:solidFill>
          </a:ln>
        </c:spPr>
        <c:crossAx val="35574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532407407407407"/>
          <c:y val="0"/>
          <c:w val="0.30787037037037035"/>
          <c:h val="0.1163815665780725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791894620218054"/>
          <c:y val="9.847853242943562E-2"/>
          <c:w val="0.55216053868139325"/>
          <c:h val="0.79351158645276287"/>
        </c:manualLayout>
      </c:layout>
      <c:radarChart>
        <c:radarStyle val="marker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國(初)中以下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5.3475935828877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9E8-4682-8E9A-66E226AB7EB8}"/>
                </c:ext>
              </c:extLst>
            </c:dLbl>
            <c:dLbl>
              <c:idx val="1"/>
              <c:layout>
                <c:manualLayout>
                  <c:x val="-1.3888888888888888E-2"/>
                  <c:y val="6.06060606060606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9E8-4682-8E9A-66E226AB7EB8}"/>
                </c:ext>
              </c:extLst>
            </c:dLbl>
            <c:dLbl>
              <c:idx val="2"/>
              <c:layout>
                <c:manualLayout>
                  <c:x val="-2.908917808583086E-2"/>
                  <c:y val="5.3475935828877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9E8-4682-8E9A-66E226AB7EB8}"/>
                </c:ext>
              </c:extLst>
            </c:dLbl>
            <c:dLbl>
              <c:idx val="3"/>
              <c:layout>
                <c:manualLayout>
                  <c:x val="-2.777771266679480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9E8-4682-8E9A-66E226AB7EB8}"/>
                </c:ext>
              </c:extLst>
            </c:dLbl>
            <c:dLbl>
              <c:idx val="4"/>
              <c:layout>
                <c:manualLayout>
                  <c:x val="-1.3888888888888888E-2"/>
                  <c:y val="-3.2085561497326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9E8-4682-8E9A-66E226AB7EB8}"/>
                </c:ext>
              </c:extLst>
            </c:dLbl>
            <c:dLbl>
              <c:idx val="5"/>
              <c:layout>
                <c:manualLayout>
                  <c:x val="0"/>
                  <c:y val="-6.4171122994652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9E8-4682-8E9A-66E226AB7EB8}"/>
                </c:ext>
              </c:extLst>
            </c:dLbl>
            <c:dLbl>
              <c:idx val="6"/>
              <c:layout>
                <c:manualLayout>
                  <c:x val="3.4722222222222224E-2"/>
                  <c:y val="-8.9126559714795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9E8-4682-8E9A-66E226AB7EB8}"/>
                </c:ext>
              </c:extLst>
            </c:dLbl>
            <c:dLbl>
              <c:idx val="7"/>
              <c:layout>
                <c:manualLayout>
                  <c:x val="4.8611111111111112E-2"/>
                  <c:y val="-7.486631016042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9E8-4682-8E9A-66E226AB7EB8}"/>
                </c:ext>
              </c:extLst>
            </c:dLbl>
            <c:dLbl>
              <c:idx val="8"/>
              <c:layout>
                <c:manualLayout>
                  <c:x val="6.7129629629629636E-2"/>
                  <c:y val="-6.4171122994652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9E8-4682-8E9A-66E226AB7EB8}"/>
                </c:ext>
              </c:extLst>
            </c:dLbl>
            <c:dLbl>
              <c:idx val="9"/>
              <c:layout>
                <c:manualLayout>
                  <c:x val="7.6388888888888895E-2"/>
                  <c:y val="-2.4955436720142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9E8-4682-8E9A-66E226AB7EB8}"/>
                </c:ext>
              </c:extLst>
            </c:dLbl>
            <c:dLbl>
              <c:idx val="10"/>
              <c:layout>
                <c:manualLayout>
                  <c:x val="2.7777777777777776E-2"/>
                  <c:y val="2.4955436720142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9E8-4682-8E9A-66E226AB7EB8}"/>
                </c:ext>
              </c:extLst>
            </c:dLbl>
            <c:dLbl>
              <c:idx val="11"/>
              <c:layout>
                <c:manualLayout>
                  <c:x val="2.5462962962962962E-2"/>
                  <c:y val="6.4171122994652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9E8-4682-8E9A-66E226AB7E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accent1"/>
                    </a:solidFill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工作表1!$B$2:$B$13</c:f>
              <c:numCache>
                <c:formatCode>0.0_ </c:formatCode>
                <c:ptCount val="12"/>
                <c:pt idx="0">
                  <c:v>13.155750991759716</c:v>
                </c:pt>
                <c:pt idx="1">
                  <c:v>25.477960853716141</c:v>
                </c:pt>
                <c:pt idx="2">
                  <c:v>30.342981149825306</c:v>
                </c:pt>
                <c:pt idx="3">
                  <c:v>15.063583706931563</c:v>
                </c:pt>
                <c:pt idx="4">
                  <c:v>25.456654119748407</c:v>
                </c:pt>
                <c:pt idx="5">
                  <c:v>33.323215963046032</c:v>
                </c:pt>
                <c:pt idx="6">
                  <c:v>20.571768156595201</c:v>
                </c:pt>
                <c:pt idx="7">
                  <c:v>6.1698081908913638</c:v>
                </c:pt>
                <c:pt idx="8">
                  <c:v>8.2270161143641189</c:v>
                </c:pt>
                <c:pt idx="9">
                  <c:v>16.003619431690392</c:v>
                </c:pt>
                <c:pt idx="10">
                  <c:v>24.311759177982182</c:v>
                </c:pt>
                <c:pt idx="11">
                  <c:v>31.25431093599687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9E8-4682-8E9A-66E226AB7EB8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高中(職)</c:v>
                </c:pt>
              </c:strCache>
            </c:strRef>
          </c:tx>
          <c:marker>
            <c:symbol val="none"/>
          </c:marker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工作表1!$C$2:$C$13</c:f>
              <c:numCache>
                <c:formatCode>0.0_ </c:formatCode>
                <c:ptCount val="12"/>
                <c:pt idx="0">
                  <c:v>38.175776186126491</c:v>
                </c:pt>
                <c:pt idx="1">
                  <c:v>34.341621631496139</c:v>
                </c:pt>
                <c:pt idx="2">
                  <c:v>39.181547846224639</c:v>
                </c:pt>
                <c:pt idx="3">
                  <c:v>32.291093119155988</c:v>
                </c:pt>
                <c:pt idx="4">
                  <c:v>51.633041114756075</c:v>
                </c:pt>
                <c:pt idx="5">
                  <c:v>74.656435009529517</c:v>
                </c:pt>
                <c:pt idx="6">
                  <c:v>25.298768881407703</c:v>
                </c:pt>
                <c:pt idx="7">
                  <c:v>10.73580224223598</c:v>
                </c:pt>
                <c:pt idx="8">
                  <c:v>14.142992630224279</c:v>
                </c:pt>
                <c:pt idx="9">
                  <c:v>29.714204502372805</c:v>
                </c:pt>
                <c:pt idx="10">
                  <c:v>40.641658741521034</c:v>
                </c:pt>
                <c:pt idx="11">
                  <c:v>41.240315904716297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29E8-4682-8E9A-66E226AB7EB8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專科/大學</c:v>
                </c:pt>
              </c:strCache>
            </c:strRef>
          </c:tx>
          <c:marker>
            <c:symbol val="none"/>
          </c:marker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工作表1!$D$2:$D$13</c:f>
              <c:numCache>
                <c:formatCode>0.0_ </c:formatCode>
                <c:ptCount val="12"/>
                <c:pt idx="0">
                  <c:v>61.150606400965998</c:v>
                </c:pt>
                <c:pt idx="1">
                  <c:v>42.248035556928656</c:v>
                </c:pt>
                <c:pt idx="2">
                  <c:v>41.656335242149922</c:v>
                </c:pt>
                <c:pt idx="3">
                  <c:v>43.85440135563897</c:v>
                </c:pt>
                <c:pt idx="4">
                  <c:v>73.263588237675037</c:v>
                </c:pt>
                <c:pt idx="5">
                  <c:v>87.985810208727386</c:v>
                </c:pt>
                <c:pt idx="6">
                  <c:v>31.388387502859665</c:v>
                </c:pt>
                <c:pt idx="7">
                  <c:v>17.481950565481984</c:v>
                </c:pt>
                <c:pt idx="8">
                  <c:v>25.794370577833924</c:v>
                </c:pt>
                <c:pt idx="9">
                  <c:v>48.345679883078205</c:v>
                </c:pt>
                <c:pt idx="10">
                  <c:v>57.022848297195281</c:v>
                </c:pt>
                <c:pt idx="11">
                  <c:v>46.834792232933729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9E8-4682-8E9A-66E226AB7EB8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研究所以上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4.7618971870940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9E8-4682-8E9A-66E226AB7EB8}"/>
                </c:ext>
              </c:extLst>
            </c:dLbl>
            <c:dLbl>
              <c:idx val="1"/>
              <c:layout>
                <c:manualLayout>
                  <c:x val="-1.3888888888888888E-2"/>
                  <c:y val="3.571428571428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9E8-4682-8E9A-66E226AB7EB8}"/>
                </c:ext>
              </c:extLst>
            </c:dLbl>
            <c:dLbl>
              <c:idx val="2"/>
              <c:layout>
                <c:manualLayout>
                  <c:x val="-1.8518518518518517E-2"/>
                  <c:y val="1.1904761904761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9E8-4682-8E9A-66E226AB7EB8}"/>
                </c:ext>
              </c:extLst>
            </c:dLbl>
            <c:dLbl>
              <c:idx val="3"/>
              <c:layout>
                <c:manualLayout>
                  <c:x val="-2.3148148148148147E-2"/>
                  <c:y val="-3.96829184230759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9E8-4682-8E9A-66E226AB7EB8}"/>
                </c:ext>
              </c:extLst>
            </c:dLbl>
            <c:dLbl>
              <c:idx val="4"/>
              <c:layout>
                <c:manualLayout>
                  <c:x val="-1.8518518518518517E-2"/>
                  <c:y val="-7.599803812402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9E8-4682-8E9A-66E226AB7EB8}"/>
                </c:ext>
              </c:extLst>
            </c:dLbl>
            <c:dLbl>
              <c:idx val="5"/>
              <c:layout>
                <c:manualLayout>
                  <c:x val="-5.5555555555555552E-2"/>
                  <c:y val="-4.9783663405710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9E8-4682-8E9A-66E226AB7EB8}"/>
                </c:ext>
              </c:extLst>
            </c:dLbl>
            <c:dLbl>
              <c:idx val="6"/>
              <c:layout>
                <c:manualLayout>
                  <c:x val="4.2437781360066642E-17"/>
                  <c:y val="-3.968253968253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9E8-4682-8E9A-66E226AB7EB8}"/>
                </c:ext>
              </c:extLst>
            </c:dLbl>
            <c:dLbl>
              <c:idx val="7"/>
              <c:layout>
                <c:manualLayout>
                  <c:x val="1.3888888888888888E-2"/>
                  <c:y val="-4.32842628929276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9E8-4682-8E9A-66E226AB7EB8}"/>
                </c:ext>
              </c:extLst>
            </c:dLbl>
            <c:dLbl>
              <c:idx val="8"/>
              <c:layout>
                <c:manualLayout>
                  <c:x val="1.8518518518518517E-2"/>
                  <c:y val="-1.68350168350168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9E8-4682-8E9A-66E226AB7EB8}"/>
                </c:ext>
              </c:extLst>
            </c:dLbl>
            <c:dLbl>
              <c:idx val="9"/>
              <c:layout>
                <c:manualLayout>
                  <c:x val="2.083333333333333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29E8-4682-8E9A-66E226AB7EB8}"/>
                </c:ext>
              </c:extLst>
            </c:dLbl>
            <c:dLbl>
              <c:idx val="10"/>
              <c:layout>
                <c:manualLayout>
                  <c:x val="2.5462962962962962E-2"/>
                  <c:y val="1.9480633102680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29E8-4682-8E9A-66E226AB7EB8}"/>
                </c:ext>
              </c:extLst>
            </c:dLbl>
            <c:numFmt formatCode="#,##0.0_);[Red]\(#,##0.0\)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工作表1!$E$2:$E$13</c:f>
              <c:numCache>
                <c:formatCode>0.0_ </c:formatCode>
                <c:ptCount val="12"/>
                <c:pt idx="0">
                  <c:v>67.405995415376509</c:v>
                </c:pt>
                <c:pt idx="1">
                  <c:v>53.596849378584466</c:v>
                </c:pt>
                <c:pt idx="2">
                  <c:v>43.060341876743962</c:v>
                </c:pt>
                <c:pt idx="3">
                  <c:v>56.935764537325909</c:v>
                </c:pt>
                <c:pt idx="4">
                  <c:v>85.209281214131366</c:v>
                </c:pt>
                <c:pt idx="5">
                  <c:v>90.499659054794478</c:v>
                </c:pt>
                <c:pt idx="6">
                  <c:v>37.912092043818149</c:v>
                </c:pt>
                <c:pt idx="7">
                  <c:v>26.254599404246175</c:v>
                </c:pt>
                <c:pt idx="8">
                  <c:v>29.786081700907239</c:v>
                </c:pt>
                <c:pt idx="9">
                  <c:v>59.5445414175691</c:v>
                </c:pt>
                <c:pt idx="10">
                  <c:v>64.993695396316795</c:v>
                </c:pt>
                <c:pt idx="11">
                  <c:v>49.48676432828583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29E8-4682-8E9A-66E226AB7E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640064"/>
        <c:axId val="35641600"/>
      </c:radarChart>
      <c:catAx>
        <c:axId val="35640064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zh-TW"/>
          </a:p>
        </c:txPr>
        <c:crossAx val="35641600"/>
        <c:crosses val="autoZero"/>
        <c:auto val="1"/>
        <c:lblAlgn val="ctr"/>
        <c:lblOffset val="100"/>
        <c:noMultiLvlLbl val="0"/>
      </c:catAx>
      <c:valAx>
        <c:axId val="35641600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lumMod val="40000"/>
                  <a:lumOff val="60000"/>
                  <a:alpha val="80000"/>
                </a:schemeClr>
              </a:solidFill>
            </a:ln>
          </c:spPr>
        </c:majorGridlines>
        <c:numFmt formatCode="0.0_ " sourceLinked="1"/>
        <c:majorTickMark val="cross"/>
        <c:minorTickMark val="none"/>
        <c:tickLblPos val="none"/>
        <c:spPr>
          <a:ln>
            <a:solidFill>
              <a:schemeClr val="bg1">
                <a:lumMod val="85000"/>
              </a:schemeClr>
            </a:solidFill>
          </a:ln>
        </c:spPr>
        <c:crossAx val="35640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8825494231427355"/>
          <c:y val="1.1639507628391372E-2"/>
          <c:w val="0.37037920376039363"/>
          <c:h val="0.1943388493550605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687791630212889"/>
          <c:y val="6.2134233220847393E-2"/>
          <c:w val="0.57724372995042283"/>
          <c:h val="0.86361659338037289"/>
        </c:manualLayout>
      </c:layout>
      <c:radarChart>
        <c:radarStyle val="marker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15-24歲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6.9444444444444441E-3"/>
                  <c:y val="6.9260235244843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4F4-4FD1-B50F-45D2E2D7C1F5}"/>
                </c:ext>
              </c:extLst>
            </c:dLbl>
            <c:dLbl>
              <c:idx val="1"/>
              <c:layout>
                <c:manualLayout>
                  <c:x val="-5.7870370370370371E-2"/>
                  <c:y val="4.8482164671390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F4-4FD1-B50F-45D2E2D7C1F5}"/>
                </c:ext>
              </c:extLst>
            </c:dLbl>
            <c:dLbl>
              <c:idx val="2"/>
              <c:layout>
                <c:manualLayout>
                  <c:x val="-5.0925925925925923E-2"/>
                  <c:y val="3.8093129384663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4F4-4FD1-B50F-45D2E2D7C1F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4F4-4FD1-B50F-45D2E2D7C1F5}"/>
                </c:ext>
              </c:extLst>
            </c:dLbl>
            <c:dLbl>
              <c:idx val="4"/>
              <c:layout>
                <c:manualLayout>
                  <c:x val="-1.3888888888888888E-2"/>
                  <c:y val="-7.964958925588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4F4-4FD1-B50F-45D2E2D7C1F5}"/>
                </c:ext>
              </c:extLst>
            </c:dLbl>
            <c:dLbl>
              <c:idx val="5"/>
              <c:layout>
                <c:manualLayout>
                  <c:x val="-6.0185185185185099E-2"/>
                  <c:y val="-5.5408188195874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4F4-4FD1-B50F-45D2E2D7C1F5}"/>
                </c:ext>
              </c:extLst>
            </c:dLbl>
            <c:dLbl>
              <c:idx val="6"/>
              <c:layout>
                <c:manualLayout>
                  <c:x val="-1.3888888888888888E-2"/>
                  <c:y val="-6.5797223482600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4F4-4FD1-B50F-45D2E2D7C1F5}"/>
                </c:ext>
              </c:extLst>
            </c:dLbl>
            <c:dLbl>
              <c:idx val="7"/>
              <c:layout>
                <c:manualLayout>
                  <c:x val="1.6203703703703703E-2"/>
                  <c:y val="-4.5019152909148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4F4-4FD1-B50F-45D2E2D7C1F5}"/>
                </c:ext>
              </c:extLst>
            </c:dLbl>
            <c:dLbl>
              <c:idx val="8"/>
              <c:layout>
                <c:manualLayout>
                  <c:x val="2.5462962962962962E-2"/>
                  <c:y val="-3.11671058601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4F4-4FD1-B50F-45D2E2D7C1F5}"/>
                </c:ext>
              </c:extLst>
            </c:dLbl>
            <c:dLbl>
              <c:idx val="9"/>
              <c:layout>
                <c:manualLayout>
                  <c:x val="3.2407407407407406E-2"/>
                  <c:y val="-6.92602352448431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4F4-4FD1-B50F-45D2E2D7C1F5}"/>
                </c:ext>
              </c:extLst>
            </c:dLbl>
            <c:dLbl>
              <c:idx val="10"/>
              <c:layout>
                <c:manualLayout>
                  <c:x val="2.3148148148148105E-2"/>
                  <c:y val="2.07780705734529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4F4-4FD1-B50F-45D2E2D7C1F5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4F4-4FD1-B50F-45D2E2D7C1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工作表1!$B$2:$B$13</c:f>
              <c:numCache>
                <c:formatCode>General</c:formatCode>
                <c:ptCount val="12"/>
                <c:pt idx="0">
                  <c:v>80.5</c:v>
                </c:pt>
                <c:pt idx="1">
                  <c:v>23.4</c:v>
                </c:pt>
                <c:pt idx="2">
                  <c:v>27.4</c:v>
                </c:pt>
                <c:pt idx="3">
                  <c:v>33.299999999999997</c:v>
                </c:pt>
                <c:pt idx="4">
                  <c:v>83.8</c:v>
                </c:pt>
                <c:pt idx="5">
                  <c:v>91.2</c:v>
                </c:pt>
                <c:pt idx="6">
                  <c:v>36</c:v>
                </c:pt>
                <c:pt idx="7">
                  <c:v>17.600000000000001</c:v>
                </c:pt>
                <c:pt idx="8">
                  <c:v>31.2</c:v>
                </c:pt>
                <c:pt idx="9">
                  <c:v>48.5</c:v>
                </c:pt>
                <c:pt idx="10">
                  <c:v>54.2</c:v>
                </c:pt>
                <c:pt idx="11">
                  <c:v>41.7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4F4-4FD1-B50F-45D2E2D7C1F5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25-39歲</c:v>
                </c:pt>
              </c:strCache>
            </c:strRef>
          </c:tx>
          <c:spPr>
            <a:ln w="25400">
              <a:prstDash val="sysDash"/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4F4-4FD1-B50F-45D2E2D7C1F5}"/>
                </c:ext>
              </c:extLst>
            </c:dLbl>
            <c:dLbl>
              <c:idx val="1"/>
              <c:layout>
                <c:manualLayout>
                  <c:x val="-4.6296296296296294E-3"/>
                  <c:y val="4.8484848484848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4F4-4FD1-B50F-45D2E2D7C1F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4F4-4FD1-B50F-45D2E2D7C1F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4F4-4FD1-B50F-45D2E2D7C1F5}"/>
                </c:ext>
              </c:extLst>
            </c:dLbl>
            <c:dLbl>
              <c:idx val="4"/>
              <c:layout>
                <c:manualLayout>
                  <c:x val="-2.7777777777777776E-2"/>
                  <c:y val="-2.07792207792207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4F4-4FD1-B50F-45D2E2D7C1F5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4F4-4FD1-B50F-45D2E2D7C1F5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4F4-4FD1-B50F-45D2E2D7C1F5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4F4-4FD1-B50F-45D2E2D7C1F5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4F4-4FD1-B50F-45D2E2D7C1F5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4F4-4FD1-B50F-45D2E2D7C1F5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4F4-4FD1-B50F-45D2E2D7C1F5}"/>
                </c:ext>
              </c:extLst>
            </c:dLbl>
            <c:dLbl>
              <c:idx val="11"/>
              <c:layout>
                <c:manualLayout>
                  <c:x val="2.3148148148148572E-3"/>
                  <c:y val="4.8484848484848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24F4-4FD1-B50F-45D2E2D7C1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工作表1!$C$2:$C$13</c:f>
              <c:numCache>
                <c:formatCode>General</c:formatCode>
                <c:ptCount val="12"/>
                <c:pt idx="0">
                  <c:v>69.5</c:v>
                </c:pt>
                <c:pt idx="1">
                  <c:v>47.3</c:v>
                </c:pt>
                <c:pt idx="2">
                  <c:v>37.5</c:v>
                </c:pt>
                <c:pt idx="3">
                  <c:v>40.200000000000003</c:v>
                </c:pt>
                <c:pt idx="4">
                  <c:v>66.7</c:v>
                </c:pt>
                <c:pt idx="5">
                  <c:v>88.6</c:v>
                </c:pt>
                <c:pt idx="6">
                  <c:v>29.7</c:v>
                </c:pt>
                <c:pt idx="7">
                  <c:v>13.6</c:v>
                </c:pt>
                <c:pt idx="8">
                  <c:v>27.1</c:v>
                </c:pt>
                <c:pt idx="9">
                  <c:v>42.6</c:v>
                </c:pt>
                <c:pt idx="10">
                  <c:v>54</c:v>
                </c:pt>
                <c:pt idx="11">
                  <c:v>47.2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24F4-4FD1-B50F-45D2E2D7C1F5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40-59歲</c:v>
                </c:pt>
              </c:strCache>
            </c:strRef>
          </c:tx>
          <c:spPr>
            <a:ln w="28575" cmpd="sng">
              <a:solidFill>
                <a:schemeClr val="accent3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24F4-4FD1-B50F-45D2E2D7C1F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24F4-4FD1-B50F-45D2E2D7C1F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24F4-4FD1-B50F-45D2E2D7C1F5}"/>
                </c:ext>
              </c:extLst>
            </c:dLbl>
            <c:dLbl>
              <c:idx val="3"/>
              <c:layout>
                <c:manualLayout>
                  <c:x val="-2.083333333333333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24F4-4FD1-B50F-45D2E2D7C1F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24F4-4FD1-B50F-45D2E2D7C1F5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24F4-4FD1-B50F-45D2E2D7C1F5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24F4-4FD1-B50F-45D2E2D7C1F5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24F4-4FD1-B50F-45D2E2D7C1F5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24F4-4FD1-B50F-45D2E2D7C1F5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24F4-4FD1-B50F-45D2E2D7C1F5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24F4-4FD1-B50F-45D2E2D7C1F5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24F4-4FD1-B50F-45D2E2D7C1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工作表1!$D$2:$D$13</c:f>
              <c:numCache>
                <c:formatCode>General</c:formatCode>
                <c:ptCount val="12"/>
                <c:pt idx="0">
                  <c:v>39</c:v>
                </c:pt>
                <c:pt idx="1">
                  <c:v>44.6</c:v>
                </c:pt>
                <c:pt idx="2">
                  <c:v>42.2</c:v>
                </c:pt>
                <c:pt idx="3">
                  <c:v>40.700000000000003</c:v>
                </c:pt>
                <c:pt idx="4">
                  <c:v>57.8</c:v>
                </c:pt>
                <c:pt idx="5">
                  <c:v>79</c:v>
                </c:pt>
                <c:pt idx="6">
                  <c:v>27.8</c:v>
                </c:pt>
                <c:pt idx="7">
                  <c:v>15.3</c:v>
                </c:pt>
                <c:pt idx="8">
                  <c:v>16</c:v>
                </c:pt>
                <c:pt idx="9">
                  <c:v>38.6</c:v>
                </c:pt>
                <c:pt idx="10">
                  <c:v>47.6</c:v>
                </c:pt>
                <c:pt idx="11">
                  <c:v>44.5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24F4-4FD1-B50F-45D2E2D7C1F5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65歲及以上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2.7777777777777776E-2"/>
                  <c:y val="9.0038305818296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24F4-4FD1-B50F-45D2E2D7C1F5}"/>
                </c:ext>
              </c:extLst>
            </c:dLbl>
            <c:dLbl>
              <c:idx val="1"/>
              <c:layout>
                <c:manualLayout>
                  <c:x val="-1.1574074074074073E-2"/>
                  <c:y val="5.5408188195874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24F4-4FD1-B50F-45D2E2D7C1F5}"/>
                </c:ext>
              </c:extLst>
            </c:dLbl>
            <c:dLbl>
              <c:idx val="2"/>
              <c:layout>
                <c:manualLayout>
                  <c:x val="-2.0833333333333332E-2"/>
                  <c:y val="3.80944200156798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24F4-4FD1-B50F-45D2E2D7C1F5}"/>
                </c:ext>
              </c:extLst>
            </c:dLbl>
            <c:dLbl>
              <c:idx val="3"/>
              <c:layout>
                <c:manualLayout>
                  <c:x val="-8.333333333333332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24F4-4FD1-B50F-45D2E2D7C1F5}"/>
                </c:ext>
              </c:extLst>
            </c:dLbl>
            <c:dLbl>
              <c:idx val="4"/>
              <c:layout>
                <c:manualLayout>
                  <c:x val="-7.407407407407407E-2"/>
                  <c:y val="-5.8871199958116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24F4-4FD1-B50F-45D2E2D7C1F5}"/>
                </c:ext>
              </c:extLst>
            </c:dLbl>
            <c:dLbl>
              <c:idx val="5"/>
              <c:layout>
                <c:manualLayout>
                  <c:x val="-3.7037037037037035E-2"/>
                  <c:y val="-0.11774239991623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24F4-4FD1-B50F-45D2E2D7C1F5}"/>
                </c:ext>
              </c:extLst>
            </c:dLbl>
            <c:dLbl>
              <c:idx val="6"/>
              <c:layout>
                <c:manualLayout>
                  <c:x val="3.0092592592592591E-2"/>
                  <c:y val="-0.110816376391748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24F4-4FD1-B50F-45D2E2D7C1F5}"/>
                </c:ext>
              </c:extLst>
            </c:dLbl>
            <c:dLbl>
              <c:idx val="7"/>
              <c:layout>
                <c:manualLayout>
                  <c:x val="6.0185185185185182E-2"/>
                  <c:y val="-7.9649270531569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24F4-4FD1-B50F-45D2E2D7C1F5}"/>
                </c:ext>
              </c:extLst>
            </c:dLbl>
            <c:dLbl>
              <c:idx val="8"/>
              <c:layout>
                <c:manualLayout>
                  <c:x val="7.1759259259259259E-2"/>
                  <c:y val="-6.23344843984503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24F4-4FD1-B50F-45D2E2D7C1F5}"/>
                </c:ext>
              </c:extLst>
            </c:dLbl>
            <c:dLbl>
              <c:idx val="9"/>
              <c:layout>
                <c:manualLayout>
                  <c:x val="9.7222222222222224E-2"/>
                  <c:y val="-2.07780705734529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24F4-4FD1-B50F-45D2E2D7C1F5}"/>
                </c:ext>
              </c:extLst>
            </c:dLbl>
            <c:dLbl>
              <c:idx val="10"/>
              <c:layout>
                <c:manualLayout>
                  <c:x val="7.407407407407407E-2"/>
                  <c:y val="4.8482164671390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24F4-4FD1-B50F-45D2E2D7C1F5}"/>
                </c:ext>
              </c:extLst>
            </c:dLbl>
            <c:dLbl>
              <c:idx val="11"/>
              <c:layout>
                <c:manualLayout>
                  <c:x val="5.5555555555555552E-2"/>
                  <c:y val="6.2334211720358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24F4-4FD1-B50F-45D2E2D7C1F5}"/>
                </c:ext>
              </c:extLst>
            </c:dLbl>
            <c:numFmt formatCode="#,##0.0_);[Red]\(#,##0.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4">
                        <a:lumMod val="75000"/>
                      </a:schemeClr>
                    </a:solidFill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工作表1!$E$2:$E$13</c:f>
              <c:numCache>
                <c:formatCode>General</c:formatCode>
                <c:ptCount val="12"/>
                <c:pt idx="0">
                  <c:v>12.8</c:v>
                </c:pt>
                <c:pt idx="1">
                  <c:v>28.3</c:v>
                </c:pt>
                <c:pt idx="2">
                  <c:v>44</c:v>
                </c:pt>
                <c:pt idx="3">
                  <c:v>29.4</c:v>
                </c:pt>
                <c:pt idx="4">
                  <c:v>40.1</c:v>
                </c:pt>
                <c:pt idx="5">
                  <c:v>42.7</c:v>
                </c:pt>
                <c:pt idx="6">
                  <c:v>23</c:v>
                </c:pt>
                <c:pt idx="7">
                  <c:v>11.9</c:v>
                </c:pt>
                <c:pt idx="8">
                  <c:v>10.6</c:v>
                </c:pt>
                <c:pt idx="9">
                  <c:v>27.6</c:v>
                </c:pt>
                <c:pt idx="10">
                  <c:v>35.9</c:v>
                </c:pt>
                <c:pt idx="11">
                  <c:v>36.1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3-24F4-4FD1-B50F-45D2E2D7C1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702656"/>
        <c:axId val="35704192"/>
      </c:radarChart>
      <c:catAx>
        <c:axId val="35702656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crossAx val="35704192"/>
        <c:crosses val="autoZero"/>
        <c:auto val="1"/>
        <c:lblAlgn val="ctr"/>
        <c:lblOffset val="100"/>
        <c:noMultiLvlLbl val="0"/>
      </c:catAx>
      <c:valAx>
        <c:axId val="3570419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cross"/>
        <c:minorTickMark val="none"/>
        <c:tickLblPos val="none"/>
        <c:spPr>
          <a:ln>
            <a:solidFill>
              <a:schemeClr val="bg1">
                <a:lumMod val="85000"/>
                <a:alpha val="70000"/>
              </a:schemeClr>
            </a:solidFill>
          </a:ln>
        </c:spPr>
        <c:crossAx val="35702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833333333333337"/>
          <c:y val="2.2682619218052295E-3"/>
          <c:w val="0.20287037037037037"/>
          <c:h val="0.198551181102362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D72F05-F6AF-4BB6-8F7F-13A28B3F0910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B988ED9B-59FB-497C-B1EB-15FB7C5E6265}">
      <dgm:prSet phldrT="[文字]" custT="1"/>
      <dgm:spPr/>
      <dgm:t>
        <a:bodyPr/>
        <a:lstStyle/>
        <a:p>
          <a:r>
            <a:rPr lang="zh-TW" altLang="en-US" sz="2800" b="1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一、緣由說明</a:t>
          </a:r>
          <a:endParaRPr lang="zh-TW" altLang="en-US" sz="2800" b="1" dirty="0">
            <a:solidFill>
              <a:schemeClr val="tx2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09C0369B-E73A-40F2-A475-8D558C3EA7A7}" type="parTrans" cxnId="{9CF19846-D7A4-4F70-8D50-1807B44BDD65}">
      <dgm:prSet/>
      <dgm:spPr/>
      <dgm:t>
        <a:bodyPr/>
        <a:lstStyle/>
        <a:p>
          <a:endParaRPr lang="zh-TW" altLang="en-US" sz="2400" b="1">
            <a:solidFill>
              <a:schemeClr val="tx2"/>
            </a:solidFill>
          </a:endParaRPr>
        </a:p>
      </dgm:t>
    </dgm:pt>
    <dgm:pt modelId="{3F597617-AD2A-4A96-8D53-ABDACEE13035}" type="sibTrans" cxnId="{9CF19846-D7A4-4F70-8D50-1807B44BDD65}">
      <dgm:prSet/>
      <dgm:spPr/>
      <dgm:t>
        <a:bodyPr/>
        <a:lstStyle/>
        <a:p>
          <a:endParaRPr lang="zh-TW" altLang="en-US" sz="2400" b="1">
            <a:solidFill>
              <a:schemeClr val="tx2"/>
            </a:solidFill>
          </a:endParaRPr>
        </a:p>
      </dgm:t>
    </dgm:pt>
    <dgm:pt modelId="{A7911F4A-3D59-47BF-A1C7-DEF8A2DD3A94}">
      <dgm:prSet phldrT="[文字]" custT="1"/>
      <dgm:spPr/>
      <dgm:t>
        <a:bodyPr/>
        <a:lstStyle/>
        <a:p>
          <a:r>
            <a:rPr kumimoji="0" lang="zh-TW" altLang="en-US" sz="2800" b="1" i="0" u="none" strike="noStrike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二</a:t>
          </a:r>
          <a:r>
            <a:rPr lang="zh-TW" altLang="en-US" sz="2800" b="1" dirty="0" smtClean="0">
              <a:solidFill>
                <a:schemeClr val="tx2"/>
              </a:solidFill>
              <a:latin typeface="新細明體" panose="02020500000000000000" pitchFamily="18" charset="-120"/>
              <a:ea typeface="新細明體" panose="02020500000000000000" pitchFamily="18" charset="-120"/>
            </a:rPr>
            <a:t>、</a:t>
          </a:r>
          <a:r>
            <a:rPr kumimoji="0" lang="zh-TW" altLang="zh-TW" sz="2800" b="1" i="0" u="none" strike="noStrike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文化統計</a:t>
          </a:r>
          <a:r>
            <a:rPr kumimoji="0" lang="zh-TW" altLang="en-US" sz="2800" b="1" i="0" u="none" strike="noStrike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數字觀察</a:t>
          </a:r>
          <a:r>
            <a:rPr kumimoji="0" lang="en-US" altLang="zh-TW" sz="2800" b="1" i="0" u="none" strike="noStrike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-</a:t>
          </a:r>
          <a:r>
            <a:rPr kumimoji="0" lang="zh-TW" altLang="en-US" sz="2800" b="1" i="0" u="none" strike="noStrike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人力概況</a:t>
          </a:r>
          <a:endParaRPr lang="zh-TW" altLang="en-US" sz="2800" b="1" dirty="0">
            <a:solidFill>
              <a:schemeClr val="tx2"/>
            </a:solidFill>
          </a:endParaRPr>
        </a:p>
      </dgm:t>
    </dgm:pt>
    <dgm:pt modelId="{BED2766E-D2AD-4B3B-98B9-44072D02F002}" type="parTrans" cxnId="{C3315A5B-AD57-4341-A150-632F2FC3AE17}">
      <dgm:prSet/>
      <dgm:spPr/>
      <dgm:t>
        <a:bodyPr/>
        <a:lstStyle/>
        <a:p>
          <a:endParaRPr lang="zh-TW" altLang="en-US" sz="2400" b="1">
            <a:solidFill>
              <a:schemeClr val="tx2"/>
            </a:solidFill>
          </a:endParaRPr>
        </a:p>
      </dgm:t>
    </dgm:pt>
    <dgm:pt modelId="{5E923D6D-5F7F-4B3E-B016-CA482BE464C3}" type="sibTrans" cxnId="{C3315A5B-AD57-4341-A150-632F2FC3AE17}">
      <dgm:prSet/>
      <dgm:spPr/>
      <dgm:t>
        <a:bodyPr/>
        <a:lstStyle/>
        <a:p>
          <a:endParaRPr lang="zh-TW" altLang="en-US" sz="2400" b="1">
            <a:solidFill>
              <a:schemeClr val="tx2"/>
            </a:solidFill>
          </a:endParaRPr>
        </a:p>
      </dgm:t>
    </dgm:pt>
    <dgm:pt modelId="{FA694A9A-B57D-42B2-8A90-1B069F3F032D}">
      <dgm:prSet phldrT="[文字]" custT="1"/>
      <dgm:spPr/>
      <dgm:t>
        <a:bodyPr/>
        <a:lstStyle/>
        <a:p>
          <a:r>
            <a:rPr kumimoji="0" lang="zh-TW" altLang="en-US" sz="2800" b="1" i="0" u="none" strike="noStrike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三、</a:t>
          </a:r>
          <a:r>
            <a:rPr kumimoji="0" lang="en-US" altLang="zh-TW" sz="2800" b="1" i="0" u="none" strike="noStrike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2017/2018</a:t>
          </a:r>
          <a:r>
            <a:rPr kumimoji="0" lang="zh-TW" altLang="en-US" sz="2800" b="1" i="0" u="none" strike="noStrike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年文化消費調查數字觀察</a:t>
          </a:r>
          <a:endParaRPr kumimoji="0" lang="en-US" altLang="zh-TW" sz="2800" b="1" i="0" u="none" strike="noStrike" cap="none" spc="0" normalizeH="0" baseline="0" dirty="0" smtClean="0">
            <a:ln>
              <a:noFill/>
            </a:ln>
            <a:solidFill>
              <a:schemeClr val="tx2"/>
            </a:solidFill>
            <a:effectLst/>
            <a:uLnTx/>
            <a:uFillTx/>
            <a:latin typeface="標楷體" pitchFamily="65" charset="-120"/>
            <a:ea typeface="標楷體" pitchFamily="65" charset="-120"/>
          </a:endParaRPr>
        </a:p>
        <a:p>
          <a:r>
            <a:rPr kumimoji="0" lang="zh-TW" altLang="en-US" sz="2800" b="1" i="0" u="none" strike="noStrike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  </a:t>
          </a:r>
          <a:r>
            <a:rPr kumimoji="0" lang="en-US" altLang="zh-TW" sz="2800" b="1" i="0" u="none" strike="noStrike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(</a:t>
          </a:r>
          <a:r>
            <a:rPr kumimoji="0" lang="zh-TW" altLang="en-US" sz="2800" b="1" i="0" u="none" strike="noStrike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一</a:t>
          </a:r>
          <a:r>
            <a:rPr kumimoji="0" lang="en-US" altLang="zh-TW" sz="2800" b="1" i="0" u="none" strike="noStrike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)</a:t>
          </a:r>
          <a:r>
            <a:rPr kumimoji="0" lang="zh-TW" altLang="en-US" sz="2800" b="1" i="0" u="none" strike="noStrike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各類藝文活動參與者結構</a:t>
          </a:r>
          <a:endParaRPr kumimoji="0" lang="en-US" altLang="zh-TW" sz="2800" b="1" i="0" u="none" strike="noStrike" cap="none" spc="0" normalizeH="0" baseline="0" dirty="0" smtClean="0">
            <a:ln>
              <a:noFill/>
            </a:ln>
            <a:solidFill>
              <a:schemeClr val="tx2"/>
            </a:solidFill>
            <a:effectLst/>
            <a:uLnTx/>
            <a:uFillTx/>
            <a:latin typeface="標楷體" pitchFamily="65" charset="-120"/>
            <a:ea typeface="標楷體" pitchFamily="65" charset="-120"/>
          </a:endParaRPr>
        </a:p>
        <a:p>
          <a:r>
            <a:rPr kumimoji="0" lang="zh-TW" altLang="en-US" sz="2800" b="1" i="0" u="none" strike="noStrike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  </a:t>
          </a:r>
          <a:r>
            <a:rPr kumimoji="0" lang="en-US" altLang="zh-TW" sz="2800" b="1" i="0" u="none" strike="noStrike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(</a:t>
          </a:r>
          <a:r>
            <a:rPr kumimoji="0" lang="zh-TW" altLang="en-US" sz="2800" b="1" i="0" u="none" strike="noStrike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二</a:t>
          </a:r>
          <a:r>
            <a:rPr kumimoji="0" lang="en-US" altLang="zh-TW" sz="2800" b="1" i="0" u="none" strike="noStrike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)</a:t>
          </a:r>
          <a:r>
            <a:rPr kumimoji="0" lang="zh-TW" altLang="en-US" sz="2800" b="1" dirty="0" smtClean="0">
              <a:solidFill>
                <a:schemeClr val="tx2"/>
              </a:solidFill>
              <a:ea typeface="標楷體" pitchFamily="65" charset="-120"/>
            </a:rPr>
            <a:t>付費、數位與深層參與</a:t>
          </a:r>
          <a:endParaRPr kumimoji="0" lang="zh-TW" altLang="en-US" sz="2800" b="1" i="0" u="none" strike="noStrike" cap="none" spc="0" normalizeH="0" baseline="0" dirty="0">
            <a:ln>
              <a:noFill/>
            </a:ln>
            <a:solidFill>
              <a:schemeClr val="tx2"/>
            </a:solidFill>
            <a:effectLst/>
            <a:uLnTx/>
            <a:uFillTx/>
            <a:latin typeface="標楷體" pitchFamily="65" charset="-120"/>
            <a:ea typeface="標楷體" pitchFamily="65" charset="-120"/>
          </a:endParaRPr>
        </a:p>
      </dgm:t>
    </dgm:pt>
    <dgm:pt modelId="{7F77822C-8085-4365-AE1F-515753C25602}" type="parTrans" cxnId="{98860511-3F42-4530-84ED-C26C78E9D0AC}">
      <dgm:prSet/>
      <dgm:spPr/>
      <dgm:t>
        <a:bodyPr/>
        <a:lstStyle/>
        <a:p>
          <a:endParaRPr lang="zh-TW" altLang="en-US" sz="2400" b="1">
            <a:solidFill>
              <a:schemeClr val="tx2"/>
            </a:solidFill>
          </a:endParaRPr>
        </a:p>
      </dgm:t>
    </dgm:pt>
    <dgm:pt modelId="{C13F19FB-2CF7-4A59-AA47-C2CF7676D5D7}" type="sibTrans" cxnId="{98860511-3F42-4530-84ED-C26C78E9D0AC}">
      <dgm:prSet/>
      <dgm:spPr/>
      <dgm:t>
        <a:bodyPr/>
        <a:lstStyle/>
        <a:p>
          <a:endParaRPr lang="zh-TW" altLang="en-US" sz="2400" b="1">
            <a:solidFill>
              <a:schemeClr val="tx2"/>
            </a:solidFill>
          </a:endParaRPr>
        </a:p>
      </dgm:t>
    </dgm:pt>
    <dgm:pt modelId="{2BC902EC-8DDD-4CE7-A521-BF0E5A8B1C5D}" type="pres">
      <dgm:prSet presAssocID="{0ED72F05-F6AF-4BB6-8F7F-13A28B3F091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58B04B6D-F38A-4A41-93AB-CCEF3DD7E8E2}" type="pres">
      <dgm:prSet presAssocID="{B988ED9B-59FB-497C-B1EB-15FB7C5E6265}" presName="thickLine" presStyleLbl="alignNode1" presStyleIdx="0" presStyleCnt="3"/>
      <dgm:spPr/>
    </dgm:pt>
    <dgm:pt modelId="{2A953603-EF48-4F9E-AB52-B03201390B95}" type="pres">
      <dgm:prSet presAssocID="{B988ED9B-59FB-497C-B1EB-15FB7C5E6265}" presName="horz1" presStyleCnt="0"/>
      <dgm:spPr/>
    </dgm:pt>
    <dgm:pt modelId="{72DEDA72-F6AD-450C-B1FB-A61F1F2D84AE}" type="pres">
      <dgm:prSet presAssocID="{B988ED9B-59FB-497C-B1EB-15FB7C5E6265}" presName="tx1" presStyleLbl="revTx" presStyleIdx="0" presStyleCnt="3"/>
      <dgm:spPr/>
      <dgm:t>
        <a:bodyPr/>
        <a:lstStyle/>
        <a:p>
          <a:endParaRPr lang="zh-TW" altLang="en-US"/>
        </a:p>
      </dgm:t>
    </dgm:pt>
    <dgm:pt modelId="{B5F4B431-2AC3-4C03-BEA3-081B75541874}" type="pres">
      <dgm:prSet presAssocID="{B988ED9B-59FB-497C-B1EB-15FB7C5E6265}" presName="vert1" presStyleCnt="0"/>
      <dgm:spPr/>
    </dgm:pt>
    <dgm:pt modelId="{64FBE5A1-F9C3-4FBA-B02B-A943D5AD813F}" type="pres">
      <dgm:prSet presAssocID="{A7911F4A-3D59-47BF-A1C7-DEF8A2DD3A94}" presName="thickLine" presStyleLbl="alignNode1" presStyleIdx="1" presStyleCnt="3"/>
      <dgm:spPr/>
    </dgm:pt>
    <dgm:pt modelId="{56A67B83-D40F-431C-AAAB-6CB9DFA25A39}" type="pres">
      <dgm:prSet presAssocID="{A7911F4A-3D59-47BF-A1C7-DEF8A2DD3A94}" presName="horz1" presStyleCnt="0"/>
      <dgm:spPr/>
    </dgm:pt>
    <dgm:pt modelId="{716621EF-1C3F-4E83-9D4F-7339F2523C25}" type="pres">
      <dgm:prSet presAssocID="{A7911F4A-3D59-47BF-A1C7-DEF8A2DD3A94}" presName="tx1" presStyleLbl="revTx" presStyleIdx="1" presStyleCnt="3"/>
      <dgm:spPr/>
      <dgm:t>
        <a:bodyPr/>
        <a:lstStyle/>
        <a:p>
          <a:endParaRPr lang="zh-TW" altLang="en-US"/>
        </a:p>
      </dgm:t>
    </dgm:pt>
    <dgm:pt modelId="{45006A28-23B4-4D43-BE36-97718CEB0BDF}" type="pres">
      <dgm:prSet presAssocID="{A7911F4A-3D59-47BF-A1C7-DEF8A2DD3A94}" presName="vert1" presStyleCnt="0"/>
      <dgm:spPr/>
    </dgm:pt>
    <dgm:pt modelId="{4D9FD9DA-4520-49D6-AD42-4491751E8F18}" type="pres">
      <dgm:prSet presAssocID="{FA694A9A-B57D-42B2-8A90-1B069F3F032D}" presName="thickLine" presStyleLbl="alignNode1" presStyleIdx="2" presStyleCnt="3"/>
      <dgm:spPr/>
    </dgm:pt>
    <dgm:pt modelId="{DEAAC046-32F1-4AA9-8A79-1E1B6755FA5C}" type="pres">
      <dgm:prSet presAssocID="{FA694A9A-B57D-42B2-8A90-1B069F3F032D}" presName="horz1" presStyleCnt="0"/>
      <dgm:spPr/>
    </dgm:pt>
    <dgm:pt modelId="{50629115-788E-4777-B709-D5D6C956ED82}" type="pres">
      <dgm:prSet presAssocID="{FA694A9A-B57D-42B2-8A90-1B069F3F032D}" presName="tx1" presStyleLbl="revTx" presStyleIdx="2" presStyleCnt="3"/>
      <dgm:spPr/>
      <dgm:t>
        <a:bodyPr/>
        <a:lstStyle/>
        <a:p>
          <a:endParaRPr lang="zh-TW" altLang="en-US"/>
        </a:p>
      </dgm:t>
    </dgm:pt>
    <dgm:pt modelId="{3BE3B577-D225-4957-A507-BEC6B4EFE548}" type="pres">
      <dgm:prSet presAssocID="{FA694A9A-B57D-42B2-8A90-1B069F3F032D}" presName="vert1" presStyleCnt="0"/>
      <dgm:spPr/>
    </dgm:pt>
  </dgm:ptLst>
  <dgm:cxnLst>
    <dgm:cxn modelId="{0A2749CC-2FB8-4C21-807E-A0809075C6B3}" type="presOf" srcId="{A7911F4A-3D59-47BF-A1C7-DEF8A2DD3A94}" destId="{716621EF-1C3F-4E83-9D4F-7339F2523C25}" srcOrd="0" destOrd="0" presId="urn:microsoft.com/office/officeart/2008/layout/LinedList"/>
    <dgm:cxn modelId="{C3315A5B-AD57-4341-A150-632F2FC3AE17}" srcId="{0ED72F05-F6AF-4BB6-8F7F-13A28B3F0910}" destId="{A7911F4A-3D59-47BF-A1C7-DEF8A2DD3A94}" srcOrd="1" destOrd="0" parTransId="{BED2766E-D2AD-4B3B-98B9-44072D02F002}" sibTransId="{5E923D6D-5F7F-4B3E-B016-CA482BE464C3}"/>
    <dgm:cxn modelId="{98860511-3F42-4530-84ED-C26C78E9D0AC}" srcId="{0ED72F05-F6AF-4BB6-8F7F-13A28B3F0910}" destId="{FA694A9A-B57D-42B2-8A90-1B069F3F032D}" srcOrd="2" destOrd="0" parTransId="{7F77822C-8085-4365-AE1F-515753C25602}" sibTransId="{C13F19FB-2CF7-4A59-AA47-C2CF7676D5D7}"/>
    <dgm:cxn modelId="{AA692E98-5FFD-4697-84BF-0D40AD0916C7}" type="presOf" srcId="{FA694A9A-B57D-42B2-8A90-1B069F3F032D}" destId="{50629115-788E-4777-B709-D5D6C956ED82}" srcOrd="0" destOrd="0" presId="urn:microsoft.com/office/officeart/2008/layout/LinedList"/>
    <dgm:cxn modelId="{0E2458A7-B3BD-4274-B2E1-324FF1360B43}" type="presOf" srcId="{B988ED9B-59FB-497C-B1EB-15FB7C5E6265}" destId="{72DEDA72-F6AD-450C-B1FB-A61F1F2D84AE}" srcOrd="0" destOrd="0" presId="urn:microsoft.com/office/officeart/2008/layout/LinedList"/>
    <dgm:cxn modelId="{51A34075-FA35-48DD-BD98-044217021A5C}" type="presOf" srcId="{0ED72F05-F6AF-4BB6-8F7F-13A28B3F0910}" destId="{2BC902EC-8DDD-4CE7-A521-BF0E5A8B1C5D}" srcOrd="0" destOrd="0" presId="urn:microsoft.com/office/officeart/2008/layout/LinedList"/>
    <dgm:cxn modelId="{9CF19846-D7A4-4F70-8D50-1807B44BDD65}" srcId="{0ED72F05-F6AF-4BB6-8F7F-13A28B3F0910}" destId="{B988ED9B-59FB-497C-B1EB-15FB7C5E6265}" srcOrd="0" destOrd="0" parTransId="{09C0369B-E73A-40F2-A475-8D558C3EA7A7}" sibTransId="{3F597617-AD2A-4A96-8D53-ABDACEE13035}"/>
    <dgm:cxn modelId="{DECAA2C2-BBF1-4A8C-83B4-36CEE52C573E}" type="presParOf" srcId="{2BC902EC-8DDD-4CE7-A521-BF0E5A8B1C5D}" destId="{58B04B6D-F38A-4A41-93AB-CCEF3DD7E8E2}" srcOrd="0" destOrd="0" presId="urn:microsoft.com/office/officeart/2008/layout/LinedList"/>
    <dgm:cxn modelId="{513FC022-C03F-493F-817E-CD93B24AA6C2}" type="presParOf" srcId="{2BC902EC-8DDD-4CE7-A521-BF0E5A8B1C5D}" destId="{2A953603-EF48-4F9E-AB52-B03201390B95}" srcOrd="1" destOrd="0" presId="urn:microsoft.com/office/officeart/2008/layout/LinedList"/>
    <dgm:cxn modelId="{99F2F3AB-6B24-4651-AF95-AD79E66DF81B}" type="presParOf" srcId="{2A953603-EF48-4F9E-AB52-B03201390B95}" destId="{72DEDA72-F6AD-450C-B1FB-A61F1F2D84AE}" srcOrd="0" destOrd="0" presId="urn:microsoft.com/office/officeart/2008/layout/LinedList"/>
    <dgm:cxn modelId="{A9AFCFFF-48BE-4795-8393-F4041BEE887C}" type="presParOf" srcId="{2A953603-EF48-4F9E-AB52-B03201390B95}" destId="{B5F4B431-2AC3-4C03-BEA3-081B75541874}" srcOrd="1" destOrd="0" presId="urn:microsoft.com/office/officeart/2008/layout/LinedList"/>
    <dgm:cxn modelId="{5399E781-5250-48C5-A1A7-2C12780E0AD8}" type="presParOf" srcId="{2BC902EC-8DDD-4CE7-A521-BF0E5A8B1C5D}" destId="{64FBE5A1-F9C3-4FBA-B02B-A943D5AD813F}" srcOrd="2" destOrd="0" presId="urn:microsoft.com/office/officeart/2008/layout/LinedList"/>
    <dgm:cxn modelId="{B1A0B092-EFD2-4410-825F-CD271777B40C}" type="presParOf" srcId="{2BC902EC-8DDD-4CE7-A521-BF0E5A8B1C5D}" destId="{56A67B83-D40F-431C-AAAB-6CB9DFA25A39}" srcOrd="3" destOrd="0" presId="urn:microsoft.com/office/officeart/2008/layout/LinedList"/>
    <dgm:cxn modelId="{AC593A61-ECFF-45DB-8E16-8DD4677946D0}" type="presParOf" srcId="{56A67B83-D40F-431C-AAAB-6CB9DFA25A39}" destId="{716621EF-1C3F-4E83-9D4F-7339F2523C25}" srcOrd="0" destOrd="0" presId="urn:microsoft.com/office/officeart/2008/layout/LinedList"/>
    <dgm:cxn modelId="{4BA12DD2-4ABF-486D-B227-4C7B53B8FA8F}" type="presParOf" srcId="{56A67B83-D40F-431C-AAAB-6CB9DFA25A39}" destId="{45006A28-23B4-4D43-BE36-97718CEB0BDF}" srcOrd="1" destOrd="0" presId="urn:microsoft.com/office/officeart/2008/layout/LinedList"/>
    <dgm:cxn modelId="{B86C2F96-8E39-4674-BF41-5CEFC7AA7164}" type="presParOf" srcId="{2BC902EC-8DDD-4CE7-A521-BF0E5A8B1C5D}" destId="{4D9FD9DA-4520-49D6-AD42-4491751E8F18}" srcOrd="4" destOrd="0" presId="urn:microsoft.com/office/officeart/2008/layout/LinedList"/>
    <dgm:cxn modelId="{55A9DFAC-4815-491C-8EDA-A42B96E19F8E}" type="presParOf" srcId="{2BC902EC-8DDD-4CE7-A521-BF0E5A8B1C5D}" destId="{DEAAC046-32F1-4AA9-8A79-1E1B6755FA5C}" srcOrd="5" destOrd="0" presId="urn:microsoft.com/office/officeart/2008/layout/LinedList"/>
    <dgm:cxn modelId="{ABB57818-5E1E-4049-A9BF-A9EF11C186CD}" type="presParOf" srcId="{DEAAC046-32F1-4AA9-8A79-1E1B6755FA5C}" destId="{50629115-788E-4777-B709-D5D6C956ED82}" srcOrd="0" destOrd="0" presId="urn:microsoft.com/office/officeart/2008/layout/LinedList"/>
    <dgm:cxn modelId="{4471F899-36F5-44BA-BA68-E2B35EE4D0DC}" type="presParOf" srcId="{DEAAC046-32F1-4AA9-8A79-1E1B6755FA5C}" destId="{3BE3B577-D225-4957-A507-BEC6B4EFE54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B04B6D-F38A-4A41-93AB-CCEF3DD7E8E2}">
      <dsp:nvSpPr>
        <dsp:cNvPr id="0" name=""/>
        <dsp:cNvSpPr/>
      </dsp:nvSpPr>
      <dsp:spPr>
        <a:xfrm>
          <a:off x="0" y="1984"/>
          <a:ext cx="729647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DEDA72-F6AD-450C-B1FB-A61F1F2D84AE}">
      <dsp:nvSpPr>
        <dsp:cNvPr id="0" name=""/>
        <dsp:cNvSpPr/>
      </dsp:nvSpPr>
      <dsp:spPr>
        <a:xfrm>
          <a:off x="0" y="1984"/>
          <a:ext cx="7296472" cy="1353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一、緣由說明</a:t>
          </a:r>
          <a:endParaRPr lang="zh-TW" altLang="en-US" sz="2800" b="1" kern="1200" dirty="0">
            <a:solidFill>
              <a:schemeClr val="tx2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0" y="1984"/>
        <a:ext cx="7296472" cy="1353343"/>
      </dsp:txXfrm>
    </dsp:sp>
    <dsp:sp modelId="{64FBE5A1-F9C3-4FBA-B02B-A943D5AD813F}">
      <dsp:nvSpPr>
        <dsp:cNvPr id="0" name=""/>
        <dsp:cNvSpPr/>
      </dsp:nvSpPr>
      <dsp:spPr>
        <a:xfrm>
          <a:off x="0" y="1355328"/>
          <a:ext cx="729647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6621EF-1C3F-4E83-9D4F-7339F2523C25}">
      <dsp:nvSpPr>
        <dsp:cNvPr id="0" name=""/>
        <dsp:cNvSpPr/>
      </dsp:nvSpPr>
      <dsp:spPr>
        <a:xfrm>
          <a:off x="0" y="1355328"/>
          <a:ext cx="7296472" cy="1353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zh-TW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二</a:t>
          </a:r>
          <a:r>
            <a:rPr lang="zh-TW" altLang="en-US" sz="2800" b="1" kern="1200" dirty="0" smtClean="0">
              <a:solidFill>
                <a:schemeClr val="tx2"/>
              </a:solidFill>
              <a:latin typeface="新細明體" panose="02020500000000000000" pitchFamily="18" charset="-120"/>
              <a:ea typeface="新細明體" panose="02020500000000000000" pitchFamily="18" charset="-120"/>
            </a:rPr>
            <a:t>、</a:t>
          </a:r>
          <a:r>
            <a:rPr kumimoji="0" lang="zh-TW" altLang="zh-TW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文化統計</a:t>
          </a:r>
          <a:r>
            <a:rPr kumimoji="0" lang="zh-TW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數字觀察</a:t>
          </a:r>
          <a:r>
            <a:rPr kumimoji="0" lang="en-US" altLang="zh-TW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-</a:t>
          </a:r>
          <a:r>
            <a:rPr kumimoji="0" lang="zh-TW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人力概況</a:t>
          </a:r>
          <a:endParaRPr lang="zh-TW" altLang="en-US" sz="2800" b="1" kern="1200" dirty="0">
            <a:solidFill>
              <a:schemeClr val="tx2"/>
            </a:solidFill>
          </a:endParaRPr>
        </a:p>
      </dsp:txBody>
      <dsp:txXfrm>
        <a:off x="0" y="1355328"/>
        <a:ext cx="7296472" cy="1353343"/>
      </dsp:txXfrm>
    </dsp:sp>
    <dsp:sp modelId="{4D9FD9DA-4520-49D6-AD42-4491751E8F18}">
      <dsp:nvSpPr>
        <dsp:cNvPr id="0" name=""/>
        <dsp:cNvSpPr/>
      </dsp:nvSpPr>
      <dsp:spPr>
        <a:xfrm>
          <a:off x="0" y="2708671"/>
          <a:ext cx="729647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629115-788E-4777-B709-D5D6C956ED82}">
      <dsp:nvSpPr>
        <dsp:cNvPr id="0" name=""/>
        <dsp:cNvSpPr/>
      </dsp:nvSpPr>
      <dsp:spPr>
        <a:xfrm>
          <a:off x="0" y="2708671"/>
          <a:ext cx="7296472" cy="1353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zh-TW" altLang="en-US" sz="2800" b="1" i="0" u="none" strike="noStrike" kern="120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三、</a:t>
          </a:r>
          <a:r>
            <a:rPr kumimoji="0" lang="en-US" altLang="zh-TW" sz="2800" b="1" i="0" u="none" strike="noStrike" kern="120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2017/2018</a:t>
          </a:r>
          <a:r>
            <a:rPr kumimoji="0" lang="zh-TW" altLang="en-US" sz="2800" b="1" i="0" u="none" strike="noStrike" kern="120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年文化消費調查數字觀察</a:t>
          </a:r>
          <a:endParaRPr kumimoji="0" lang="en-US" altLang="zh-TW" sz="2800" b="1" i="0" u="none" strike="noStrike" kern="1200" cap="none" spc="0" normalizeH="0" baseline="0" dirty="0" smtClean="0">
            <a:ln>
              <a:noFill/>
            </a:ln>
            <a:solidFill>
              <a:schemeClr val="tx2"/>
            </a:solidFill>
            <a:effectLst/>
            <a:uLnTx/>
            <a:uFillTx/>
            <a:latin typeface="標楷體" pitchFamily="65" charset="-120"/>
            <a:ea typeface="標楷體" pitchFamily="65" charset="-12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zh-TW" altLang="en-US" sz="2800" b="1" i="0" u="none" strike="noStrike" kern="120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  </a:t>
          </a:r>
          <a:r>
            <a:rPr kumimoji="0" lang="en-US" altLang="zh-TW" sz="2800" b="1" i="0" u="none" strike="noStrike" kern="120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(</a:t>
          </a:r>
          <a:r>
            <a:rPr kumimoji="0" lang="zh-TW" altLang="en-US" sz="2800" b="1" i="0" u="none" strike="noStrike" kern="120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一</a:t>
          </a:r>
          <a:r>
            <a:rPr kumimoji="0" lang="en-US" altLang="zh-TW" sz="2800" b="1" i="0" u="none" strike="noStrike" kern="120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)</a:t>
          </a:r>
          <a:r>
            <a:rPr kumimoji="0" lang="zh-TW" altLang="en-US" sz="2800" b="1" i="0" u="none" strike="noStrike" kern="120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各類藝文活動參與者結構</a:t>
          </a:r>
          <a:endParaRPr kumimoji="0" lang="en-US" altLang="zh-TW" sz="2800" b="1" i="0" u="none" strike="noStrike" kern="1200" cap="none" spc="0" normalizeH="0" baseline="0" dirty="0" smtClean="0">
            <a:ln>
              <a:noFill/>
            </a:ln>
            <a:solidFill>
              <a:schemeClr val="tx2"/>
            </a:solidFill>
            <a:effectLst/>
            <a:uLnTx/>
            <a:uFillTx/>
            <a:latin typeface="標楷體" pitchFamily="65" charset="-120"/>
            <a:ea typeface="標楷體" pitchFamily="65" charset="-12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zh-TW" altLang="en-US" sz="2800" b="1" i="0" u="none" strike="noStrike" kern="120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  </a:t>
          </a:r>
          <a:r>
            <a:rPr kumimoji="0" lang="en-US" altLang="zh-TW" sz="2800" b="1" i="0" u="none" strike="noStrike" kern="120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(</a:t>
          </a:r>
          <a:r>
            <a:rPr kumimoji="0" lang="zh-TW" altLang="en-US" sz="2800" b="1" i="0" u="none" strike="noStrike" kern="120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二</a:t>
          </a:r>
          <a:r>
            <a:rPr kumimoji="0" lang="en-US" altLang="zh-TW" sz="2800" b="1" i="0" u="none" strike="noStrike" kern="120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)</a:t>
          </a:r>
          <a:r>
            <a:rPr kumimoji="0" lang="zh-TW" altLang="en-US" sz="2800" b="1" kern="1200" dirty="0" smtClean="0">
              <a:solidFill>
                <a:schemeClr val="tx2"/>
              </a:solidFill>
              <a:ea typeface="標楷體" pitchFamily="65" charset="-120"/>
            </a:rPr>
            <a:t>付費、數位與深層參與</a:t>
          </a:r>
          <a:endParaRPr kumimoji="0" lang="zh-TW" altLang="en-US" sz="2800" b="1" i="0" u="none" strike="noStrike" kern="1200" cap="none" spc="0" normalizeH="0" baseline="0" dirty="0">
            <a:ln>
              <a:noFill/>
            </a:ln>
            <a:solidFill>
              <a:schemeClr val="tx2"/>
            </a:solidFill>
            <a:effectLst/>
            <a:uLnTx/>
            <a:uFillTx/>
            <a:latin typeface="標楷體" pitchFamily="65" charset="-120"/>
            <a:ea typeface="標楷體" pitchFamily="65" charset="-120"/>
          </a:endParaRPr>
        </a:p>
      </dsp:txBody>
      <dsp:txXfrm>
        <a:off x="0" y="2708671"/>
        <a:ext cx="7296472" cy="13533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0.42955</cdr:x>
      <cdr:y>0.08745</cdr:y>
    </cdr:from>
    <cdr:to>
      <cdr:x>0.61672</cdr:x>
      <cdr:y>0.16097</cdr:y>
    </cdr:to>
    <cdr:sp macro="" textlink="">
      <cdr:nvSpPr>
        <cdr:cNvPr id="2" name="左大括弧 1"/>
        <cdr:cNvSpPr/>
      </cdr:nvSpPr>
      <cdr:spPr>
        <a:xfrm xmlns:a="http://schemas.openxmlformats.org/drawingml/2006/main" rot="5400000">
          <a:off x="3067048" y="-253993"/>
          <a:ext cx="184153" cy="1130300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sp>
  </cdr:relSizeAnchor>
  <cdr:relSizeAnchor xmlns:cdr="http://schemas.openxmlformats.org/drawingml/2006/chartDrawing">
    <cdr:from>
      <cdr:x>0.25289</cdr:x>
      <cdr:y>0.0621</cdr:y>
    </cdr:from>
    <cdr:to>
      <cdr:x>0.37277</cdr:x>
      <cdr:y>0.15716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1527176" y="155575"/>
          <a:ext cx="723900" cy="238125"/>
        </a:xfrm>
        <a:prstGeom xmlns:a="http://schemas.openxmlformats.org/drawingml/2006/main" prst="rect">
          <a:avLst/>
        </a:prstGeom>
      </cdr:spPr>
    </cdr:sp>
  </cdr:relSizeAnchor>
  <cdr:relSizeAnchor xmlns:cdr="http://schemas.openxmlformats.org/drawingml/2006/chartDrawing">
    <cdr:from>
      <cdr:x>0.47634</cdr:x>
      <cdr:y>0</cdr:y>
    </cdr:from>
    <cdr:to>
      <cdr:x>0.58991</cdr:x>
      <cdr:y>0.10646</cdr:y>
    </cdr:to>
    <cdr:sp macro="" textlink="">
      <cdr:nvSpPr>
        <cdr:cNvPr id="4" name="文字方塊 3"/>
        <cdr:cNvSpPr txBox="1"/>
      </cdr:nvSpPr>
      <cdr:spPr>
        <a:xfrm xmlns:a="http://schemas.openxmlformats.org/drawingml/2006/main">
          <a:off x="2876550" y="0"/>
          <a:ext cx="68580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TW" sz="1100"/>
            <a:t>74.7%</a:t>
          </a:r>
          <a:endParaRPr lang="zh-TW" altLang="en-US" sz="1100"/>
        </a:p>
      </cdr:txBody>
    </cdr:sp>
  </cdr:relSizeAnchor>
  <cdr:relSizeAnchor xmlns:cdr="http://schemas.openxmlformats.org/drawingml/2006/chartDrawing">
    <cdr:from>
      <cdr:x>0.07361</cdr:x>
      <cdr:y>0.21293</cdr:y>
    </cdr:from>
    <cdr:to>
      <cdr:x>0.18139</cdr:x>
      <cdr:y>0.28011</cdr:y>
    </cdr:to>
    <cdr:sp macro="" textlink="">
      <cdr:nvSpPr>
        <cdr:cNvPr id="5" name="左大括弧 4"/>
        <cdr:cNvSpPr/>
      </cdr:nvSpPr>
      <cdr:spPr>
        <a:xfrm xmlns:a="http://schemas.openxmlformats.org/drawingml/2006/main" rot="5400000">
          <a:off x="685798" y="292118"/>
          <a:ext cx="168291" cy="650862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sp>
  </cdr:relSizeAnchor>
  <cdr:relSizeAnchor xmlns:cdr="http://schemas.openxmlformats.org/drawingml/2006/chartDrawing">
    <cdr:from>
      <cdr:x>0.08991</cdr:x>
      <cdr:y>0.15209</cdr:y>
    </cdr:from>
    <cdr:to>
      <cdr:x>0.18612</cdr:x>
      <cdr:y>0.23574</cdr:y>
    </cdr:to>
    <cdr:sp macro="" textlink="">
      <cdr:nvSpPr>
        <cdr:cNvPr id="7" name="文字方塊 6"/>
        <cdr:cNvSpPr txBox="1"/>
      </cdr:nvSpPr>
      <cdr:spPr>
        <a:xfrm xmlns:a="http://schemas.openxmlformats.org/drawingml/2006/main">
          <a:off x="542925" y="381000"/>
          <a:ext cx="581025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TW" sz="1100"/>
            <a:t>59.2%</a:t>
          </a:r>
          <a:endParaRPr lang="zh-TW" altLang="en-US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5659" cy="492839"/>
          </a:xfrm>
          <a:prstGeom prst="rect">
            <a:avLst/>
          </a:prstGeom>
        </p:spPr>
        <p:txBody>
          <a:bodyPr vert="horz" lIns="91070" tIns="45535" rIns="91070" bIns="45535" rtlCol="0"/>
          <a:lstStyle>
            <a:lvl1pPr algn="l">
              <a:defRPr sz="11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7" y="3"/>
            <a:ext cx="2945659" cy="492839"/>
          </a:xfrm>
          <a:prstGeom prst="rect">
            <a:avLst/>
          </a:prstGeom>
        </p:spPr>
        <p:txBody>
          <a:bodyPr vert="horz" lIns="91070" tIns="45535" rIns="91070" bIns="45535" rtlCol="0"/>
          <a:lstStyle>
            <a:lvl1pPr algn="r">
              <a:defRPr sz="1100"/>
            </a:lvl1pPr>
          </a:lstStyle>
          <a:p>
            <a:fld id="{2FEB94B4-B453-4851-8962-471738D54EF4}" type="datetimeFigureOut">
              <a:rPr lang="zh-TW" altLang="en-US" smtClean="0"/>
              <a:pPr/>
              <a:t>2019/5/27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7" y="9362241"/>
            <a:ext cx="2945659" cy="492839"/>
          </a:xfrm>
          <a:prstGeom prst="rect">
            <a:avLst/>
          </a:prstGeom>
        </p:spPr>
        <p:txBody>
          <a:bodyPr vert="horz" lIns="91070" tIns="45535" rIns="91070" bIns="45535" rtlCol="0" anchor="b"/>
          <a:lstStyle>
            <a:lvl1pPr algn="r">
              <a:defRPr sz="1100"/>
            </a:lvl1pPr>
          </a:lstStyle>
          <a:p>
            <a:fld id="{265C10D2-CA2C-4479-A3D6-8E62614CDB0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8987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5659" cy="492839"/>
          </a:xfrm>
          <a:prstGeom prst="rect">
            <a:avLst/>
          </a:prstGeom>
        </p:spPr>
        <p:txBody>
          <a:bodyPr vert="horz" lIns="91070" tIns="45535" rIns="91070" bIns="45535" rtlCol="0"/>
          <a:lstStyle>
            <a:lvl1pPr algn="l">
              <a:defRPr sz="11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7" y="3"/>
            <a:ext cx="2945659" cy="492839"/>
          </a:xfrm>
          <a:prstGeom prst="rect">
            <a:avLst/>
          </a:prstGeom>
        </p:spPr>
        <p:txBody>
          <a:bodyPr vert="horz" lIns="91070" tIns="45535" rIns="91070" bIns="45535" rtlCol="0"/>
          <a:lstStyle>
            <a:lvl1pPr algn="r">
              <a:defRPr sz="1100"/>
            </a:lvl1pPr>
          </a:lstStyle>
          <a:p>
            <a:fld id="{E71A17CC-0882-4F06-B5F3-F634FC7B8132}" type="datetimeFigureOut">
              <a:rPr lang="zh-TW" altLang="en-US" smtClean="0"/>
              <a:pPr/>
              <a:t>2019/5/27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0" tIns="45535" rIns="91070" bIns="45535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9" y="4681976"/>
            <a:ext cx="5438140" cy="4435555"/>
          </a:xfrm>
          <a:prstGeom prst="rect">
            <a:avLst/>
          </a:prstGeom>
        </p:spPr>
        <p:txBody>
          <a:bodyPr vert="horz" lIns="91070" tIns="45535" rIns="91070" bIns="45535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4" y="9362241"/>
            <a:ext cx="2945659" cy="492839"/>
          </a:xfrm>
          <a:prstGeom prst="rect">
            <a:avLst/>
          </a:prstGeom>
        </p:spPr>
        <p:txBody>
          <a:bodyPr vert="horz" lIns="91070" tIns="45535" rIns="91070" bIns="45535" rtlCol="0" anchor="b"/>
          <a:lstStyle>
            <a:lvl1pPr algn="l">
              <a:defRPr sz="11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7" y="9362241"/>
            <a:ext cx="2945659" cy="492839"/>
          </a:xfrm>
          <a:prstGeom prst="rect">
            <a:avLst/>
          </a:prstGeom>
        </p:spPr>
        <p:txBody>
          <a:bodyPr vert="horz" lIns="91070" tIns="45535" rIns="91070" bIns="45535" rtlCol="0" anchor="b"/>
          <a:lstStyle>
            <a:lvl1pPr algn="r">
              <a:defRPr sz="1100"/>
            </a:lvl1pPr>
          </a:lstStyle>
          <a:p>
            <a:fld id="{E176D78D-5DCB-49AD-9BB2-B64F4AC598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344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6D78D-5DCB-49AD-9BB2-B64F4AC598DE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8591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3229" fontAlgn="ctr">
              <a:defRPr/>
            </a:pPr>
            <a:endParaRPr kumimoji="1" lang="zh-TW" altLang="en-US" kern="0" dirty="0">
              <a:solidFill>
                <a:sysClr val="windowText" lastClr="000000"/>
              </a:solidFill>
              <a:latin typeface="標楷體" pitchFamily="65" charset="-120"/>
              <a:ea typeface="標楷體" pitchFamily="65" charset="-120"/>
            </a:endParaRPr>
          </a:p>
          <a:p>
            <a:pPr defTabSz="903229" fontAlgn="ctr">
              <a:defRPr/>
            </a:pPr>
            <a:endParaRPr kumimoji="1" lang="zh-TW" altLang="en-US" kern="0" dirty="0">
              <a:solidFill>
                <a:sysClr val="windowText" lastClr="000000"/>
              </a:solidFill>
              <a:latin typeface="標楷體" pitchFamily="65" charset="-120"/>
              <a:ea typeface="標楷體" pitchFamily="65" charset="-120"/>
            </a:endParaRPr>
          </a:p>
          <a:p>
            <a:pPr defTabSz="903229" fontAlgn="ctr">
              <a:defRPr/>
            </a:pPr>
            <a:endParaRPr kumimoji="1" lang="zh-TW" altLang="en-US" kern="0" dirty="0">
              <a:solidFill>
                <a:sysClr val="windowText" lastClr="00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44500-5E5B-486A-A48E-2AEDEA6E8AE0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0684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83F1-ED0A-4739-9608-5C7E063D398A}" type="datetimeFigureOut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0816-1774-41C4-85FB-EC57291DA8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8193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83F1-ED0A-4739-9608-5C7E063D398A}" type="datetimeFigureOut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0816-1774-41C4-85FB-EC57291DA8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883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83F1-ED0A-4739-9608-5C7E063D398A}" type="datetimeFigureOut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0816-1774-41C4-85FB-EC57291DA8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3127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A954-5A7E-4758-8996-A0F8B6F71516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73154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E9113-EA83-4C4E-9332-04195FE70B52}" type="datetimeFigureOut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A954-5A7E-4758-8996-A0F8B6F71516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36499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A954-5A7E-4758-8996-A0F8B6F71516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32237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A954-5A7E-4758-8996-A0F8B6F71516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1324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A954-5A7E-4758-8996-A0F8B6F71516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29189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219F-0CAC-42D5-8886-D1C7FAD5F7E1}" type="datetimeFigureOut">
              <a:rPr lang="zh-TW" altLang="en-US" smtClean="0"/>
              <a:pPr/>
              <a:t>2019/5/27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A954-5A7E-4758-8996-A0F8B6F7151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26975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219F-0CAC-42D5-8886-D1C7FAD5F7E1}" type="datetimeFigureOut">
              <a:rPr lang="zh-TW" altLang="en-US" smtClean="0"/>
              <a:pPr/>
              <a:t>2019/5/27</a:t>
            </a:fld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A954-5A7E-4758-8996-A0F8B6F7151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79012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A954-5A7E-4758-8996-A0F8B6F71516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93174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83F1-ED0A-4739-9608-5C7E063D398A}" type="datetimeFigureOut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0816-1774-41C4-85FB-EC57291DA8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71906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A954-5A7E-4758-8996-A0F8B6F71516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164976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A954-5A7E-4758-8996-A0F8B6F71516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75081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A954-5A7E-4758-8996-A0F8B6F71516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800729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219F-0CAC-42D5-8886-D1C7FAD5F7E1}" type="datetimeFigureOut">
              <a:rPr lang="zh-TW" altLang="en-US" smtClean="0"/>
              <a:pPr/>
              <a:t>2019/5/27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A954-5A7E-4758-8996-A0F8B6F7151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10" name="圖片 9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84568" cy="695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403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48488" y="6381328"/>
            <a:ext cx="2133600" cy="47349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D4325-EA5B-4545-8A56-0B58570A12E8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546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85720" y="2286003"/>
            <a:ext cx="7143800" cy="1214435"/>
          </a:xfrm>
        </p:spPr>
        <p:txBody>
          <a:bodyPr anchor="b">
            <a:normAutofit/>
          </a:bodyPr>
          <a:lstStyle>
            <a:lvl1pPr marL="0" indent="0" algn="ctr">
              <a:buNone/>
              <a:defRPr sz="4000">
                <a:solidFill>
                  <a:schemeClr val="bg1">
                    <a:lumMod val="95000"/>
                  </a:schemeClr>
                </a:solidFill>
                <a:latin typeface="MS Gothic" pitchFamily="49" charset="-128"/>
                <a:ea typeface="MS Gothic" pitchFamily="49" charset="-128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38994" y="6357958"/>
            <a:ext cx="2133600" cy="365125"/>
          </a:xfrm>
        </p:spPr>
        <p:txBody>
          <a:bodyPr/>
          <a:lstStyle>
            <a:lvl1pPr>
              <a:defRPr sz="1600"/>
            </a:lvl1pPr>
          </a:lstStyle>
          <a:p>
            <a:fld id="{1EE2A954-5A7E-4758-8996-A0F8B6F71516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02" b="7995"/>
          <a:stretch/>
        </p:blipFill>
        <p:spPr>
          <a:xfrm>
            <a:off x="571" y="0"/>
            <a:ext cx="9142858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logo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8175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D844E-D0E9-4E51-ADD3-5F3181017436}" type="datetime1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2019/5/27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48488" y="64897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ECB59-869A-4EC1-89C0-6CFE66D80838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489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365125"/>
          </a:xfrm>
        </p:spPr>
        <p:txBody>
          <a:bodyPr/>
          <a:lstStyle/>
          <a:p>
            <a:fld id="{0390FC5A-B3F2-4DDB-AB2D-831E320FF82D}" type="datetime1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597352"/>
            <a:ext cx="2133600" cy="260648"/>
          </a:xfrm>
        </p:spPr>
        <p:txBody>
          <a:bodyPr/>
          <a:lstStyle/>
          <a:p>
            <a:fld id="{E11F54D7-BAAD-47C9-8C3B-4147EEEC550B}" type="slidenum">
              <a:rPr lang="zh-TW" altLang="en-US" smtClean="0"/>
              <a:t>‹#›</a:t>
            </a:fld>
            <a:endParaRPr lang="zh-TW" altLang="en-US" dirty="0"/>
          </a:p>
        </p:txBody>
      </p:sp>
      <p:pic>
        <p:nvPicPr>
          <p:cNvPr id="7" name="Picture 57" descr="topimages_剪裁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6"/>
          <a:stretch>
            <a:fillRect/>
          </a:stretch>
        </p:blipFill>
        <p:spPr bwMode="auto">
          <a:xfrm>
            <a:off x="0" y="1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359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365125"/>
          </a:xfrm>
        </p:spPr>
        <p:txBody>
          <a:bodyPr/>
          <a:lstStyle/>
          <a:p>
            <a:fld id="{0390FC5A-B3F2-4DDB-AB2D-831E320FF82D}" type="datetime1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597352"/>
            <a:ext cx="2133600" cy="260648"/>
          </a:xfrm>
        </p:spPr>
        <p:txBody>
          <a:bodyPr/>
          <a:lstStyle/>
          <a:p>
            <a:fld id="{E11F54D7-BAAD-47C9-8C3B-4147EEEC550B}" type="slidenum">
              <a:rPr lang="zh-TW" altLang="en-US" smtClean="0"/>
              <a:t>‹#›</a:t>
            </a:fld>
            <a:endParaRPr lang="zh-TW" altLang="en-US" dirty="0"/>
          </a:p>
        </p:txBody>
      </p:sp>
      <p:pic>
        <p:nvPicPr>
          <p:cNvPr id="7" name="Picture 57" descr="topimages_剪裁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6"/>
          <a:stretch>
            <a:fillRect/>
          </a:stretch>
        </p:blipFill>
        <p:spPr bwMode="auto">
          <a:xfrm>
            <a:off x="0" y="1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8846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365125"/>
          </a:xfrm>
        </p:spPr>
        <p:txBody>
          <a:bodyPr/>
          <a:lstStyle/>
          <a:p>
            <a:fld id="{0390FC5A-B3F2-4DDB-AB2D-831E320FF82D}" type="datetime1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597352"/>
            <a:ext cx="2133600" cy="260648"/>
          </a:xfrm>
        </p:spPr>
        <p:txBody>
          <a:bodyPr/>
          <a:lstStyle/>
          <a:p>
            <a:fld id="{E11F54D7-BAAD-47C9-8C3B-4147EEEC550B}" type="slidenum">
              <a:rPr lang="zh-TW" altLang="en-US" smtClean="0"/>
              <a:t>‹#›</a:t>
            </a:fld>
            <a:endParaRPr lang="zh-TW" altLang="en-US" dirty="0"/>
          </a:p>
        </p:txBody>
      </p:sp>
      <p:pic>
        <p:nvPicPr>
          <p:cNvPr id="7" name="Picture 57" descr="topimages_剪裁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6"/>
          <a:stretch>
            <a:fillRect/>
          </a:stretch>
        </p:blipFill>
        <p:spPr bwMode="auto">
          <a:xfrm>
            <a:off x="0" y="1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8323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83F1-ED0A-4739-9608-5C7E063D398A}" type="datetimeFigureOut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0816-1774-41C4-85FB-EC57291DA8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71717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365125"/>
          </a:xfrm>
        </p:spPr>
        <p:txBody>
          <a:bodyPr/>
          <a:lstStyle/>
          <a:p>
            <a:fld id="{0390FC5A-B3F2-4DDB-AB2D-831E320FF82D}" type="datetime1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597352"/>
            <a:ext cx="2133600" cy="260648"/>
          </a:xfrm>
        </p:spPr>
        <p:txBody>
          <a:bodyPr/>
          <a:lstStyle/>
          <a:p>
            <a:fld id="{E11F54D7-BAAD-47C9-8C3B-4147EEEC550B}" type="slidenum">
              <a:rPr lang="zh-TW" altLang="en-US" smtClean="0"/>
              <a:t>‹#›</a:t>
            </a:fld>
            <a:endParaRPr lang="zh-TW" altLang="en-US" dirty="0"/>
          </a:p>
        </p:txBody>
      </p:sp>
      <p:pic>
        <p:nvPicPr>
          <p:cNvPr id="7" name="Picture 57" descr="topimages_剪裁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6"/>
          <a:stretch>
            <a:fillRect/>
          </a:stretch>
        </p:blipFill>
        <p:spPr bwMode="auto">
          <a:xfrm>
            <a:off x="0" y="1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8323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365125"/>
          </a:xfrm>
        </p:spPr>
        <p:txBody>
          <a:bodyPr/>
          <a:lstStyle/>
          <a:p>
            <a:fld id="{0390FC5A-B3F2-4DDB-AB2D-831E320FF82D}" type="datetime1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597352"/>
            <a:ext cx="2133600" cy="260648"/>
          </a:xfrm>
        </p:spPr>
        <p:txBody>
          <a:bodyPr/>
          <a:lstStyle/>
          <a:p>
            <a:fld id="{E11F54D7-BAAD-47C9-8C3B-4147EEEC550B}" type="slidenum">
              <a:rPr lang="zh-TW" altLang="en-US" smtClean="0"/>
              <a:t>‹#›</a:t>
            </a:fld>
            <a:endParaRPr lang="zh-TW" altLang="en-US" dirty="0"/>
          </a:p>
        </p:txBody>
      </p:sp>
      <p:pic>
        <p:nvPicPr>
          <p:cNvPr id="7" name="Picture 57" descr="topimages_剪裁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6"/>
          <a:stretch>
            <a:fillRect/>
          </a:stretch>
        </p:blipFill>
        <p:spPr bwMode="auto">
          <a:xfrm>
            <a:off x="0" y="1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8323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365125"/>
          </a:xfrm>
        </p:spPr>
        <p:txBody>
          <a:bodyPr/>
          <a:lstStyle/>
          <a:p>
            <a:fld id="{0390FC5A-B3F2-4DDB-AB2D-831E320FF82D}" type="datetime1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597352"/>
            <a:ext cx="2133600" cy="260648"/>
          </a:xfrm>
        </p:spPr>
        <p:txBody>
          <a:bodyPr/>
          <a:lstStyle/>
          <a:p>
            <a:fld id="{E11F54D7-BAAD-47C9-8C3B-4147EEEC550B}" type="slidenum">
              <a:rPr lang="zh-TW" altLang="en-US" smtClean="0"/>
              <a:t>‹#›</a:t>
            </a:fld>
            <a:endParaRPr lang="zh-TW" altLang="en-US" dirty="0"/>
          </a:p>
        </p:txBody>
      </p:sp>
      <p:pic>
        <p:nvPicPr>
          <p:cNvPr id="7" name="Picture 57" descr="topimages_剪裁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6"/>
          <a:stretch>
            <a:fillRect/>
          </a:stretch>
        </p:blipFill>
        <p:spPr bwMode="auto">
          <a:xfrm>
            <a:off x="0" y="1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8323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365125"/>
          </a:xfrm>
        </p:spPr>
        <p:txBody>
          <a:bodyPr/>
          <a:lstStyle/>
          <a:p>
            <a:fld id="{0390FC5A-B3F2-4DDB-AB2D-831E320FF82D}" type="datetime1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597352"/>
            <a:ext cx="2133600" cy="260648"/>
          </a:xfrm>
        </p:spPr>
        <p:txBody>
          <a:bodyPr/>
          <a:lstStyle/>
          <a:p>
            <a:fld id="{E11F54D7-BAAD-47C9-8C3B-4147EEEC550B}" type="slidenum">
              <a:rPr lang="zh-TW" altLang="en-US" smtClean="0"/>
              <a:t>‹#›</a:t>
            </a:fld>
            <a:endParaRPr lang="zh-TW" altLang="en-US" dirty="0"/>
          </a:p>
        </p:txBody>
      </p:sp>
      <p:pic>
        <p:nvPicPr>
          <p:cNvPr id="7" name="Picture 57" descr="topimages_剪裁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6"/>
          <a:stretch>
            <a:fillRect/>
          </a:stretch>
        </p:blipFill>
        <p:spPr bwMode="auto">
          <a:xfrm>
            <a:off x="0" y="1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8323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365125"/>
          </a:xfrm>
        </p:spPr>
        <p:txBody>
          <a:bodyPr/>
          <a:lstStyle/>
          <a:p>
            <a:fld id="{0390FC5A-B3F2-4DDB-AB2D-831E320FF82D}" type="datetime1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597352"/>
            <a:ext cx="2133600" cy="260648"/>
          </a:xfrm>
        </p:spPr>
        <p:txBody>
          <a:bodyPr/>
          <a:lstStyle/>
          <a:p>
            <a:fld id="{E11F54D7-BAAD-47C9-8C3B-4147EEEC550B}" type="slidenum">
              <a:rPr lang="zh-TW" altLang="en-US" smtClean="0"/>
              <a:t>‹#›</a:t>
            </a:fld>
            <a:endParaRPr lang="zh-TW" altLang="en-US" dirty="0"/>
          </a:p>
        </p:txBody>
      </p:sp>
      <p:pic>
        <p:nvPicPr>
          <p:cNvPr id="7" name="Picture 57" descr="topimages_剪裁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6"/>
          <a:stretch>
            <a:fillRect/>
          </a:stretch>
        </p:blipFill>
        <p:spPr bwMode="auto">
          <a:xfrm>
            <a:off x="0" y="1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8323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365125"/>
          </a:xfrm>
        </p:spPr>
        <p:txBody>
          <a:bodyPr/>
          <a:lstStyle/>
          <a:p>
            <a:fld id="{0390FC5A-B3F2-4DDB-AB2D-831E320FF82D}" type="datetime1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597352"/>
            <a:ext cx="2133600" cy="260648"/>
          </a:xfrm>
        </p:spPr>
        <p:txBody>
          <a:bodyPr/>
          <a:lstStyle/>
          <a:p>
            <a:fld id="{E11F54D7-BAAD-47C9-8C3B-4147EEEC550B}" type="slidenum">
              <a:rPr lang="zh-TW" altLang="en-US" smtClean="0"/>
              <a:t>‹#›</a:t>
            </a:fld>
            <a:endParaRPr lang="zh-TW" altLang="en-US" dirty="0"/>
          </a:p>
        </p:txBody>
      </p:sp>
      <p:pic>
        <p:nvPicPr>
          <p:cNvPr id="7" name="Picture 57" descr="topimages_剪裁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6"/>
          <a:stretch>
            <a:fillRect/>
          </a:stretch>
        </p:blipFill>
        <p:spPr bwMode="auto">
          <a:xfrm>
            <a:off x="0" y="1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8323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logo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8175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D844E-D0E9-4E51-ADD3-5F3181017436}" type="datetime1">
              <a:rPr lang="zh-TW" altLang="en-US"/>
              <a:pPr>
                <a:defRPr/>
              </a:pPr>
              <a:t>2019/5/27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48488" y="64897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ECB59-869A-4EC1-89C0-6CFE66D8083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2136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83F1-ED0A-4739-9608-5C7E063D398A}" type="datetimeFigureOut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0816-1774-41C4-85FB-EC57291DA8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0712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83F1-ED0A-4739-9608-5C7E063D398A}" type="datetimeFigureOut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0816-1774-41C4-85FB-EC57291DA8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2933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83F1-ED0A-4739-9608-5C7E063D398A}" type="datetimeFigureOut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0816-1774-41C4-85FB-EC57291DA8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2879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83F1-ED0A-4739-9608-5C7E063D398A}" type="datetimeFigureOut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0816-1774-41C4-85FB-EC57291DA8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5524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83F1-ED0A-4739-9608-5C7E063D398A}" type="datetimeFigureOut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0816-1774-41C4-85FB-EC57291DA8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7159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83F1-ED0A-4739-9608-5C7E063D398A}" type="datetimeFigureOut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0816-1774-41C4-85FB-EC57291DA8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753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283F1-ED0A-4739-9608-5C7E063D398A}" type="datetimeFigureOut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90816-1774-41C4-85FB-EC57291DA8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827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2A954-5A7E-4758-8996-A0F8B6F71516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9613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651" r:id="rId14"/>
    <p:sldLayoutId id="2147483665" r:id="rId15"/>
    <p:sldLayoutId id="2147483693" r:id="rId16"/>
    <p:sldLayoutId id="2147483694" r:id="rId17"/>
    <p:sldLayoutId id="2147483695" r:id="rId18"/>
    <p:sldLayoutId id="2147483696" r:id="rId19"/>
    <p:sldLayoutId id="2147483697" r:id="rId20"/>
    <p:sldLayoutId id="2147483698" r:id="rId21"/>
    <p:sldLayoutId id="2147483699" r:id="rId22"/>
    <p:sldLayoutId id="2147483700" r:id="rId23"/>
    <p:sldLayoutId id="2147483701" r:id="rId24"/>
    <p:sldLayoutId id="2147483702" r:id="rId2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979712" y="1988839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2018</a:t>
            </a:r>
            <a:r>
              <a:rPr lang="zh-TW" altLang="en-US" sz="3200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文化統計性別資料分析</a:t>
            </a:r>
            <a:endParaRPr lang="zh-TW" altLang="en-US" sz="3200" b="1" dirty="0">
              <a:solidFill>
                <a:schemeClr val="accent4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2051720" y="5661248"/>
            <a:ext cx="6934200" cy="431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TW" sz="24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2019</a:t>
            </a:r>
            <a:r>
              <a:rPr lang="zh-TW" altLang="en-US" sz="24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400" b="1" dirty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24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4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日</a:t>
            </a:r>
            <a:endParaRPr lang="en-US" altLang="zh-TW" sz="2400" b="1" dirty="0" smtClean="0">
              <a:solidFill>
                <a:schemeClr val="accent4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59632" y="1052736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1600" dirty="0"/>
              <a:t>為瞭解我國民眾文化參與及消費概況，文化部每年於文化統計出版計畫中，針對大眾傳播類、視覺藝術類活動、表演藝術類活動、文化藝術機構與設施、文藝民俗節慶活動等活動進行訪問</a:t>
            </a:r>
            <a:r>
              <a:rPr lang="en-US" altLang="zh-TW" sz="1600" dirty="0"/>
              <a:t>15</a:t>
            </a:r>
            <a:r>
              <a:rPr lang="zh-TW" altLang="zh-TW" sz="1600" dirty="0"/>
              <a:t>歲以上民眾之文化參與及消費調查。</a:t>
            </a:r>
            <a:endParaRPr lang="zh-TW" altLang="en-US" sz="1600" dirty="0"/>
          </a:p>
        </p:txBody>
      </p:sp>
      <p:sp>
        <p:nvSpPr>
          <p:cNvPr id="5" name="矩形 4"/>
          <p:cNvSpPr/>
          <p:nvPr/>
        </p:nvSpPr>
        <p:spPr>
          <a:xfrm>
            <a:off x="1828081" y="332656"/>
            <a:ext cx="5184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800" b="1" dirty="0" smtClean="0">
                <a:solidFill>
                  <a:schemeClr val="tx2"/>
                </a:solidFill>
                <a:ea typeface="標楷體" pitchFamily="65" charset="-120"/>
              </a:rPr>
              <a:t>調查說明</a:t>
            </a:r>
            <a:endParaRPr lang="zh-TW" altLang="en-US" sz="2800" b="1" dirty="0">
              <a:solidFill>
                <a:schemeClr val="tx2"/>
              </a:solidFill>
              <a:ea typeface="標楷體" pitchFamily="65" charset="-120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75370" y="1120874"/>
            <a:ext cx="1080120" cy="69472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背景說明</a:t>
            </a: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259219" y="1883733"/>
            <a:ext cx="8357070" cy="321131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調查內容</a:t>
            </a:r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gray">
          <a:xfrm>
            <a:off x="2733783" y="2340271"/>
            <a:ext cx="3168352" cy="459832"/>
          </a:xfrm>
          <a:prstGeom prst="bevel">
            <a:avLst>
              <a:gd name="adj" fmla="val 9569"/>
            </a:avLst>
          </a:prstGeom>
          <a:ln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1C1C1C">
                      <a:alpha val="50000"/>
                    </a:srgbClr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zh-TW" altLang="en-US" sz="2000" b="1" dirty="0" smtClean="0">
                <a:solidFill>
                  <a:schemeClr val="lt1"/>
                </a:solidFill>
                <a:latin typeface="新細明體" pitchFamily="18" charset="-120"/>
                <a:ea typeface="新細明體" pitchFamily="18" charset="-120"/>
              </a:rPr>
              <a:t>核心題組問卷大綱</a:t>
            </a:r>
            <a:endParaRPr lang="zh-TW" altLang="en-US" sz="2000" b="1" dirty="0">
              <a:solidFill>
                <a:schemeClr val="lt1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2830900" y="3046806"/>
            <a:ext cx="512929" cy="864096"/>
          </a:xfrm>
          <a:prstGeom prst="rect">
            <a:avLst/>
          </a:prstGeom>
          <a:solidFill>
            <a:srgbClr val="839E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</a:rPr>
              <a:t>大眾傳播類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3402516" y="3046806"/>
            <a:ext cx="539221" cy="864096"/>
          </a:xfrm>
          <a:prstGeom prst="rect">
            <a:avLst/>
          </a:prstGeom>
          <a:solidFill>
            <a:srgbClr val="99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</a:rPr>
              <a:t>視覺藝術類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4047306" y="3046806"/>
            <a:ext cx="566422" cy="864096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</a:rPr>
              <a:t>表演藝術類</a:t>
            </a: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4687943" y="3036670"/>
            <a:ext cx="747689" cy="874231"/>
          </a:xfrm>
          <a:prstGeom prst="rect">
            <a:avLst/>
          </a:prstGeom>
          <a:solidFill>
            <a:srgbClr val="FF9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</a:rPr>
              <a:t>文化藝術機構與設施</a:t>
            </a: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5481124" y="3021024"/>
            <a:ext cx="740575" cy="88987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</a:rPr>
              <a:t>文藝民俗節慶活動</a:t>
            </a: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2714669" y="2902790"/>
            <a:ext cx="3592383" cy="11623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2148656" y="2902790"/>
            <a:ext cx="350837" cy="1196637"/>
          </a:xfrm>
          <a:prstGeom prst="rect">
            <a:avLst/>
          </a:prstGeom>
          <a:solidFill>
            <a:srgbClr val="99CCFF"/>
          </a:solidFill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</a:rPr>
              <a:t>活動領域</a:t>
            </a:r>
          </a:p>
        </p:txBody>
      </p:sp>
      <p:sp>
        <p:nvSpPr>
          <p:cNvPr id="25" name="Line 15"/>
          <p:cNvSpPr>
            <a:spLocks noChangeShapeType="1"/>
          </p:cNvSpPr>
          <p:nvPr/>
        </p:nvSpPr>
        <p:spPr bwMode="auto">
          <a:xfrm>
            <a:off x="2499493" y="3452848"/>
            <a:ext cx="2222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2810301" y="4778898"/>
            <a:ext cx="570428" cy="558442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</a:rPr>
              <a:t>參與</a:t>
            </a:r>
            <a:endParaRPr kumimoji="0" lang="en-US" altLang="zh-TW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新細明體" pitchFamily="18" charset="-120"/>
              <a:ea typeface="新細明體" pitchFamily="18" charset="-12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</a:rPr>
              <a:t>類型</a:t>
            </a: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3520058" y="4764869"/>
            <a:ext cx="706142" cy="539585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</a:rPr>
              <a:t>頻率</a:t>
            </a:r>
            <a:endParaRPr kumimoji="0" lang="en-US" altLang="zh-TW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新細明體" pitchFamily="18" charset="-120"/>
              <a:ea typeface="新細明體" pitchFamily="18" charset="-12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</a:rPr>
              <a:t>/</a:t>
            </a:r>
            <a:r>
              <a:rPr kumimoji="0" lang="zh-TW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</a:rPr>
              <a:t>時間</a:t>
            </a: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4366276" y="4750840"/>
            <a:ext cx="682935" cy="538271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</a:rPr>
              <a:t>消費</a:t>
            </a:r>
            <a:endParaRPr kumimoji="0" lang="en-US" altLang="zh-TW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新細明體" pitchFamily="18" charset="-120"/>
              <a:ea typeface="新細明體" pitchFamily="18" charset="-12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</a:rPr>
              <a:t>項目</a:t>
            </a: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5265256" y="4784358"/>
            <a:ext cx="1007333" cy="5903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</a:rPr>
              <a:t>學習</a:t>
            </a:r>
            <a:endParaRPr kumimoji="0" lang="en-US" altLang="zh-TW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新細明體" pitchFamily="18" charset="-120"/>
              <a:ea typeface="新細明體" pitchFamily="18" charset="-12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</a:rPr>
              <a:t>/</a:t>
            </a:r>
            <a:r>
              <a:rPr kumimoji="0" lang="zh-TW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</a:rPr>
              <a:t>演出發表</a:t>
            </a:r>
          </a:p>
        </p:txBody>
      </p:sp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2159543" y="4294923"/>
            <a:ext cx="323850" cy="1248220"/>
          </a:xfrm>
          <a:prstGeom prst="rect">
            <a:avLst/>
          </a:prstGeom>
          <a:solidFill>
            <a:srgbClr val="99CCFF"/>
          </a:solidFill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82800" rIns="18000" bIns="1080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</a:rPr>
              <a:t>固定問項</a:t>
            </a:r>
          </a:p>
        </p:txBody>
      </p:sp>
      <p:sp>
        <p:nvSpPr>
          <p:cNvPr id="31" name="AutoShape 27"/>
          <p:cNvSpPr>
            <a:spLocks noChangeArrowheads="1"/>
          </p:cNvSpPr>
          <p:nvPr/>
        </p:nvSpPr>
        <p:spPr bwMode="auto">
          <a:xfrm>
            <a:off x="2657555" y="4316650"/>
            <a:ext cx="3737729" cy="1519293"/>
          </a:xfrm>
          <a:prstGeom prst="roundRect">
            <a:avLst>
              <a:gd name="adj" fmla="val 784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2419939" y="6116717"/>
            <a:ext cx="4181841" cy="400038"/>
          </a:xfrm>
          <a:prstGeom prst="rect">
            <a:avLst/>
          </a:prstGeom>
          <a:solidFill>
            <a:srgbClr val="CC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</a:rPr>
              <a:t>基本資料</a:t>
            </a:r>
          </a:p>
        </p:txBody>
      </p:sp>
      <p:sp>
        <p:nvSpPr>
          <p:cNvPr id="33" name="AutoShape 33"/>
          <p:cNvSpPr>
            <a:spLocks noChangeArrowheads="1"/>
          </p:cNvSpPr>
          <p:nvPr/>
        </p:nvSpPr>
        <p:spPr bwMode="auto">
          <a:xfrm rot="5400000">
            <a:off x="4142125" y="4000014"/>
            <a:ext cx="229823" cy="3600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4" name="AutoShape 34"/>
          <p:cNvSpPr>
            <a:spLocks/>
          </p:cNvSpPr>
          <p:nvPr/>
        </p:nvSpPr>
        <p:spPr bwMode="auto">
          <a:xfrm rot="16200000">
            <a:off x="3855276" y="3763243"/>
            <a:ext cx="103188" cy="1831663"/>
          </a:xfrm>
          <a:prstGeom prst="rightBrace">
            <a:avLst>
              <a:gd name="adj1" fmla="val 273332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5" name="Text Box 35"/>
          <p:cNvSpPr txBox="1">
            <a:spLocks noChangeArrowheads="1"/>
          </p:cNvSpPr>
          <p:nvPr/>
        </p:nvSpPr>
        <p:spPr bwMode="auto">
          <a:xfrm>
            <a:off x="3425838" y="4383005"/>
            <a:ext cx="99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</a:rPr>
              <a:t>淺層參與</a:t>
            </a:r>
          </a:p>
        </p:txBody>
      </p:sp>
      <p:sp>
        <p:nvSpPr>
          <p:cNvPr id="36" name="Text Box 36"/>
          <p:cNvSpPr txBox="1">
            <a:spLocks noChangeArrowheads="1"/>
          </p:cNvSpPr>
          <p:nvPr/>
        </p:nvSpPr>
        <p:spPr bwMode="auto">
          <a:xfrm>
            <a:off x="5231099" y="4363956"/>
            <a:ext cx="99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</a:rPr>
              <a:t>深層參與</a:t>
            </a:r>
          </a:p>
        </p:txBody>
      </p:sp>
      <p:sp>
        <p:nvSpPr>
          <p:cNvPr id="37" name="AutoShape 37"/>
          <p:cNvSpPr>
            <a:spLocks/>
          </p:cNvSpPr>
          <p:nvPr/>
        </p:nvSpPr>
        <p:spPr bwMode="auto">
          <a:xfrm rot="16200000">
            <a:off x="5693923" y="4219889"/>
            <a:ext cx="88763" cy="918369"/>
          </a:xfrm>
          <a:prstGeom prst="rightBrace">
            <a:avLst>
              <a:gd name="adj1" fmla="val 122179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8" name="Line 15"/>
          <p:cNvSpPr>
            <a:spLocks noChangeShapeType="1"/>
          </p:cNvSpPr>
          <p:nvPr/>
        </p:nvSpPr>
        <p:spPr bwMode="auto">
          <a:xfrm flipV="1">
            <a:off x="2483393" y="4870693"/>
            <a:ext cx="18356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2935652" y="5357665"/>
            <a:ext cx="2223307" cy="388565"/>
          </a:xfrm>
          <a:prstGeom prst="rect">
            <a:avLst/>
          </a:prstGeom>
          <a:solidFill>
            <a:srgbClr val="99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 anchor="ctr"/>
          <a:lstStyle/>
          <a:p>
            <a:pPr lvl="0" algn="ctr">
              <a:defRPr/>
            </a:pPr>
            <a:r>
              <a:rPr kumimoji="0" lang="zh-TW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</a:rPr>
              <a:t>數位參與</a:t>
            </a:r>
          </a:p>
        </p:txBody>
      </p:sp>
      <p:sp>
        <p:nvSpPr>
          <p:cNvPr id="40" name="AutoShape 29"/>
          <p:cNvSpPr>
            <a:spLocks noChangeArrowheads="1"/>
          </p:cNvSpPr>
          <p:nvPr/>
        </p:nvSpPr>
        <p:spPr bwMode="auto">
          <a:xfrm rot="5400000">
            <a:off x="4321763" y="5821444"/>
            <a:ext cx="230546" cy="3600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090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52329" y="2348880"/>
            <a:ext cx="54726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kumimoji="0" lang="en-US" altLang="zh-TW" sz="3200" b="1" dirty="0" smtClean="0">
                <a:solidFill>
                  <a:schemeClr val="tx2"/>
                </a:solidFill>
                <a:ea typeface="標楷體" pitchFamily="65" charset="-120"/>
              </a:rPr>
              <a:t>(</a:t>
            </a:r>
            <a:r>
              <a:rPr kumimoji="0" lang="zh-TW" altLang="en-US" sz="3200" b="1" dirty="0" smtClean="0">
                <a:solidFill>
                  <a:schemeClr val="tx2"/>
                </a:solidFill>
                <a:ea typeface="標楷體" pitchFamily="65" charset="-120"/>
              </a:rPr>
              <a:t>一</a:t>
            </a:r>
            <a:r>
              <a:rPr kumimoji="0" lang="en-US" altLang="zh-TW" sz="3200" b="1" dirty="0" smtClean="0">
                <a:solidFill>
                  <a:schemeClr val="tx2"/>
                </a:solidFill>
                <a:ea typeface="標楷體" pitchFamily="65" charset="-120"/>
              </a:rPr>
              <a:t>)</a:t>
            </a:r>
            <a:r>
              <a:rPr kumimoji="0" lang="zh-TW" altLang="en-US" sz="3200" b="1" dirty="0" smtClean="0">
                <a:solidFill>
                  <a:schemeClr val="tx2"/>
                </a:solidFill>
                <a:ea typeface="標楷體" pitchFamily="65" charset="-120"/>
              </a:rPr>
              <a:t>各類藝文活動參與者結構</a:t>
            </a:r>
            <a:endParaRPr kumimoji="0" lang="en-US" altLang="zh-TW" sz="3200" b="1" dirty="0" smtClean="0">
              <a:solidFill>
                <a:schemeClr val="tx2"/>
              </a:solidFill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17246" y="6496050"/>
            <a:ext cx="2133600" cy="365125"/>
          </a:xfrm>
        </p:spPr>
        <p:txBody>
          <a:bodyPr/>
          <a:lstStyle/>
          <a:p>
            <a:r>
              <a:rPr lang="en-US" altLang="zh-TW" dirty="0" smtClean="0"/>
              <a:t>8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7054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115616" y="303713"/>
            <a:ext cx="6107458" cy="4603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altLang="zh-TW" sz="2400" b="1" kern="0" dirty="0" smtClean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2017/2018</a:t>
            </a:r>
            <a:r>
              <a:rPr lang="zh-TW" altLang="en-US" sz="2400" b="1" kern="0" dirty="0" smtClean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年文化參與概況</a:t>
            </a:r>
            <a:endParaRPr lang="en-US" altLang="zh-TW" sz="2400" b="1" kern="0" dirty="0">
              <a:solidFill>
                <a:srgbClr val="0066C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710906" y="2996952"/>
            <a:ext cx="3024336" cy="3139321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marL="174625" indent="-174625"/>
            <a:r>
              <a:rPr lang="en-US" altLang="zh-TW" dirty="0" smtClean="0">
                <a:latin typeface="+mn-ea"/>
              </a:rPr>
              <a:t>․</a:t>
            </a:r>
            <a:r>
              <a:rPr lang="zh-TW" altLang="en-US" b="1" dirty="0" smtClean="0">
                <a:solidFill>
                  <a:srgbClr val="0070C0"/>
                </a:solidFill>
                <a:latin typeface="+mn-ea"/>
              </a:rPr>
              <a:t>男女在各類活動的參與率差異不大。</a:t>
            </a:r>
            <a:endParaRPr lang="en-US" altLang="zh-TW" b="1" dirty="0" smtClean="0">
              <a:solidFill>
                <a:srgbClr val="0070C0"/>
              </a:solidFill>
              <a:latin typeface="+mn-ea"/>
            </a:endParaRPr>
          </a:p>
          <a:p>
            <a:pPr marL="174625" indent="-174625"/>
            <a:r>
              <a:rPr lang="en-US" altLang="zh-TW" b="1" dirty="0" smtClean="0">
                <a:solidFill>
                  <a:srgbClr val="0070C0"/>
                </a:solidFill>
                <a:latin typeface="+mn-ea"/>
              </a:rPr>
              <a:t>․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男性民眾僅在閱讀</a:t>
            </a:r>
            <a:r>
              <a:rPr lang="zh-TW" altLang="en-US" b="1" dirty="0" smtClean="0">
                <a:solidFill>
                  <a:srgbClr val="0070C0"/>
                </a:solidFill>
                <a:latin typeface="+mn-ea"/>
              </a:rPr>
              <a:t>報紙、聽廣播的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參與</a:t>
            </a:r>
            <a:r>
              <a:rPr lang="zh-TW" altLang="en-US" b="1" dirty="0" smtClean="0">
                <a:solidFill>
                  <a:srgbClr val="0070C0"/>
                </a:solidFill>
                <a:latin typeface="+mn-ea"/>
              </a:rPr>
              <a:t>率高於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女性，其餘項目</a:t>
            </a:r>
            <a:r>
              <a:rPr lang="en-US" altLang="zh-TW" b="1" dirty="0" smtClean="0">
                <a:solidFill>
                  <a:srgbClr val="0070C0"/>
                </a:solidFill>
                <a:latin typeface="+mn-ea"/>
              </a:rPr>
              <a:t>(</a:t>
            </a:r>
            <a:r>
              <a:rPr lang="zh-TW" altLang="en-US" b="1" dirty="0" smtClean="0">
                <a:solidFill>
                  <a:srgbClr val="0070C0"/>
                </a:solidFill>
                <a:latin typeface="+mn-ea"/>
              </a:rPr>
              <a:t>電影、雜誌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、書籍</a:t>
            </a:r>
            <a:r>
              <a:rPr lang="zh-TW" altLang="en-US" b="1" dirty="0" smtClean="0">
                <a:solidFill>
                  <a:srgbClr val="0070C0"/>
                </a:solidFill>
                <a:latin typeface="+mn-ea"/>
              </a:rPr>
              <a:t>、戲劇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戲曲舞蹈、古典及傳統</a:t>
            </a:r>
            <a:r>
              <a:rPr lang="zh-TW" altLang="en-US" b="1" dirty="0" smtClean="0">
                <a:solidFill>
                  <a:srgbClr val="0070C0"/>
                </a:solidFill>
                <a:latin typeface="+mn-ea"/>
              </a:rPr>
              <a:t>音樂、流行音樂、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視覺藝術、博物館</a:t>
            </a:r>
            <a:r>
              <a:rPr lang="en-US" altLang="zh-TW" b="1" dirty="0">
                <a:solidFill>
                  <a:srgbClr val="0070C0"/>
                </a:solidFill>
                <a:latin typeface="+mn-ea"/>
              </a:rPr>
              <a:t>)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則為</a:t>
            </a:r>
            <a:r>
              <a:rPr lang="zh-TW" altLang="en-US" b="1" dirty="0" smtClean="0">
                <a:solidFill>
                  <a:srgbClr val="0070C0"/>
                </a:solidFill>
                <a:latin typeface="+mn-ea"/>
              </a:rPr>
              <a:t>女性略高於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男性，數位閱讀及文藝民俗節慶則男女性比率差不多</a:t>
            </a:r>
            <a:endParaRPr lang="en-US" altLang="zh-TW" b="1" dirty="0" smtClean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51520" y="1052736"/>
            <a:ext cx="8784976" cy="1440160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84138" indent="-84138"/>
            <a:r>
              <a:rPr lang="en-US" altLang="zh-TW" sz="1400" dirty="0" smtClean="0">
                <a:solidFill>
                  <a:schemeClr val="tx1"/>
                </a:solidFill>
              </a:rPr>
              <a:t>•</a:t>
            </a:r>
            <a:r>
              <a:rPr lang="zh-TW" altLang="en-US" sz="1400" dirty="0">
                <a:solidFill>
                  <a:schemeClr val="tx1"/>
                </a:solidFill>
              </a:rPr>
              <a:t>雷達圖為以不同座標軸</a:t>
            </a:r>
            <a:r>
              <a:rPr lang="zh-TW" altLang="en-US" sz="1400" dirty="0" smtClean="0">
                <a:solidFill>
                  <a:schemeClr val="tx1"/>
                </a:solidFill>
              </a:rPr>
              <a:t>來比較</a:t>
            </a:r>
            <a:r>
              <a:rPr lang="zh-TW" altLang="en-US" sz="1400" dirty="0">
                <a:solidFill>
                  <a:schemeClr val="tx1"/>
                </a:solidFill>
              </a:rPr>
              <a:t>多個資料的</a:t>
            </a:r>
            <a:r>
              <a:rPr lang="zh-TW" altLang="en-US" sz="1400" dirty="0" smtClean="0">
                <a:solidFill>
                  <a:schemeClr val="tx1"/>
                </a:solidFill>
              </a:rPr>
              <a:t>值，以各類型文化參與率為例，類型為座標軸，各類型參與比率則繪於相對應的座標軸上，中心點數值設定為</a:t>
            </a:r>
            <a:r>
              <a:rPr lang="en-US" altLang="zh-TW" sz="1400" dirty="0" smtClean="0">
                <a:solidFill>
                  <a:schemeClr val="tx1"/>
                </a:solidFill>
              </a:rPr>
              <a:t>0%</a:t>
            </a:r>
            <a:r>
              <a:rPr lang="zh-TW" altLang="en-US" sz="1400" dirty="0" smtClean="0">
                <a:solidFill>
                  <a:schemeClr val="tx1"/>
                </a:solidFill>
              </a:rPr>
              <a:t>，同一性質會以線串連成一個多邊形。</a:t>
            </a:r>
            <a:endParaRPr lang="en-US" altLang="zh-TW" sz="1400" dirty="0" smtClean="0">
              <a:solidFill>
                <a:schemeClr val="tx1"/>
              </a:solidFill>
            </a:endParaRPr>
          </a:p>
          <a:p>
            <a:pPr marL="84138" indent="-84138"/>
            <a:r>
              <a:rPr lang="en-US" altLang="zh-TW" sz="1400" dirty="0" smtClean="0">
                <a:solidFill>
                  <a:schemeClr val="tx1"/>
                </a:solidFill>
              </a:rPr>
              <a:t>•</a:t>
            </a:r>
            <a:r>
              <a:rPr lang="zh-TW" altLang="en-US" sz="1400" dirty="0" smtClean="0">
                <a:solidFill>
                  <a:schemeClr val="tx1"/>
                </a:solidFill>
              </a:rPr>
              <a:t>右圖愈靠近中心點的活動，參與率越低，因此，古典與傳統音樂參與率最靠近中心點，則表示參與率較低，書籍參與率則較遠離中心點，則參與率較高。</a:t>
            </a:r>
            <a:endParaRPr lang="en-US" altLang="zh-TW" sz="1400" dirty="0" smtClean="0">
              <a:solidFill>
                <a:schemeClr val="tx1"/>
              </a:solidFill>
            </a:endParaRPr>
          </a:p>
          <a:p>
            <a:pPr marL="84138" indent="-84138"/>
            <a:r>
              <a:rPr lang="en-US" altLang="zh-TW" sz="1400" dirty="0" smtClean="0">
                <a:solidFill>
                  <a:schemeClr val="tx1"/>
                </a:solidFill>
              </a:rPr>
              <a:t>•</a:t>
            </a:r>
            <a:r>
              <a:rPr lang="zh-TW" altLang="en-US" sz="1400" dirty="0" smtClean="0">
                <a:solidFill>
                  <a:schemeClr val="tx1"/>
                </a:solidFill>
              </a:rPr>
              <a:t>若欲</a:t>
            </a:r>
            <a:r>
              <a:rPr lang="zh-TW" altLang="en-US" sz="1400" dirty="0">
                <a:solidFill>
                  <a:schemeClr val="tx1"/>
                </a:solidFill>
              </a:rPr>
              <a:t>比較各類活動</a:t>
            </a:r>
            <a:r>
              <a:rPr lang="zh-TW" altLang="en-US" sz="1400" dirty="0" smtClean="0">
                <a:solidFill>
                  <a:schemeClr val="tx1"/>
                </a:solidFill>
              </a:rPr>
              <a:t>性別參與比率，男性與女性參與率各串成一個多邊型，形狀越類似或距離越近表示差異程度較小，距離越遠則表示差異越大。</a:t>
            </a:r>
            <a:endParaRPr lang="en-US" altLang="zh-TW" sz="1400" dirty="0" smtClean="0">
              <a:solidFill>
                <a:schemeClr val="tx1"/>
              </a:solidFill>
            </a:endParaRPr>
          </a:p>
        </p:txBody>
      </p:sp>
      <p:sp>
        <p:nvSpPr>
          <p:cNvPr id="7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17246" y="6496050"/>
            <a:ext cx="2133600" cy="365125"/>
          </a:xfrm>
        </p:spPr>
        <p:txBody>
          <a:bodyPr/>
          <a:lstStyle/>
          <a:p>
            <a:r>
              <a:rPr lang="en-US" altLang="zh-TW" dirty="0" smtClean="0"/>
              <a:t>9</a:t>
            </a:r>
            <a:endParaRPr lang="zh-TW" altLang="en-US" dirty="0"/>
          </a:p>
        </p:txBody>
      </p:sp>
      <p:graphicFrame>
        <p:nvGraphicFramePr>
          <p:cNvPr id="9" name="圖表 8"/>
          <p:cNvGraphicFramePr/>
          <p:nvPr>
            <p:extLst>
              <p:ext uri="{D42A27DB-BD31-4B8C-83A1-F6EECF244321}">
                <p14:modId xmlns:p14="http://schemas.microsoft.com/office/powerpoint/2010/main" val="1624201426"/>
              </p:ext>
            </p:extLst>
          </p:nvPr>
        </p:nvGraphicFramePr>
        <p:xfrm>
          <a:off x="219962" y="2564904"/>
          <a:ext cx="548640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98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接點 3"/>
          <p:cNvCxnSpPr/>
          <p:nvPr/>
        </p:nvCxnSpPr>
        <p:spPr>
          <a:xfrm>
            <a:off x="4322507" y="986187"/>
            <a:ext cx="0" cy="58772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403648" y="303713"/>
            <a:ext cx="6107458" cy="4603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zh-TW" altLang="en-US" sz="2400" b="1" kern="0" dirty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各類藝文活動參與狀況人口特性分析</a:t>
            </a:r>
            <a:endParaRPr lang="en-US" altLang="zh-TW" sz="2400" b="1" kern="0" dirty="0">
              <a:solidFill>
                <a:srgbClr val="0066C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AutoShape 2091"/>
          <p:cNvSpPr>
            <a:spLocks noChangeArrowheads="1"/>
          </p:cNvSpPr>
          <p:nvPr/>
        </p:nvSpPr>
        <p:spPr bwMode="gray">
          <a:xfrm rot="5400000">
            <a:off x="2054449" y="-744734"/>
            <a:ext cx="426590" cy="3888433"/>
          </a:xfrm>
          <a:prstGeom prst="bevel">
            <a:avLst>
              <a:gd name="adj" fmla="val 3718"/>
            </a:avLst>
          </a:prstGeom>
          <a:solidFill>
            <a:srgbClr val="92D050">
              <a:alpha val="50000"/>
            </a:srgbClr>
          </a:solidFill>
          <a:ln>
            <a:noFill/>
          </a:ln>
          <a:effectLst/>
          <a:extLst/>
        </p:spPr>
        <p:txBody>
          <a:bodyPr rot="10800000" vert="eaVert" tIns="0" bIns="0" anchor="ctr"/>
          <a:lstStyle/>
          <a:p>
            <a:pPr algn="ctr"/>
            <a:r>
              <a:rPr kumimoji="0" lang="zh-TW" altLang="en-US" sz="1600" dirty="0" smtClean="0">
                <a:solidFill>
                  <a:srgbClr val="000000"/>
                </a:solidFill>
                <a:latin typeface="新細明體" pitchFamily="18" charset="-120"/>
                <a:ea typeface="新細明體" pitchFamily="18" charset="-120"/>
              </a:rPr>
              <a:t>教育程度</a:t>
            </a:r>
            <a:endParaRPr kumimoji="0" lang="zh-TW" altLang="en-US" sz="1600" dirty="0">
              <a:solidFill>
                <a:srgbClr val="000000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8" name="AutoShape 2091"/>
          <p:cNvSpPr>
            <a:spLocks noChangeArrowheads="1"/>
          </p:cNvSpPr>
          <p:nvPr/>
        </p:nvSpPr>
        <p:spPr bwMode="gray">
          <a:xfrm rot="5400000">
            <a:off x="6374930" y="-744735"/>
            <a:ext cx="426590" cy="3888433"/>
          </a:xfrm>
          <a:prstGeom prst="bevel">
            <a:avLst>
              <a:gd name="adj" fmla="val 3718"/>
            </a:avLst>
          </a:prstGeom>
          <a:solidFill>
            <a:srgbClr val="92D050">
              <a:alpha val="50000"/>
            </a:srgbClr>
          </a:solidFill>
          <a:ln>
            <a:noFill/>
          </a:ln>
          <a:effectLst/>
          <a:extLst/>
        </p:spPr>
        <p:txBody>
          <a:bodyPr rot="10800000" vert="eaVert" tIns="0" bIns="0" anchor="ctr"/>
          <a:lstStyle/>
          <a:p>
            <a:pPr algn="ctr"/>
            <a:r>
              <a:rPr kumimoji="0" lang="zh-TW" altLang="en-US" sz="1600" dirty="0" smtClean="0">
                <a:solidFill>
                  <a:srgbClr val="000000"/>
                </a:solidFill>
                <a:latin typeface="新細明體" pitchFamily="18" charset="-120"/>
                <a:ea typeface="新細明體" pitchFamily="18" charset="-120"/>
              </a:rPr>
              <a:t>年齡</a:t>
            </a:r>
            <a:endParaRPr kumimoji="0" lang="zh-TW" altLang="en-US" sz="1600" dirty="0">
              <a:solidFill>
                <a:srgbClr val="000000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485675" y="5157192"/>
            <a:ext cx="4406805" cy="1384995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marL="174625" indent="-174625"/>
            <a:r>
              <a:rPr lang="en-US" altLang="zh-TW" sz="1400" dirty="0" smtClean="0">
                <a:latin typeface="+mn-ea"/>
              </a:rPr>
              <a:t>․</a:t>
            </a:r>
            <a:r>
              <a:rPr lang="zh-TW" altLang="zh-TW" sz="1400" dirty="0"/>
              <a:t>年齡越高對電影、書籍、數位閱讀、戲劇戲曲舞蹈、流行音樂、視覺藝術、博物館的參與率越低</a:t>
            </a:r>
            <a:r>
              <a:rPr lang="zh-TW" altLang="en-US" sz="1400" dirty="0" smtClean="0">
                <a:latin typeface="+mn-ea"/>
              </a:rPr>
              <a:t>，</a:t>
            </a:r>
            <a:r>
              <a:rPr lang="zh-TW" altLang="zh-TW" sz="1400" dirty="0"/>
              <a:t>報紙的參與率則是年齡越高，參與率越高</a:t>
            </a:r>
            <a:r>
              <a:rPr lang="zh-TW" altLang="en-US" sz="1400" dirty="0" smtClean="0">
                <a:latin typeface="+mn-ea"/>
              </a:rPr>
              <a:t>。</a:t>
            </a:r>
            <a:endParaRPr lang="en-US" altLang="zh-TW" sz="1400" dirty="0" smtClean="0">
              <a:latin typeface="+mn-ea"/>
            </a:endParaRPr>
          </a:p>
          <a:p>
            <a:pPr marL="174625" indent="-174625"/>
            <a:r>
              <a:rPr lang="en-US" altLang="zh-TW" sz="1400" dirty="0" smtClean="0">
                <a:latin typeface="+mn-ea"/>
              </a:rPr>
              <a:t>․</a:t>
            </a:r>
            <a:r>
              <a:rPr lang="zh-TW" altLang="zh-TW" sz="1400" dirty="0"/>
              <a:t>數位</a:t>
            </a:r>
            <a:r>
              <a:rPr lang="zh-TW" altLang="zh-TW" sz="1400" dirty="0" smtClean="0"/>
              <a:t>閱讀</a:t>
            </a:r>
            <a:r>
              <a:rPr lang="en-US" altLang="zh-TW" sz="1400" dirty="0" smtClean="0"/>
              <a:t>15</a:t>
            </a:r>
            <a:r>
              <a:rPr lang="zh-TW" altLang="zh-TW" sz="1400" dirty="0"/>
              <a:t>歲至</a:t>
            </a:r>
            <a:r>
              <a:rPr lang="en-US" altLang="zh-TW" sz="1400" dirty="0"/>
              <a:t>24</a:t>
            </a:r>
            <a:r>
              <a:rPr lang="zh-TW" altLang="zh-TW" sz="1400" dirty="0"/>
              <a:t>歲青年族群的參與比率高達九成</a:t>
            </a:r>
            <a:r>
              <a:rPr lang="zh-TW" altLang="en-US" sz="1400" dirty="0" smtClean="0"/>
              <a:t>。</a:t>
            </a:r>
            <a:endParaRPr lang="en-US" altLang="zh-TW" sz="1400" dirty="0" smtClean="0">
              <a:latin typeface="+mn-ea"/>
            </a:endParaRPr>
          </a:p>
          <a:p>
            <a:pPr marL="174625" indent="-174625"/>
            <a:r>
              <a:rPr lang="en-US" altLang="zh-TW" sz="1400" dirty="0" smtClean="0">
                <a:latin typeface="+mn-ea"/>
              </a:rPr>
              <a:t>․</a:t>
            </a:r>
            <a:r>
              <a:rPr lang="zh-TW" altLang="zh-TW" sz="1400" dirty="0"/>
              <a:t>廣播、雜誌及文藝民俗節慶活動以青壯年族群</a:t>
            </a:r>
            <a:r>
              <a:rPr lang="en-US" altLang="zh-TW" sz="1400" dirty="0"/>
              <a:t>(25~59</a:t>
            </a:r>
            <a:r>
              <a:rPr lang="zh-TW" altLang="zh-TW" sz="1400" dirty="0"/>
              <a:t>歲</a:t>
            </a:r>
            <a:r>
              <a:rPr lang="en-US" altLang="zh-TW" sz="1400" dirty="0"/>
              <a:t>)</a:t>
            </a:r>
            <a:r>
              <a:rPr lang="zh-TW" altLang="zh-TW" sz="1400" dirty="0"/>
              <a:t>的參與率最高</a:t>
            </a:r>
            <a:r>
              <a:rPr lang="zh-TW" altLang="en-US" sz="1400" dirty="0" smtClean="0"/>
              <a:t>。</a:t>
            </a:r>
            <a:endParaRPr lang="en-US" altLang="zh-TW" sz="1400" dirty="0" smtClean="0">
              <a:latin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23659" y="5149583"/>
            <a:ext cx="3952600" cy="1384995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marL="174625" indent="-174625"/>
            <a:r>
              <a:rPr lang="en-US" altLang="zh-TW" sz="1400" dirty="0" smtClean="0">
                <a:latin typeface="+mn-ea"/>
              </a:rPr>
              <a:t>․</a:t>
            </a:r>
            <a:r>
              <a:rPr lang="zh-TW" altLang="en-US" sz="1400" dirty="0">
                <a:latin typeface="+mn-ea"/>
              </a:rPr>
              <a:t>教育程度越高對藝文活動參與度越</a:t>
            </a:r>
            <a:r>
              <a:rPr lang="zh-TW" altLang="en-US" sz="1400" dirty="0" smtClean="0">
                <a:latin typeface="+mn-ea"/>
              </a:rPr>
              <a:t>高。</a:t>
            </a:r>
            <a:endParaRPr lang="en-US" altLang="zh-TW" sz="1400" dirty="0" smtClean="0">
              <a:latin typeface="+mn-ea"/>
            </a:endParaRPr>
          </a:p>
          <a:p>
            <a:pPr marL="174625" indent="-174625"/>
            <a:r>
              <a:rPr lang="en-US" altLang="zh-TW" sz="1400" dirty="0" smtClean="0">
                <a:latin typeface="+mn-ea"/>
              </a:rPr>
              <a:t>․</a:t>
            </a:r>
            <a:r>
              <a:rPr lang="zh-TW" altLang="en-US" sz="1400" dirty="0">
                <a:latin typeface="+mn-ea"/>
              </a:rPr>
              <a:t>電影</a:t>
            </a:r>
            <a:r>
              <a:rPr lang="zh-TW" altLang="en-US" sz="1400" dirty="0" smtClean="0">
                <a:latin typeface="+mn-ea"/>
              </a:rPr>
              <a:t>、廣播、雜誌</a:t>
            </a:r>
            <a:r>
              <a:rPr lang="zh-TW" altLang="en-US" sz="1400" dirty="0">
                <a:latin typeface="+mn-ea"/>
              </a:rPr>
              <a:t>、數位閱讀、書籍、視覺藝術及博物館的參與率各教育程度之</a:t>
            </a:r>
            <a:r>
              <a:rPr lang="zh-TW" altLang="en-US" sz="1400" dirty="0" smtClean="0">
                <a:latin typeface="+mn-ea"/>
              </a:rPr>
              <a:t>差異較大。</a:t>
            </a:r>
            <a:endParaRPr lang="en-US" altLang="zh-TW" sz="1400" dirty="0" smtClean="0">
              <a:latin typeface="+mn-ea"/>
            </a:endParaRPr>
          </a:p>
          <a:p>
            <a:pPr marL="174625" indent="-174625"/>
            <a:r>
              <a:rPr lang="en-US" altLang="zh-TW" sz="1400" dirty="0" smtClean="0">
                <a:latin typeface="+mn-ea"/>
              </a:rPr>
              <a:t>․</a:t>
            </a:r>
            <a:r>
              <a:rPr lang="zh-TW" altLang="en-US" sz="1400" dirty="0">
                <a:latin typeface="+mn-ea"/>
              </a:rPr>
              <a:t>報紙、戲劇戲曲舞蹈、古典及傳統音樂、流行音樂及文藝民俗節慶活動的參與率各教育程度</a:t>
            </a:r>
            <a:r>
              <a:rPr lang="zh-TW" altLang="en-US" sz="1400" dirty="0" smtClean="0">
                <a:latin typeface="+mn-ea"/>
              </a:rPr>
              <a:t>差異較小</a:t>
            </a:r>
            <a:r>
              <a:rPr lang="zh-TW" altLang="en-US" sz="1400" dirty="0"/>
              <a:t>。</a:t>
            </a:r>
            <a:endParaRPr lang="en-US" altLang="zh-TW" sz="1400" dirty="0" smtClean="0">
              <a:latin typeface="+mn-ea"/>
            </a:endParaRPr>
          </a:p>
        </p:txBody>
      </p:sp>
      <p:sp>
        <p:nvSpPr>
          <p:cNvPr id="11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17246" y="6496050"/>
            <a:ext cx="2133600" cy="365125"/>
          </a:xfrm>
        </p:spPr>
        <p:txBody>
          <a:bodyPr/>
          <a:lstStyle/>
          <a:p>
            <a:r>
              <a:rPr lang="en-US" altLang="zh-TW" dirty="0" smtClean="0"/>
              <a:t>10</a:t>
            </a:r>
            <a:endParaRPr lang="zh-TW" altLang="en-US" dirty="0"/>
          </a:p>
        </p:txBody>
      </p:sp>
      <p:graphicFrame>
        <p:nvGraphicFramePr>
          <p:cNvPr id="12" name="圖表 11"/>
          <p:cNvGraphicFramePr/>
          <p:nvPr>
            <p:extLst>
              <p:ext uri="{D42A27DB-BD31-4B8C-83A1-F6EECF244321}">
                <p14:modId xmlns:p14="http://schemas.microsoft.com/office/powerpoint/2010/main" val="3521152002"/>
              </p:ext>
            </p:extLst>
          </p:nvPr>
        </p:nvGraphicFramePr>
        <p:xfrm>
          <a:off x="-180528" y="1412778"/>
          <a:ext cx="5119464" cy="3562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圖表 12"/>
          <p:cNvGraphicFramePr/>
          <p:nvPr>
            <p:extLst>
              <p:ext uri="{D42A27DB-BD31-4B8C-83A1-F6EECF244321}">
                <p14:modId xmlns:p14="http://schemas.microsoft.com/office/powerpoint/2010/main" val="3983100193"/>
              </p:ext>
            </p:extLst>
          </p:nvPr>
        </p:nvGraphicFramePr>
        <p:xfrm>
          <a:off x="3945877" y="1482458"/>
          <a:ext cx="5486400" cy="366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1651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接點 3"/>
          <p:cNvCxnSpPr/>
          <p:nvPr/>
        </p:nvCxnSpPr>
        <p:spPr>
          <a:xfrm>
            <a:off x="4572000" y="980728"/>
            <a:ext cx="0" cy="58772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utoShape 2091"/>
          <p:cNvSpPr>
            <a:spLocks noChangeArrowheads="1"/>
          </p:cNvSpPr>
          <p:nvPr/>
        </p:nvSpPr>
        <p:spPr bwMode="gray">
          <a:xfrm rot="5400000">
            <a:off x="2123766" y="-759020"/>
            <a:ext cx="426590" cy="3888433"/>
          </a:xfrm>
          <a:prstGeom prst="bevel">
            <a:avLst>
              <a:gd name="adj" fmla="val 3718"/>
            </a:avLst>
          </a:prstGeom>
          <a:solidFill>
            <a:srgbClr val="92D050">
              <a:alpha val="50000"/>
            </a:srgbClr>
          </a:solidFill>
          <a:ln>
            <a:noFill/>
          </a:ln>
          <a:effectLst/>
          <a:extLst/>
        </p:spPr>
        <p:txBody>
          <a:bodyPr rot="10800000" vert="eaVert" tIns="0" bIns="0" anchor="ctr"/>
          <a:lstStyle/>
          <a:p>
            <a:pPr algn="ctr"/>
            <a:r>
              <a:rPr kumimoji="0" lang="zh-TW" altLang="en-US" sz="1600" dirty="0" smtClean="0">
                <a:solidFill>
                  <a:srgbClr val="000000"/>
                </a:solidFill>
                <a:latin typeface="新細明體" pitchFamily="18" charset="-120"/>
                <a:ea typeface="新細明體" pitchFamily="18" charset="-120"/>
              </a:rPr>
              <a:t>地區</a:t>
            </a:r>
            <a:endParaRPr kumimoji="0" lang="zh-TW" altLang="en-US" sz="1600" dirty="0">
              <a:solidFill>
                <a:srgbClr val="000000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259632" y="188640"/>
            <a:ext cx="6107458" cy="4603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zh-TW" altLang="en-US" sz="2400" b="1" kern="0" dirty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各類藝文活動參與狀況人口特性分析</a:t>
            </a:r>
            <a:endParaRPr lang="en-US" altLang="zh-TW" sz="2400" b="1" kern="0" dirty="0">
              <a:solidFill>
                <a:srgbClr val="0066C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AutoShape 2091"/>
          <p:cNvSpPr>
            <a:spLocks noChangeArrowheads="1"/>
          </p:cNvSpPr>
          <p:nvPr/>
        </p:nvSpPr>
        <p:spPr bwMode="gray">
          <a:xfrm rot="5400000">
            <a:off x="6590954" y="-759019"/>
            <a:ext cx="426590" cy="3888433"/>
          </a:xfrm>
          <a:prstGeom prst="bevel">
            <a:avLst>
              <a:gd name="adj" fmla="val 3718"/>
            </a:avLst>
          </a:prstGeom>
          <a:solidFill>
            <a:srgbClr val="92D050">
              <a:alpha val="50000"/>
            </a:srgbClr>
          </a:solidFill>
          <a:ln>
            <a:noFill/>
          </a:ln>
          <a:effectLst/>
          <a:extLst/>
        </p:spPr>
        <p:txBody>
          <a:bodyPr rot="10800000" vert="eaVert" tIns="0" bIns="0" anchor="ctr"/>
          <a:lstStyle/>
          <a:p>
            <a:pPr algn="ctr"/>
            <a:r>
              <a:rPr kumimoji="0" lang="zh-TW" altLang="en-US" sz="1600" dirty="0" smtClean="0">
                <a:solidFill>
                  <a:srgbClr val="000000"/>
                </a:solidFill>
                <a:latin typeface="新細明體" pitchFamily="18" charset="-120"/>
                <a:ea typeface="新細明體" pitchFamily="18" charset="-120"/>
              </a:rPr>
              <a:t>個人月收入</a:t>
            </a:r>
            <a:endParaRPr kumimoji="0" lang="zh-TW" altLang="en-US" sz="1600" dirty="0">
              <a:solidFill>
                <a:srgbClr val="000000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699739" y="5166312"/>
            <a:ext cx="4336757" cy="1384995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marL="174625" indent="-174625"/>
            <a:r>
              <a:rPr lang="en-US" altLang="zh-TW" sz="1400" dirty="0" smtClean="0">
                <a:latin typeface="+mn-ea"/>
              </a:rPr>
              <a:t>․</a:t>
            </a:r>
            <a:r>
              <a:rPr lang="zh-TW" altLang="zh-TW" sz="1400" dirty="0"/>
              <a:t>除電影外，其餘各項藝文活動參與率以收入在</a:t>
            </a:r>
            <a:r>
              <a:rPr lang="en-US" altLang="zh-TW" sz="1400" dirty="0"/>
              <a:t>5</a:t>
            </a:r>
            <a:r>
              <a:rPr lang="zh-TW" altLang="zh-TW" sz="1400" dirty="0"/>
              <a:t>萬以上者最高</a:t>
            </a:r>
            <a:endParaRPr lang="en-US" altLang="zh-TW" sz="1400" dirty="0" smtClean="0">
              <a:latin typeface="+mn-ea"/>
            </a:endParaRPr>
          </a:p>
          <a:p>
            <a:pPr marL="174625" indent="-174625"/>
            <a:r>
              <a:rPr lang="en-US" altLang="zh-TW" sz="1400" dirty="0" smtClean="0">
                <a:latin typeface="+mn-ea"/>
              </a:rPr>
              <a:t>․</a:t>
            </a:r>
            <a:r>
              <a:rPr lang="zh-TW" altLang="zh-TW" sz="1400" dirty="0"/>
              <a:t>以廣播、雜誌、數位閱讀及博物館的參與率與其他收入級距者差異較大。戲劇戲曲舞蹈、音樂類的參與率差異</a:t>
            </a:r>
            <a:r>
              <a:rPr lang="zh-TW" altLang="zh-TW" sz="1400" dirty="0" smtClean="0"/>
              <a:t>最小</a:t>
            </a:r>
            <a:endParaRPr lang="en-US" altLang="zh-TW" sz="1400" dirty="0" smtClean="0"/>
          </a:p>
          <a:p>
            <a:pPr marL="174625" indent="-174625"/>
            <a:r>
              <a:rPr lang="en-US" altLang="zh-TW" sz="1400" dirty="0" smtClean="0">
                <a:latin typeface="+mn-ea"/>
              </a:rPr>
              <a:t>․</a:t>
            </a:r>
            <a:r>
              <a:rPr lang="zh-TW" altLang="zh-TW" sz="1400" dirty="0"/>
              <a:t>電影的參與率以收入在</a:t>
            </a:r>
            <a:r>
              <a:rPr lang="en-US" altLang="zh-TW" sz="1400" dirty="0"/>
              <a:t>3</a:t>
            </a:r>
            <a:r>
              <a:rPr lang="zh-TW" altLang="zh-TW" sz="1400" dirty="0"/>
              <a:t>至</a:t>
            </a:r>
            <a:r>
              <a:rPr lang="en-US" altLang="zh-TW" sz="1400" dirty="0"/>
              <a:t>5</a:t>
            </a:r>
            <a:r>
              <a:rPr lang="zh-TW" altLang="zh-TW" sz="1400" dirty="0"/>
              <a:t>萬者之參與率最高</a:t>
            </a:r>
            <a:endParaRPr lang="en-US" altLang="zh-TW" sz="1400" dirty="0" smtClean="0">
              <a:latin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60761" y="5445224"/>
            <a:ext cx="3952600" cy="1169551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marL="174625" indent="-174625"/>
            <a:r>
              <a:rPr lang="en-US" altLang="zh-TW" sz="1400" dirty="0" smtClean="0">
                <a:latin typeface="+mn-ea"/>
              </a:rPr>
              <a:t>․</a:t>
            </a:r>
            <a:r>
              <a:rPr lang="zh-TW" altLang="en-US" sz="1400" dirty="0" smtClean="0">
                <a:latin typeface="+mn-ea"/>
              </a:rPr>
              <a:t>北部</a:t>
            </a:r>
            <a:r>
              <a:rPr lang="zh-TW" altLang="en-US" sz="1400" dirty="0">
                <a:latin typeface="+mn-ea"/>
              </a:rPr>
              <a:t>地區、中部地區、南部地區、東部及其他</a:t>
            </a:r>
            <a:r>
              <a:rPr lang="zh-TW" altLang="en-US" sz="1400" dirty="0" smtClean="0">
                <a:latin typeface="+mn-ea"/>
              </a:rPr>
              <a:t>地區在</a:t>
            </a:r>
            <a:r>
              <a:rPr lang="zh-TW" altLang="en-US" sz="1400" dirty="0">
                <a:latin typeface="+mn-ea"/>
              </a:rPr>
              <a:t>大多數</a:t>
            </a:r>
            <a:r>
              <a:rPr lang="zh-TW" altLang="en-US" sz="1400" dirty="0" smtClean="0">
                <a:latin typeface="+mn-ea"/>
              </a:rPr>
              <a:t>項目的參與率差異</a:t>
            </a:r>
            <a:r>
              <a:rPr lang="zh-TW" altLang="en-US" sz="1400" dirty="0">
                <a:latin typeface="+mn-ea"/>
              </a:rPr>
              <a:t>並不</a:t>
            </a:r>
            <a:r>
              <a:rPr lang="zh-TW" altLang="en-US" sz="1400" dirty="0" smtClean="0">
                <a:latin typeface="+mn-ea"/>
              </a:rPr>
              <a:t>大</a:t>
            </a:r>
            <a:endParaRPr lang="en-US" altLang="zh-TW" sz="1400" dirty="0" smtClean="0">
              <a:latin typeface="+mn-ea"/>
            </a:endParaRPr>
          </a:p>
          <a:p>
            <a:pPr marL="174625" indent="-174625"/>
            <a:r>
              <a:rPr lang="en-US" altLang="zh-TW" sz="1400" dirty="0" smtClean="0">
                <a:latin typeface="+mn-ea"/>
              </a:rPr>
              <a:t>․</a:t>
            </a:r>
            <a:r>
              <a:rPr lang="zh-TW" altLang="zh-TW" sz="1400" dirty="0"/>
              <a:t>北部地區民眾在電影、雜誌、書籍、數位閱讀的參與比率最高</a:t>
            </a:r>
            <a:r>
              <a:rPr lang="zh-TW" altLang="en-US" sz="1400" dirty="0" smtClean="0">
                <a:latin typeface="+mn-ea"/>
              </a:rPr>
              <a:t>，</a:t>
            </a:r>
            <a:r>
              <a:rPr lang="zh-TW" altLang="zh-TW" sz="1400" dirty="0"/>
              <a:t>在文藝民俗節慶及戲劇戲曲舞蹈的參與率</a:t>
            </a:r>
            <a:r>
              <a:rPr lang="zh-TW" altLang="zh-TW" sz="1400" dirty="0" smtClean="0"/>
              <a:t>最</a:t>
            </a:r>
            <a:r>
              <a:rPr lang="zh-TW" altLang="en-US" sz="1400" dirty="0" smtClean="0"/>
              <a:t>低</a:t>
            </a:r>
            <a:endParaRPr lang="en-US" altLang="zh-TW" sz="1400" dirty="0" smtClean="0">
              <a:latin typeface="+mn-ea"/>
            </a:endParaRPr>
          </a:p>
        </p:txBody>
      </p:sp>
      <p:sp>
        <p:nvSpPr>
          <p:cNvPr id="11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17246" y="6496050"/>
            <a:ext cx="2133600" cy="365125"/>
          </a:xfrm>
        </p:spPr>
        <p:txBody>
          <a:bodyPr/>
          <a:lstStyle/>
          <a:p>
            <a:r>
              <a:rPr lang="en-US" altLang="zh-TW" dirty="0" smtClean="0"/>
              <a:t>11</a:t>
            </a:r>
            <a:endParaRPr lang="zh-TW" altLang="en-US" dirty="0"/>
          </a:p>
        </p:txBody>
      </p:sp>
      <p:graphicFrame>
        <p:nvGraphicFramePr>
          <p:cNvPr id="12" name="圖表 11"/>
          <p:cNvGraphicFramePr/>
          <p:nvPr>
            <p:extLst>
              <p:ext uri="{D42A27DB-BD31-4B8C-83A1-F6EECF244321}">
                <p14:modId xmlns:p14="http://schemas.microsoft.com/office/powerpoint/2010/main" val="3587312639"/>
              </p:ext>
            </p:extLst>
          </p:nvPr>
        </p:nvGraphicFramePr>
        <p:xfrm>
          <a:off x="-207812" y="1397394"/>
          <a:ext cx="4787114" cy="3888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圖表 12"/>
          <p:cNvGraphicFramePr/>
          <p:nvPr>
            <p:extLst>
              <p:ext uri="{D42A27DB-BD31-4B8C-83A1-F6EECF244321}">
                <p14:modId xmlns:p14="http://schemas.microsoft.com/office/powerpoint/2010/main" val="2933887275"/>
              </p:ext>
            </p:extLst>
          </p:nvPr>
        </p:nvGraphicFramePr>
        <p:xfrm>
          <a:off x="4520961" y="1484784"/>
          <a:ext cx="4694312" cy="3681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321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257352" y="188640"/>
            <a:ext cx="6107458" cy="4603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zh-TW" altLang="en-US" sz="2400" b="1" kern="0" dirty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各類藝文活動參與狀況人口特性分析</a:t>
            </a:r>
            <a:endParaRPr lang="en-US" altLang="zh-TW" sz="2400" b="1" kern="0" dirty="0">
              <a:solidFill>
                <a:srgbClr val="0066C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40699" y="4797152"/>
            <a:ext cx="8784842" cy="1384995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marL="174625" indent="-174625"/>
            <a:r>
              <a:rPr lang="en-US" altLang="zh-TW" sz="1400" dirty="0" smtClean="0">
                <a:latin typeface="+mn-ea"/>
              </a:rPr>
              <a:t>․</a:t>
            </a:r>
            <a:r>
              <a:rPr lang="zh-TW" altLang="en-US" sz="1400" dirty="0">
                <a:latin typeface="+mn-ea"/>
              </a:rPr>
              <a:t>仍在工作者中，以從事服務業者在各藝文活動的參與率較從事工業</a:t>
            </a:r>
            <a:r>
              <a:rPr lang="en-US" altLang="zh-TW" sz="1400" dirty="0">
                <a:latin typeface="+mn-ea"/>
              </a:rPr>
              <a:t>/</a:t>
            </a:r>
            <a:r>
              <a:rPr lang="zh-TW" altLang="en-US" sz="1400" dirty="0">
                <a:latin typeface="+mn-ea"/>
              </a:rPr>
              <a:t>營造業者高</a:t>
            </a:r>
            <a:r>
              <a:rPr lang="en-US" altLang="zh-TW" sz="1400" dirty="0">
                <a:latin typeface="+mn-ea"/>
              </a:rPr>
              <a:t>(</a:t>
            </a:r>
            <a:r>
              <a:rPr lang="zh-TW" altLang="en-US" sz="1400" dirty="0">
                <a:latin typeface="+mn-ea"/>
              </a:rPr>
              <a:t>除廣播外</a:t>
            </a:r>
            <a:r>
              <a:rPr lang="en-US" altLang="zh-TW" sz="1400" dirty="0">
                <a:latin typeface="+mn-ea"/>
              </a:rPr>
              <a:t>)</a:t>
            </a:r>
            <a:r>
              <a:rPr lang="zh-TW" altLang="en-US" sz="1400" dirty="0">
                <a:latin typeface="+mn-ea"/>
              </a:rPr>
              <a:t>，而從事農林漁牧礦業者對藝文活動的參與率最低</a:t>
            </a:r>
            <a:r>
              <a:rPr lang="en-US" altLang="zh-TW" sz="1400" dirty="0">
                <a:latin typeface="+mn-ea"/>
              </a:rPr>
              <a:t>(</a:t>
            </a:r>
            <a:r>
              <a:rPr lang="zh-TW" altLang="en-US" sz="1400" dirty="0">
                <a:latin typeface="+mn-ea"/>
              </a:rPr>
              <a:t>除戲劇戲曲舞蹈外</a:t>
            </a:r>
            <a:r>
              <a:rPr lang="en-US" altLang="zh-TW" sz="1400" dirty="0">
                <a:latin typeface="+mn-ea"/>
              </a:rPr>
              <a:t>)</a:t>
            </a:r>
            <a:r>
              <a:rPr lang="zh-TW" altLang="en-US" sz="1400" dirty="0" smtClean="0"/>
              <a:t>。</a:t>
            </a:r>
            <a:endParaRPr lang="en-US" altLang="zh-TW" sz="1400" dirty="0" smtClean="0">
              <a:latin typeface="+mn-ea"/>
            </a:endParaRPr>
          </a:p>
          <a:p>
            <a:pPr marL="174625" indent="-174625"/>
            <a:r>
              <a:rPr lang="en-US" altLang="zh-TW" sz="1400" dirty="0" smtClean="0">
                <a:latin typeface="+mn-ea"/>
              </a:rPr>
              <a:t>․</a:t>
            </a:r>
            <a:r>
              <a:rPr lang="zh-TW" altLang="en-US" sz="1400" dirty="0">
                <a:latin typeface="+mn-ea"/>
              </a:rPr>
              <a:t>學生族群在電影、書籍、數位閱讀、戲劇戲曲舞蹈、流行音樂、古典及傳統音樂、視覺藝術及博物館的參與率上明顯高於其他族群。</a:t>
            </a:r>
            <a:endParaRPr lang="en-US" altLang="zh-TW" sz="1400" dirty="0" smtClean="0">
              <a:latin typeface="+mn-ea"/>
            </a:endParaRPr>
          </a:p>
          <a:p>
            <a:pPr marL="174625" indent="-174625"/>
            <a:r>
              <a:rPr lang="en-US" altLang="zh-TW" sz="1400" dirty="0" smtClean="0">
                <a:latin typeface="+mn-ea"/>
              </a:rPr>
              <a:t>․</a:t>
            </a:r>
            <a:r>
              <a:rPr lang="zh-TW" altLang="en-US" sz="1400" dirty="0">
                <a:latin typeface="+mn-ea"/>
              </a:rPr>
              <a:t>報紙則以退休人員參與率最高，雜誌的參與率以服務業最高，廣播為以工業</a:t>
            </a:r>
            <a:r>
              <a:rPr lang="en-US" altLang="zh-TW" sz="1400" dirty="0">
                <a:latin typeface="+mn-ea"/>
              </a:rPr>
              <a:t>/</a:t>
            </a:r>
            <a:r>
              <a:rPr lang="zh-TW" altLang="en-US" sz="1400" dirty="0">
                <a:latin typeface="+mn-ea"/>
              </a:rPr>
              <a:t>營造業的參與率較高，文藝民俗節慶活動則以工業</a:t>
            </a:r>
            <a:r>
              <a:rPr lang="en-US" altLang="zh-TW" sz="1400" dirty="0">
                <a:latin typeface="+mn-ea"/>
              </a:rPr>
              <a:t>/</a:t>
            </a:r>
            <a:r>
              <a:rPr lang="zh-TW" altLang="en-US" sz="1400" dirty="0">
                <a:latin typeface="+mn-ea"/>
              </a:rPr>
              <a:t>營造業及服務業最高。</a:t>
            </a:r>
            <a:endParaRPr lang="en-US" altLang="zh-TW" sz="1400" dirty="0" smtClean="0">
              <a:latin typeface="+mn-ea"/>
            </a:endParaRPr>
          </a:p>
        </p:txBody>
      </p:sp>
      <p:sp>
        <p:nvSpPr>
          <p:cNvPr id="7" name="AutoShape 2091"/>
          <p:cNvSpPr>
            <a:spLocks noChangeArrowheads="1"/>
          </p:cNvSpPr>
          <p:nvPr/>
        </p:nvSpPr>
        <p:spPr bwMode="gray">
          <a:xfrm rot="5400000">
            <a:off x="-1077831" y="2315673"/>
            <a:ext cx="3162892" cy="503921"/>
          </a:xfrm>
          <a:prstGeom prst="bevel">
            <a:avLst>
              <a:gd name="adj" fmla="val 3718"/>
            </a:avLst>
          </a:prstGeom>
          <a:solidFill>
            <a:srgbClr val="92D050">
              <a:alpha val="50000"/>
            </a:srgbClr>
          </a:solidFill>
          <a:ln>
            <a:noFill/>
          </a:ln>
          <a:effectLst/>
          <a:extLst/>
        </p:spPr>
        <p:txBody>
          <a:bodyPr rot="10800000" vert="eaVert" tIns="0" bIns="0" anchor="ctr"/>
          <a:lstStyle/>
          <a:p>
            <a:pPr algn="ctr"/>
            <a:r>
              <a:rPr kumimoji="0" lang="zh-TW" altLang="en-US" sz="1600" dirty="0" smtClean="0">
                <a:solidFill>
                  <a:srgbClr val="000000"/>
                </a:solidFill>
                <a:latin typeface="新細明體" pitchFamily="18" charset="-120"/>
                <a:ea typeface="新細明體" pitchFamily="18" charset="-120"/>
              </a:rPr>
              <a:t>職業</a:t>
            </a:r>
            <a:endParaRPr kumimoji="0" lang="zh-TW" altLang="en-US" sz="1600" dirty="0">
              <a:solidFill>
                <a:srgbClr val="000000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9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17246" y="6496050"/>
            <a:ext cx="2133600" cy="365125"/>
          </a:xfrm>
        </p:spPr>
        <p:txBody>
          <a:bodyPr/>
          <a:lstStyle/>
          <a:p>
            <a:r>
              <a:rPr lang="en-US" altLang="zh-TW" dirty="0" smtClean="0"/>
              <a:t>11</a:t>
            </a:r>
            <a:endParaRPr lang="zh-TW" altLang="en-US" dirty="0"/>
          </a:p>
        </p:txBody>
      </p:sp>
      <p:graphicFrame>
        <p:nvGraphicFramePr>
          <p:cNvPr id="13" name="圖表 12"/>
          <p:cNvGraphicFramePr/>
          <p:nvPr>
            <p:extLst>
              <p:ext uri="{D42A27DB-BD31-4B8C-83A1-F6EECF244321}">
                <p14:modId xmlns:p14="http://schemas.microsoft.com/office/powerpoint/2010/main" val="538350249"/>
              </p:ext>
            </p:extLst>
          </p:nvPr>
        </p:nvGraphicFramePr>
        <p:xfrm>
          <a:off x="532207" y="764704"/>
          <a:ext cx="4572441" cy="3868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圖表 13"/>
          <p:cNvGraphicFramePr/>
          <p:nvPr>
            <p:extLst>
              <p:ext uri="{D42A27DB-BD31-4B8C-83A1-F6EECF244321}">
                <p14:modId xmlns:p14="http://schemas.microsoft.com/office/powerpoint/2010/main" val="3141919097"/>
              </p:ext>
            </p:extLst>
          </p:nvPr>
        </p:nvGraphicFramePr>
        <p:xfrm>
          <a:off x="4528528" y="764704"/>
          <a:ext cx="4622304" cy="3809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4921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17246" y="6496050"/>
            <a:ext cx="2133600" cy="365125"/>
          </a:xfrm>
        </p:spPr>
        <p:txBody>
          <a:bodyPr/>
          <a:lstStyle/>
          <a:p>
            <a:r>
              <a:rPr lang="en-US" altLang="zh-TW" dirty="0" smtClean="0"/>
              <a:t>14</a:t>
            </a:r>
            <a:endParaRPr lang="zh-TW" altLang="en-US" dirty="0"/>
          </a:p>
        </p:txBody>
      </p:sp>
      <p:sp>
        <p:nvSpPr>
          <p:cNvPr id="2" name="矩形 1"/>
          <p:cNvSpPr/>
          <p:nvPr/>
        </p:nvSpPr>
        <p:spPr>
          <a:xfrm>
            <a:off x="1043608" y="1196752"/>
            <a:ext cx="660648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dirty="0">
                <a:solidFill>
                  <a:schemeClr val="tx2"/>
                </a:solidFill>
                <a:ea typeface="標楷體" pitchFamily="65" charset="-120"/>
              </a:rPr>
              <a:t>小結</a:t>
            </a:r>
            <a:endParaRPr lang="en-US" altLang="zh-TW" sz="3200" b="1" dirty="0">
              <a:solidFill>
                <a:schemeClr val="tx2"/>
              </a:solidFill>
              <a:ea typeface="標楷體" pitchFamily="65" charset="-120"/>
            </a:endParaRPr>
          </a:p>
          <a:p>
            <a:pPr marL="342900" indent="-342900" algn="just">
              <a:buFont typeface="Wingdings" panose="05000000000000000000" pitchFamily="2" charset="2"/>
              <a:buChar char="u"/>
            </a:pPr>
            <a:r>
              <a:rPr lang="zh-TW" altLang="en-US" sz="2000" dirty="0" smtClean="0">
                <a:solidFill>
                  <a:srgbClr val="FF0000"/>
                </a:solidFill>
                <a:ea typeface="標楷體" pitchFamily="65" charset="-120"/>
              </a:rPr>
              <a:t>各類活動參與率在性別差異程度不大，男性民眾</a:t>
            </a:r>
            <a:r>
              <a:rPr lang="zh-TW" altLang="en-US" sz="2000" dirty="0">
                <a:solidFill>
                  <a:srgbClr val="FF0000"/>
                </a:solidFill>
                <a:ea typeface="標楷體" pitchFamily="65" charset="-120"/>
              </a:rPr>
              <a:t>在閱讀</a:t>
            </a:r>
            <a:r>
              <a:rPr lang="zh-TW" altLang="en-US" sz="2000" dirty="0" smtClean="0">
                <a:solidFill>
                  <a:srgbClr val="FF0000"/>
                </a:solidFill>
                <a:ea typeface="標楷體" pitchFamily="65" charset="-120"/>
              </a:rPr>
              <a:t>報紙及聽</a:t>
            </a:r>
            <a:r>
              <a:rPr lang="zh-TW" altLang="en-US" sz="2000" dirty="0">
                <a:solidFill>
                  <a:srgbClr val="FF0000"/>
                </a:solidFill>
                <a:ea typeface="標楷體" pitchFamily="65" charset="-120"/>
              </a:rPr>
              <a:t>廣播的參與</a:t>
            </a:r>
            <a:r>
              <a:rPr lang="zh-TW" altLang="en-US" sz="2000" dirty="0" smtClean="0">
                <a:solidFill>
                  <a:srgbClr val="FF0000"/>
                </a:solidFill>
                <a:ea typeface="標楷體" pitchFamily="65" charset="-120"/>
              </a:rPr>
              <a:t>率略高於女性</a:t>
            </a:r>
            <a:r>
              <a:rPr lang="zh-TW" altLang="en-US" sz="2000" dirty="0">
                <a:solidFill>
                  <a:srgbClr val="FF0000"/>
                </a:solidFill>
                <a:ea typeface="標楷體" pitchFamily="65" charset="-120"/>
              </a:rPr>
              <a:t>，電影、雜誌、書籍、戲劇戲曲舞蹈、古典及傳統音樂、流行音樂、視覺藝術、博物館則</a:t>
            </a:r>
            <a:r>
              <a:rPr lang="zh-TW" altLang="en-US" sz="2000" dirty="0" smtClean="0">
                <a:solidFill>
                  <a:srgbClr val="FF0000"/>
                </a:solidFill>
                <a:ea typeface="標楷體" pitchFamily="65" charset="-120"/>
              </a:rPr>
              <a:t>為女性略高於男性。</a:t>
            </a:r>
            <a:endParaRPr lang="en-US" altLang="zh-TW" sz="2000" dirty="0" smtClean="0">
              <a:solidFill>
                <a:srgbClr val="FF0000"/>
              </a:solidFill>
              <a:ea typeface="標楷體" pitchFamily="65" charset="-120"/>
            </a:endParaRPr>
          </a:p>
          <a:p>
            <a:pPr marL="342900" lvl="0" indent="-342900" algn="just">
              <a:buFont typeface="Wingdings" panose="05000000000000000000" pitchFamily="2" charset="2"/>
              <a:buChar char="u"/>
            </a:pPr>
            <a:r>
              <a:rPr lang="zh-TW" altLang="en-US" sz="2000" dirty="0" smtClean="0">
                <a:solidFill>
                  <a:schemeClr val="tx2"/>
                </a:solidFill>
                <a:ea typeface="標楷體" pitchFamily="65" charset="-120"/>
              </a:rPr>
              <a:t>北部</a:t>
            </a:r>
            <a:r>
              <a:rPr lang="zh-TW" altLang="en-US" sz="2000" dirty="0">
                <a:solidFill>
                  <a:schemeClr val="tx2"/>
                </a:solidFill>
                <a:ea typeface="標楷體" pitchFamily="65" charset="-120"/>
              </a:rPr>
              <a:t>地區民眾在電影、雜誌、書籍、數位閱讀的參與比率最高，基本上各類活動參與率在居住地區差異</a:t>
            </a:r>
            <a:r>
              <a:rPr lang="zh-TW" altLang="en-US" sz="2000" dirty="0" smtClean="0">
                <a:solidFill>
                  <a:schemeClr val="tx2"/>
                </a:solidFill>
                <a:ea typeface="標楷體" pitchFamily="65" charset="-120"/>
              </a:rPr>
              <a:t>程度亦</a:t>
            </a:r>
            <a:r>
              <a:rPr lang="zh-TW" altLang="en-US" sz="2000" dirty="0">
                <a:solidFill>
                  <a:schemeClr val="tx2"/>
                </a:solidFill>
                <a:ea typeface="標楷體" pitchFamily="65" charset="-120"/>
              </a:rPr>
              <a:t>不大。</a:t>
            </a:r>
            <a:endParaRPr lang="en-US" altLang="zh-TW" sz="2000" dirty="0">
              <a:solidFill>
                <a:schemeClr val="tx2"/>
              </a:solidFill>
              <a:ea typeface="標楷體" pitchFamily="65" charset="-120"/>
            </a:endParaRPr>
          </a:p>
          <a:p>
            <a:pPr marL="342900" indent="-342900" algn="just">
              <a:buFont typeface="Wingdings" panose="05000000000000000000" pitchFamily="2" charset="2"/>
              <a:buChar char="u"/>
            </a:pPr>
            <a:r>
              <a:rPr lang="zh-TW" altLang="en-US" sz="2000" dirty="0">
                <a:solidFill>
                  <a:srgbClr val="FF0000"/>
                </a:solidFill>
                <a:ea typeface="標楷體" pitchFamily="65" charset="-120"/>
              </a:rPr>
              <a:t>教育程度、年齡及收入為影響民眾文化參與的重要因素</a:t>
            </a:r>
            <a:r>
              <a:rPr lang="zh-TW" altLang="en-US" sz="2000" dirty="0">
                <a:solidFill>
                  <a:schemeClr val="tx2"/>
                </a:solidFill>
                <a:ea typeface="標楷體" pitchFamily="65" charset="-120"/>
              </a:rPr>
              <a:t>，未來政策上可因應年齡、教育程度不同者規劃不同的方案以促進民眾之付費參與。</a:t>
            </a:r>
            <a:endParaRPr lang="en-US" altLang="zh-TW" sz="2000" dirty="0">
              <a:solidFill>
                <a:schemeClr val="tx2"/>
              </a:solidFill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386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52329" y="2348880"/>
            <a:ext cx="54726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kumimoji="0" lang="en-US" altLang="zh-TW" sz="3200" b="1" dirty="0" smtClean="0">
                <a:solidFill>
                  <a:schemeClr val="tx2"/>
                </a:solidFill>
                <a:ea typeface="標楷體" pitchFamily="65" charset="-120"/>
              </a:rPr>
              <a:t>(</a:t>
            </a:r>
            <a:r>
              <a:rPr kumimoji="0" lang="zh-TW" altLang="en-US" sz="3200" b="1" dirty="0" smtClean="0">
                <a:solidFill>
                  <a:schemeClr val="tx2"/>
                </a:solidFill>
                <a:ea typeface="標楷體" pitchFamily="65" charset="-120"/>
              </a:rPr>
              <a:t>二</a:t>
            </a:r>
            <a:r>
              <a:rPr kumimoji="0" lang="en-US" altLang="zh-TW" sz="3200" b="1" dirty="0" smtClean="0">
                <a:solidFill>
                  <a:schemeClr val="tx2"/>
                </a:solidFill>
                <a:ea typeface="標楷體" pitchFamily="65" charset="-120"/>
              </a:rPr>
              <a:t>)</a:t>
            </a:r>
            <a:r>
              <a:rPr kumimoji="0" lang="zh-TW" altLang="en-US" sz="3200" b="1" dirty="0" smtClean="0">
                <a:solidFill>
                  <a:schemeClr val="tx2"/>
                </a:solidFill>
                <a:ea typeface="標楷體" pitchFamily="65" charset="-120"/>
              </a:rPr>
              <a:t>付費、數位與深層參與</a:t>
            </a:r>
            <a:endParaRPr kumimoji="0" lang="en-US" altLang="zh-TW" sz="3200" b="1" dirty="0" smtClean="0">
              <a:solidFill>
                <a:schemeClr val="tx2"/>
              </a:solidFill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17246" y="6496050"/>
            <a:ext cx="2133600" cy="365125"/>
          </a:xfrm>
        </p:spPr>
        <p:txBody>
          <a:bodyPr/>
          <a:lstStyle/>
          <a:p>
            <a:r>
              <a:rPr lang="en-US" altLang="zh-TW" dirty="0" smtClean="0"/>
              <a:t>8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1821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403648" y="303713"/>
            <a:ext cx="6107458" cy="4603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zh-TW" altLang="en-US" sz="2400" b="1" kern="0" dirty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藝文活動付</a:t>
            </a:r>
            <a:r>
              <a:rPr lang="zh-TW" altLang="en-US" sz="2400" b="1" kern="0" dirty="0" smtClean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費占比</a:t>
            </a:r>
            <a:endParaRPr lang="en-US" altLang="zh-TW" sz="2400" b="1" kern="0" dirty="0">
              <a:solidFill>
                <a:srgbClr val="0066CC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3" name="物件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4085296"/>
              </p:ext>
            </p:extLst>
          </p:nvPr>
        </p:nvGraphicFramePr>
        <p:xfrm>
          <a:off x="874775" y="980728"/>
          <a:ext cx="612068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矩形 5"/>
          <p:cNvSpPr/>
          <p:nvPr/>
        </p:nvSpPr>
        <p:spPr>
          <a:xfrm>
            <a:off x="6905699" y="1268761"/>
            <a:ext cx="2141579" cy="1944215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84138" indent="-84138"/>
            <a:r>
              <a:rPr lang="en-US" altLang="zh-TW" sz="1500" dirty="0" smtClean="0">
                <a:solidFill>
                  <a:schemeClr val="tx1"/>
                </a:solidFill>
              </a:rPr>
              <a:t>•</a:t>
            </a:r>
            <a:r>
              <a:rPr lang="zh-TW" altLang="en-US" sz="1500" dirty="0" smtClean="0">
                <a:solidFill>
                  <a:schemeClr val="tx1"/>
                </a:solidFill>
              </a:rPr>
              <a:t>民眾在藝文參與上，雖以免費次數較多，但在流行音樂、古典與傳統音樂、現代戲劇及博物館的付費次數比率在</a:t>
            </a:r>
            <a:r>
              <a:rPr lang="en-US" altLang="zh-TW" sz="1500" dirty="0">
                <a:solidFill>
                  <a:schemeClr val="tx1"/>
                </a:solidFill>
              </a:rPr>
              <a:t>4</a:t>
            </a:r>
            <a:r>
              <a:rPr lang="zh-TW" altLang="en-US" sz="1500" dirty="0" smtClean="0">
                <a:solidFill>
                  <a:schemeClr val="tx1"/>
                </a:solidFill>
              </a:rPr>
              <a:t>成以上。</a:t>
            </a:r>
            <a:endParaRPr lang="en-US" altLang="zh-TW" sz="1500" dirty="0" smtClean="0">
              <a:solidFill>
                <a:schemeClr val="tx1"/>
              </a:solidFill>
            </a:endParaRPr>
          </a:p>
          <a:p>
            <a:pPr marL="84138" indent="-84138"/>
            <a:r>
              <a:rPr lang="en-US" altLang="zh-TW" sz="1500" dirty="0">
                <a:solidFill>
                  <a:schemeClr val="tx1"/>
                </a:solidFill>
              </a:rPr>
              <a:t>•</a:t>
            </a:r>
            <a:r>
              <a:rPr lang="zh-TW" altLang="en-US" sz="1500" dirty="0" smtClean="0">
                <a:solidFill>
                  <a:schemeClr val="tx1"/>
                </a:solidFill>
              </a:rPr>
              <a:t>博物館付費參與次數占比高達</a:t>
            </a:r>
            <a:r>
              <a:rPr lang="en-US" altLang="zh-TW" sz="1500" dirty="0" smtClean="0">
                <a:solidFill>
                  <a:schemeClr val="tx1"/>
                </a:solidFill>
              </a:rPr>
              <a:t>59.6%</a:t>
            </a:r>
            <a:r>
              <a:rPr lang="zh-TW" altLang="en-US" sz="1500" dirty="0" smtClean="0">
                <a:solidFill>
                  <a:schemeClr val="tx1"/>
                </a:solidFill>
              </a:rPr>
              <a:t>。</a:t>
            </a:r>
            <a:endParaRPr lang="en-US" altLang="zh-TW" sz="1500" dirty="0" smtClean="0">
              <a:solidFill>
                <a:schemeClr val="tx1"/>
              </a:solidFill>
            </a:endParaRPr>
          </a:p>
          <a:p>
            <a:pPr marL="84138" indent="-84138"/>
            <a:endParaRPr lang="en-US" altLang="zh-TW" sz="1500" dirty="0">
              <a:solidFill>
                <a:schemeClr val="tx1"/>
              </a:solidFill>
            </a:endParaRPr>
          </a:p>
        </p:txBody>
      </p:sp>
      <p:cxnSp>
        <p:nvCxnSpPr>
          <p:cNvPr id="10" name="直線接點 9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utoShape 165"/>
          <p:cNvSpPr>
            <a:spLocks noChangeArrowheads="1"/>
          </p:cNvSpPr>
          <p:nvPr/>
        </p:nvSpPr>
        <p:spPr bwMode="gray">
          <a:xfrm>
            <a:off x="279982" y="1052736"/>
            <a:ext cx="614570" cy="2160240"/>
          </a:xfrm>
          <a:prstGeom prst="bevel">
            <a:avLst>
              <a:gd name="adj" fmla="val 3718"/>
            </a:avLst>
          </a:prstGeom>
          <a:solidFill>
            <a:srgbClr val="FF8BC5">
              <a:alpha val="44000"/>
            </a:srgbClr>
          </a:solidFill>
          <a:ln>
            <a:noFill/>
          </a:ln>
          <a:effectLst/>
          <a:extLst/>
        </p:spPr>
        <p:txBody>
          <a:bodyPr lIns="0" tIns="36000" rIns="0" bIns="36000" anchor="ctr"/>
          <a:lstStyle/>
          <a:p>
            <a:pPr algn="ctr"/>
            <a:r>
              <a:rPr lang="zh-TW" altLang="en-US" sz="1600" dirty="0">
                <a:latin typeface="新細明體" pitchFamily="18" charset="-120"/>
                <a:ea typeface="新細明體" pitchFamily="18" charset="-120"/>
              </a:rPr>
              <a:t>全體民眾藝文觀賞付費概況</a:t>
            </a:r>
          </a:p>
        </p:txBody>
      </p:sp>
      <p:sp>
        <p:nvSpPr>
          <p:cNvPr id="1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17246" y="6496050"/>
            <a:ext cx="2133600" cy="365125"/>
          </a:xfrm>
        </p:spPr>
        <p:txBody>
          <a:bodyPr/>
          <a:lstStyle/>
          <a:p>
            <a:r>
              <a:rPr lang="en-US" altLang="zh-TW" dirty="0" smtClean="0"/>
              <a:t>14</a:t>
            </a:r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3438"/>
              </p:ext>
            </p:extLst>
          </p:nvPr>
        </p:nvGraphicFramePr>
        <p:xfrm>
          <a:off x="890112" y="4105399"/>
          <a:ext cx="7360120" cy="921499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53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4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30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30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30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30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性別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流行音樂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傳統與古典音樂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現代戲劇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u="none" strike="noStrike" dirty="0">
                          <a:effectLst/>
                        </a:rPr>
                        <a:t>傳統戲曲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細明體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TW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舞蹈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TW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視覺藝術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TW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博物館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84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整體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ingLiU"/>
                        </a:rPr>
                        <a:t>50.2%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ingLiU"/>
                        </a:rPr>
                        <a:t>43.4%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ingLiU"/>
                        </a:rPr>
                        <a:t>53.1%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ingLiU"/>
                        </a:rPr>
                        <a:t>19.5%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ingLiU"/>
                        </a:rPr>
                        <a:t>23.1%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ingLiU"/>
                        </a:rPr>
                        <a:t>28.9%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ingLiU"/>
                        </a:rPr>
                        <a:t>59.6%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u="none" strike="noStrike" dirty="0">
                          <a:effectLst/>
                        </a:rPr>
                        <a:t>男性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ingLiU"/>
                        </a:rPr>
                        <a:t>47.5%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ingLiU"/>
                        </a:rPr>
                        <a:t>40.7%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ingLiU"/>
                        </a:rPr>
                        <a:t>49.7%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ingLiU"/>
                        </a:rPr>
                        <a:t>14.2%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ingLiU"/>
                        </a:rPr>
                        <a:t>22.6%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ingLiU"/>
                        </a:rPr>
                        <a:t>27.0%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ingLiU"/>
                        </a:rPr>
                        <a:t>57.7%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u="none" strike="noStrike">
                          <a:effectLst/>
                        </a:rPr>
                        <a:t>女性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ingLiU"/>
                        </a:rPr>
                        <a:t>52.8%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ingLiU"/>
                        </a:rPr>
                        <a:t>45.6%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ingLiU"/>
                        </a:rPr>
                        <a:t>55.3%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ingLiU"/>
                        </a:rPr>
                        <a:t>26.6%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ingLiU"/>
                        </a:rPr>
                        <a:t>23.4%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ingLiU"/>
                        </a:rPr>
                        <a:t>30.8%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ingLiU"/>
                        </a:rPr>
                        <a:t>61.4%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1518271" y="3573016"/>
            <a:ext cx="6107458" cy="4603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zh-TW" altLang="en-US" sz="2400" b="1" kern="0" dirty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藝文活動付</a:t>
            </a:r>
            <a:r>
              <a:rPr lang="zh-TW" altLang="en-US" sz="2400" b="1" kern="0" dirty="0" smtClean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費次數占比</a:t>
            </a:r>
            <a:r>
              <a:rPr lang="en-US" altLang="zh-TW" sz="2400" b="1" kern="0" dirty="0" smtClean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400" b="1" kern="0" dirty="0" smtClean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依性別區分</a:t>
            </a:r>
            <a:endParaRPr lang="en-US" altLang="zh-TW" sz="2400" b="1" kern="0" dirty="0">
              <a:solidFill>
                <a:srgbClr val="0066C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894552" y="5229201"/>
            <a:ext cx="7081936" cy="720080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84138" indent="-84138"/>
            <a:r>
              <a:rPr lang="en-US" altLang="zh-TW" sz="1500" dirty="0" smtClean="0">
                <a:solidFill>
                  <a:srgbClr val="FF0000"/>
                </a:solidFill>
              </a:rPr>
              <a:t>•</a:t>
            </a:r>
            <a:r>
              <a:rPr lang="zh-TW" altLang="en-US" sz="1500" dirty="0" smtClean="0">
                <a:solidFill>
                  <a:srgbClr val="FF0000"/>
                </a:solidFill>
              </a:rPr>
              <a:t>女性在各類藝文活動付費次數占比皆較男性</a:t>
            </a:r>
            <a:r>
              <a:rPr lang="zh-TW" altLang="en-US" sz="1500" dirty="0">
                <a:solidFill>
                  <a:srgbClr val="FF0000"/>
                </a:solidFill>
              </a:rPr>
              <a:t>高</a:t>
            </a:r>
            <a:r>
              <a:rPr lang="zh-TW" altLang="en-US" sz="1500" dirty="0" smtClean="0">
                <a:solidFill>
                  <a:srgbClr val="FF0000"/>
                </a:solidFill>
              </a:rPr>
              <a:t>。</a:t>
            </a:r>
            <a:endParaRPr lang="en-US" altLang="zh-TW" sz="1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60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354797" y="332655"/>
            <a:ext cx="6107458" cy="4603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zh-TW" altLang="en-US" sz="2400" b="1" kern="0" dirty="0" smtClean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文化數位參與</a:t>
            </a:r>
            <a:endParaRPr lang="en-US" altLang="zh-TW" sz="2400" b="1" kern="0" dirty="0">
              <a:solidFill>
                <a:srgbClr val="0066C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17246" y="6496050"/>
            <a:ext cx="2133600" cy="365125"/>
          </a:xfrm>
        </p:spPr>
        <p:txBody>
          <a:bodyPr/>
          <a:lstStyle/>
          <a:p>
            <a:r>
              <a:rPr lang="en-US" altLang="zh-TW" dirty="0" smtClean="0"/>
              <a:t>15</a:t>
            </a:r>
            <a:endParaRPr lang="zh-TW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395536" y="3100082"/>
            <a:ext cx="8496944" cy="544942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84138" indent="-84138"/>
            <a:r>
              <a:rPr lang="en-US" altLang="zh-TW" sz="1500" dirty="0" smtClean="0">
                <a:solidFill>
                  <a:schemeClr val="tx1"/>
                </a:solidFill>
              </a:rPr>
              <a:t>•</a:t>
            </a:r>
            <a:r>
              <a:rPr lang="zh-TW" altLang="en-US" sz="1500" dirty="0" smtClean="0">
                <a:solidFill>
                  <a:schemeClr val="tx1"/>
                </a:solidFill>
              </a:rPr>
              <a:t>民眾在文化數位參與上，線上音樂欣賞或下載、瀏覽網路新聞或雜誌、閱讀其他網路文章之參與率皆在五成以上，線上觀看或下載電影</a:t>
            </a:r>
            <a:r>
              <a:rPr lang="zh-TW" altLang="en-US" sz="1500" dirty="0">
                <a:solidFill>
                  <a:schemeClr val="tx1"/>
                </a:solidFill>
              </a:rPr>
              <a:t>片及線上觀看</a:t>
            </a:r>
            <a:r>
              <a:rPr lang="zh-TW" altLang="en-US" sz="1500" dirty="0" smtClean="0">
                <a:solidFill>
                  <a:schemeClr val="tx1"/>
                </a:solidFill>
              </a:rPr>
              <a:t>或下載電視節目之比例亦在四成以上。</a:t>
            </a:r>
            <a:endParaRPr lang="en-US" altLang="zh-TW" sz="1500" dirty="0" smtClean="0">
              <a:solidFill>
                <a:schemeClr val="tx1"/>
              </a:solidFill>
            </a:endParaRPr>
          </a:p>
        </p:txBody>
      </p:sp>
      <p:cxnSp>
        <p:nvCxnSpPr>
          <p:cNvPr id="13" name="直線接點 12"/>
          <p:cNvCxnSpPr/>
          <p:nvPr/>
        </p:nvCxnSpPr>
        <p:spPr>
          <a:xfrm>
            <a:off x="72008" y="3645024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957845"/>
              </p:ext>
            </p:extLst>
          </p:nvPr>
        </p:nvGraphicFramePr>
        <p:xfrm>
          <a:off x="529210" y="3861048"/>
          <a:ext cx="8229595" cy="1317989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586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97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04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439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</a:rPr>
                        <a:t>性別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254" marR="9254" marT="925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線上觀看或下載電影片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線上觀看或下載電視節目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線上音樂欣賞或下載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收聽網路廣播節目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瀏覽網路新聞</a:t>
                      </a:r>
                      <a:r>
                        <a:rPr lang="en-US" altLang="zh-TW" sz="1200" u="none" strike="noStrike" dirty="0">
                          <a:effectLst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</a:rPr>
                        <a:t>雜誌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線上閱讀小說、書籍</a:t>
                      </a:r>
                      <a:r>
                        <a:rPr lang="en-US" altLang="zh-TW" sz="1200" u="none" strike="noStrike" dirty="0">
                          <a:effectLst/>
                        </a:rPr>
                        <a:t>(</a:t>
                      </a:r>
                      <a:r>
                        <a:rPr lang="zh-TW" altLang="en-US" sz="1200" u="none" strike="noStrike" dirty="0">
                          <a:effectLst/>
                        </a:rPr>
                        <a:t>含電子書</a:t>
                      </a:r>
                      <a:r>
                        <a:rPr lang="en-US" altLang="zh-TW" sz="1200" u="none" strike="noStrike" dirty="0">
                          <a:effectLst/>
                        </a:rPr>
                        <a:t>)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閱讀其他網路文章</a:t>
                      </a:r>
                      <a:r>
                        <a:rPr lang="en-US" altLang="zh-TW" sz="1200" u="none" strike="noStrike" dirty="0">
                          <a:effectLst/>
                        </a:rPr>
                        <a:t>(</a:t>
                      </a:r>
                      <a:r>
                        <a:rPr lang="zh-TW" altLang="en-US" sz="1200" u="none" strike="noStrike" dirty="0">
                          <a:effectLst/>
                        </a:rPr>
                        <a:t>如部落格、</a:t>
                      </a:r>
                      <a:r>
                        <a:rPr lang="en-US" altLang="zh-TW" sz="1200" u="none" strike="noStrike" dirty="0">
                          <a:effectLst/>
                        </a:rPr>
                        <a:t>FB</a:t>
                      </a:r>
                      <a:r>
                        <a:rPr lang="zh-TW" altLang="en-US" sz="1200" u="none" strike="noStrike" dirty="0">
                          <a:effectLst/>
                        </a:rPr>
                        <a:t>、社群、</a:t>
                      </a:r>
                      <a:r>
                        <a:rPr lang="en-US" altLang="zh-TW" sz="1200" u="none" strike="noStrike" dirty="0">
                          <a:effectLst/>
                        </a:rPr>
                        <a:t>PTT</a:t>
                      </a:r>
                      <a:r>
                        <a:rPr lang="zh-TW" altLang="en-US" sz="1200" u="none" strike="noStrike" dirty="0">
                          <a:effectLst/>
                        </a:rPr>
                        <a:t>等之文章</a:t>
                      </a:r>
                      <a:r>
                        <a:rPr lang="en-US" altLang="zh-TW" sz="1200" u="none" strike="noStrike" dirty="0">
                          <a:effectLst/>
                        </a:rPr>
                        <a:t>)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建立部落格或個人專屬網頁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下載遊戲或線上遊戲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其它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皆沒有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78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全體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254" marR="9254" marT="92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19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男性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254" marR="9254" marT="92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37.7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19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女性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254" marR="9254" marT="92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矩形 13"/>
          <p:cNvSpPr/>
          <p:nvPr/>
        </p:nvSpPr>
        <p:spPr>
          <a:xfrm>
            <a:off x="526728" y="5445224"/>
            <a:ext cx="8496944" cy="1224136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84138" indent="-84138"/>
            <a:r>
              <a:rPr lang="en-US" altLang="zh-TW" sz="1500" dirty="0" smtClean="0">
                <a:solidFill>
                  <a:schemeClr val="tx1"/>
                </a:solidFill>
              </a:rPr>
              <a:t>•</a:t>
            </a:r>
            <a:r>
              <a:rPr lang="zh-TW" altLang="en-US" sz="1500" dirty="0" smtClean="0">
                <a:solidFill>
                  <a:schemeClr val="tx1"/>
                </a:solidFill>
              </a:rPr>
              <a:t>女性在多數項目的參與高於男性，包含線上影音、音樂及線上閱讀小說書籍、閱讀其他網路文章、建立部落格或個人專屬網頁的參與比率皆高於男性。</a:t>
            </a:r>
            <a:endParaRPr lang="en-US" altLang="zh-TW" sz="1500" dirty="0" smtClean="0">
              <a:solidFill>
                <a:schemeClr val="tx1"/>
              </a:solidFill>
            </a:endParaRPr>
          </a:p>
          <a:p>
            <a:pPr marL="84138" indent="-84138"/>
            <a:r>
              <a:rPr lang="en-US" altLang="zh-TW" sz="1500" dirty="0" smtClean="0">
                <a:solidFill>
                  <a:schemeClr val="tx1"/>
                </a:solidFill>
              </a:rPr>
              <a:t>•</a:t>
            </a:r>
            <a:r>
              <a:rPr lang="zh-TW" altLang="en-US" sz="1500" dirty="0" smtClean="0">
                <a:solidFill>
                  <a:schemeClr val="tx1"/>
                </a:solidFill>
              </a:rPr>
              <a:t>男性在收聽網路廣播節目、瀏覽網路新聞</a:t>
            </a:r>
            <a:r>
              <a:rPr lang="en-US" altLang="zh-TW" sz="1500" dirty="0" smtClean="0">
                <a:solidFill>
                  <a:schemeClr val="tx1"/>
                </a:solidFill>
              </a:rPr>
              <a:t>/</a:t>
            </a:r>
            <a:r>
              <a:rPr lang="zh-TW" altLang="en-US" sz="1500" dirty="0" smtClean="0">
                <a:solidFill>
                  <a:schemeClr val="tx1"/>
                </a:solidFill>
              </a:rPr>
              <a:t>雜誌及下載</a:t>
            </a:r>
            <a:r>
              <a:rPr lang="zh-TW" altLang="en-US" sz="1500" dirty="0">
                <a:solidFill>
                  <a:schemeClr val="tx1"/>
                </a:solidFill>
              </a:rPr>
              <a:t>遊戲或線上</a:t>
            </a:r>
            <a:r>
              <a:rPr lang="zh-TW" altLang="en-US" sz="1500" dirty="0" smtClean="0">
                <a:solidFill>
                  <a:schemeClr val="tx1"/>
                </a:solidFill>
              </a:rPr>
              <a:t>遊戲的比率高於女性。</a:t>
            </a:r>
            <a:endParaRPr lang="zh-TW" altLang="en-US" sz="1500" dirty="0">
              <a:solidFill>
                <a:schemeClr val="tx1"/>
              </a:solidFill>
            </a:endParaRPr>
          </a:p>
        </p:txBody>
      </p:sp>
      <p:graphicFrame>
        <p:nvGraphicFramePr>
          <p:cNvPr id="9" name="物件 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7740330"/>
              </p:ext>
            </p:extLst>
          </p:nvPr>
        </p:nvGraphicFramePr>
        <p:xfrm>
          <a:off x="683568" y="867479"/>
          <a:ext cx="8208912" cy="2232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788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751099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en-US" sz="32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大綱</a:t>
            </a:r>
            <a:endParaRPr lang="en-US" altLang="zh-TW" sz="3200" b="1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2690829723"/>
              </p:ext>
            </p:extLst>
          </p:nvPr>
        </p:nvGraphicFramePr>
        <p:xfrm>
          <a:off x="1524000" y="1397000"/>
          <a:ext cx="72964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764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54797" y="332655"/>
            <a:ext cx="6107458" cy="4603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zh-TW" altLang="en-US" sz="2400" b="1" kern="0" dirty="0" smtClean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文化</a:t>
            </a:r>
            <a:r>
              <a:rPr lang="zh-TW" altLang="en-US" sz="2400" b="1" kern="0" dirty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技藝的</a:t>
            </a:r>
            <a:r>
              <a:rPr lang="zh-TW" altLang="en-US" sz="2400" b="1" kern="0" dirty="0" smtClean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學習</a:t>
            </a:r>
            <a:r>
              <a:rPr lang="en-US" altLang="zh-TW" sz="2400" b="1" kern="0" dirty="0" smtClean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 kern="0" dirty="0" smtClean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從小至目前</a:t>
            </a:r>
            <a:r>
              <a:rPr lang="en-US" altLang="zh-TW" sz="2400" b="1" kern="0" dirty="0" smtClean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2400" b="1" kern="0" dirty="0">
              <a:solidFill>
                <a:srgbClr val="0066C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63176" y="2996952"/>
            <a:ext cx="8496944" cy="544942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84138" indent="-84138"/>
            <a:r>
              <a:rPr lang="en-US" altLang="zh-TW" sz="1500" dirty="0" smtClean="0">
                <a:solidFill>
                  <a:schemeClr val="tx1"/>
                </a:solidFill>
              </a:rPr>
              <a:t>•</a:t>
            </a:r>
            <a:r>
              <a:rPr lang="zh-TW" altLang="en-US" sz="1500" dirty="0" smtClean="0">
                <a:solidFill>
                  <a:schemeClr val="tx1"/>
                </a:solidFill>
              </a:rPr>
              <a:t>有高達</a:t>
            </a:r>
            <a:r>
              <a:rPr lang="en-US" altLang="zh-TW" sz="1500" dirty="0" smtClean="0">
                <a:solidFill>
                  <a:schemeClr val="tx1"/>
                </a:solidFill>
              </a:rPr>
              <a:t>55.8%</a:t>
            </a:r>
            <a:r>
              <a:rPr lang="zh-TW" altLang="en-US" sz="1500" dirty="0" smtClean="0">
                <a:solidFill>
                  <a:schemeClr val="tx1"/>
                </a:solidFill>
              </a:rPr>
              <a:t>的民眾從小至目前曾學習過文化相關技藝，以學習繪畫</a:t>
            </a:r>
            <a:r>
              <a:rPr lang="en-US" altLang="zh-TW" sz="1500" dirty="0" smtClean="0">
                <a:solidFill>
                  <a:schemeClr val="tx1"/>
                </a:solidFill>
              </a:rPr>
              <a:t>/</a:t>
            </a:r>
            <a:r>
              <a:rPr lang="zh-TW" altLang="en-US" sz="1500" dirty="0" smtClean="0">
                <a:solidFill>
                  <a:schemeClr val="tx1"/>
                </a:solidFill>
              </a:rPr>
              <a:t>書法的比率最高，占</a:t>
            </a:r>
            <a:r>
              <a:rPr lang="en-US" altLang="zh-TW" sz="1500" dirty="0" smtClean="0">
                <a:solidFill>
                  <a:schemeClr val="tx1"/>
                </a:solidFill>
              </a:rPr>
              <a:t>33.3%</a:t>
            </a:r>
            <a:r>
              <a:rPr lang="zh-TW" altLang="en-US" sz="1500" dirty="0" smtClean="0">
                <a:solidFill>
                  <a:schemeClr val="tx1"/>
                </a:solidFill>
              </a:rPr>
              <a:t>，其次為西洋樂器，占</a:t>
            </a:r>
            <a:r>
              <a:rPr lang="en-US" altLang="zh-TW" sz="1500" dirty="0" smtClean="0">
                <a:solidFill>
                  <a:schemeClr val="tx1"/>
                </a:solidFill>
              </a:rPr>
              <a:t>24.1%</a:t>
            </a:r>
            <a:r>
              <a:rPr lang="zh-TW" altLang="en-US" sz="1500" dirty="0" smtClean="0">
                <a:solidFill>
                  <a:schemeClr val="tx1"/>
                </a:solidFill>
              </a:rPr>
              <a:t>。</a:t>
            </a:r>
            <a:endParaRPr lang="en-US" altLang="zh-TW" sz="1500" dirty="0" smtClean="0">
              <a:solidFill>
                <a:schemeClr val="tx1"/>
              </a:solidFill>
            </a:endParaRPr>
          </a:p>
        </p:txBody>
      </p:sp>
      <p:cxnSp>
        <p:nvCxnSpPr>
          <p:cNvPr id="5" name="直線接點 4"/>
          <p:cNvCxnSpPr/>
          <p:nvPr/>
        </p:nvCxnSpPr>
        <p:spPr>
          <a:xfrm>
            <a:off x="72008" y="3645024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906706"/>
              </p:ext>
            </p:extLst>
          </p:nvPr>
        </p:nvGraphicFramePr>
        <p:xfrm>
          <a:off x="665859" y="3789040"/>
          <a:ext cx="7891578" cy="949902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474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1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8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17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30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905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1172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</a:rPr>
                        <a:t>性別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西洋樂器演奏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傳統樂器演奏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舞蹈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傳統戲劇表演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現代戲劇表演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歌唱或聲音訓練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詞曲創作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繪畫</a:t>
                      </a:r>
                      <a:r>
                        <a:rPr lang="en-US" altLang="zh-TW" sz="1200" u="none" strike="noStrike" dirty="0">
                          <a:effectLst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</a:rPr>
                        <a:t>書法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攝影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手工藝與雕塑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寫作創作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其他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皆無學習過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6927" marR="6927" marT="6927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32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</a:rPr>
                        <a:t>全體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男性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48.4%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女性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475432" y="5085184"/>
            <a:ext cx="8496944" cy="648072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84138" indent="-84138"/>
            <a:r>
              <a:rPr lang="en-US" altLang="zh-TW" sz="1500" dirty="0" smtClean="0">
                <a:solidFill>
                  <a:schemeClr val="tx1"/>
                </a:solidFill>
              </a:rPr>
              <a:t>•</a:t>
            </a:r>
            <a:r>
              <a:rPr lang="zh-TW" altLang="en-US" sz="1500" dirty="0" smtClean="0">
                <a:solidFill>
                  <a:srgbClr val="FF0000"/>
                </a:solidFill>
              </a:rPr>
              <a:t>女性曾學習過各項文化技藝的比率皆高於男性</a:t>
            </a:r>
            <a:r>
              <a:rPr lang="zh-TW" altLang="en-US" sz="1500" dirty="0" smtClean="0">
                <a:solidFill>
                  <a:schemeClr val="tx1"/>
                </a:solidFill>
              </a:rPr>
              <a:t>，僅有在學習過詞曲創作及攝影的比率略低於男性。</a:t>
            </a:r>
            <a:endParaRPr lang="en-US" altLang="zh-TW" sz="1500" dirty="0" smtClean="0">
              <a:solidFill>
                <a:schemeClr val="tx1"/>
              </a:solidFill>
            </a:endParaRPr>
          </a:p>
          <a:p>
            <a:pPr marL="84138" indent="-84138" algn="just"/>
            <a:r>
              <a:rPr lang="en-US" altLang="zh-TW" sz="1500" dirty="0" smtClean="0">
                <a:solidFill>
                  <a:schemeClr val="tx1"/>
                </a:solidFill>
              </a:rPr>
              <a:t>•</a:t>
            </a:r>
            <a:r>
              <a:rPr lang="zh-TW" altLang="en-US" sz="1500" dirty="0" smtClean="0">
                <a:solidFill>
                  <a:srgbClr val="FF0000"/>
                </a:solidFill>
              </a:rPr>
              <a:t>女性以學習過「舞蹈」及「繪畫</a:t>
            </a:r>
            <a:r>
              <a:rPr lang="en-US" altLang="zh-TW" sz="1500" dirty="0" smtClean="0">
                <a:solidFill>
                  <a:srgbClr val="FF0000"/>
                </a:solidFill>
              </a:rPr>
              <a:t>/</a:t>
            </a:r>
            <a:r>
              <a:rPr lang="zh-TW" altLang="en-US" sz="1500" dirty="0" smtClean="0">
                <a:solidFill>
                  <a:srgbClr val="FF0000"/>
                </a:solidFill>
              </a:rPr>
              <a:t>書法」的比率遠高於男性</a:t>
            </a:r>
            <a:r>
              <a:rPr lang="zh-TW" altLang="en-US" sz="1500" dirty="0" smtClean="0">
                <a:solidFill>
                  <a:schemeClr val="tx1"/>
                </a:solidFill>
              </a:rPr>
              <a:t>。</a:t>
            </a:r>
            <a:endParaRPr lang="zh-TW" altLang="en-US" sz="1500" dirty="0">
              <a:solidFill>
                <a:schemeClr val="tx1"/>
              </a:solidFill>
            </a:endParaRPr>
          </a:p>
        </p:txBody>
      </p:sp>
      <p:graphicFrame>
        <p:nvGraphicFramePr>
          <p:cNvPr id="8" name="物件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4475352"/>
              </p:ext>
            </p:extLst>
          </p:nvPr>
        </p:nvGraphicFramePr>
        <p:xfrm>
          <a:off x="611560" y="1149102"/>
          <a:ext cx="7848872" cy="184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11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050504" y="1409633"/>
            <a:ext cx="697788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chemeClr val="tx2"/>
                </a:solidFill>
                <a:ea typeface="標楷體" pitchFamily="65" charset="-120"/>
              </a:rPr>
              <a:t>小結</a:t>
            </a:r>
            <a:r>
              <a:rPr lang="en-US" altLang="zh-TW" sz="3200" b="1" dirty="0" smtClean="0">
                <a:solidFill>
                  <a:schemeClr val="tx2"/>
                </a:solidFill>
                <a:ea typeface="標楷體" pitchFamily="65" charset="-120"/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在流行音樂、古典與傳統音樂、現代戲劇及博物館的付費次數比率在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以上，博物館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付費參與次數占比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高達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59.6% 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，男女對於付費參與比率差距不大，可針對民眾已逐漸接收付費概念，規劃更優質之藝文活動</a:t>
            </a:r>
            <a:r>
              <a:rPr lang="zh-TW" altLang="en-US" sz="2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000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000" dirty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TW" altLang="en-US" sz="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女性在文化數位參與上多數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項目已高於男性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，男性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則在收聽網路廣播節目、瀏覽網路新聞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雜誌及下載遊戲或線上遊戲的比率高於女性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，尤以下載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遊戲或線上遊戲的比率遠高於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女性，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再推展文化數位參與上，可參考男女偏好，設計女性更親近之介面及活動。</a:t>
            </a:r>
            <a:endParaRPr lang="en-US" altLang="zh-TW" sz="2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TW" altLang="en-US" sz="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女性曾學習過各項文化技藝的比率皆高於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男性，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女性學習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過「舞蹈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」及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「繪畫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書法」的比率遠高於男性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，在推展更深層之藝文參與時，可以此為參考。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endParaRPr lang="zh-TW" altLang="en-US" sz="2000" dirty="0"/>
          </a:p>
          <a:p>
            <a:pPr marL="342900" indent="-342900">
              <a:buFont typeface="Wingdings" panose="05000000000000000000" pitchFamily="2" charset="2"/>
              <a:buChar char="u"/>
            </a:pPr>
            <a:endParaRPr lang="en-US" altLang="zh-TW" sz="2000" dirty="0" smtClean="0">
              <a:solidFill>
                <a:schemeClr val="tx2"/>
              </a:solidFill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17246" y="6496050"/>
            <a:ext cx="2133600" cy="365125"/>
          </a:xfrm>
        </p:spPr>
        <p:txBody>
          <a:bodyPr/>
          <a:lstStyle/>
          <a:p>
            <a:r>
              <a:rPr lang="en-US" altLang="zh-TW" dirty="0" smtClean="0"/>
              <a:t>18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2787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1115616" y="1052736"/>
            <a:ext cx="65844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tx2"/>
                </a:solidFill>
                <a:ea typeface="標楷體" pitchFamily="65" charset="-120"/>
              </a:rPr>
              <a:t>完整報告公布網站</a:t>
            </a:r>
            <a:r>
              <a:rPr lang="en-US" altLang="zh-TW" sz="2400" b="1" dirty="0">
                <a:solidFill>
                  <a:schemeClr val="tx2"/>
                </a:solidFill>
                <a:ea typeface="標楷體" pitchFamily="65" charset="-120"/>
              </a:rPr>
              <a:t>:</a:t>
            </a:r>
            <a:r>
              <a:rPr lang="zh-TW" altLang="en-US" sz="2400" b="1" dirty="0">
                <a:solidFill>
                  <a:schemeClr val="tx2"/>
                </a:solidFill>
                <a:ea typeface="標楷體" pitchFamily="65" charset="-120"/>
              </a:rPr>
              <a:t>文化統計網</a:t>
            </a:r>
            <a:endParaRPr lang="en-US" altLang="zh-TW" sz="2400" b="1" dirty="0">
              <a:solidFill>
                <a:schemeClr val="tx2"/>
              </a:solidFill>
              <a:ea typeface="標楷體" pitchFamily="65" charset="-120"/>
            </a:endParaRPr>
          </a:p>
          <a:p>
            <a:r>
              <a:rPr lang="zh-TW" altLang="en-US" sz="2400" b="1" dirty="0">
                <a:solidFill>
                  <a:schemeClr val="tx2"/>
                </a:solidFill>
                <a:ea typeface="標楷體" pitchFamily="65" charset="-120"/>
              </a:rPr>
              <a:t>網址</a:t>
            </a:r>
            <a:r>
              <a:rPr lang="en-US" altLang="zh-TW" sz="2400" b="1" dirty="0">
                <a:solidFill>
                  <a:schemeClr val="tx2"/>
                </a:solidFill>
                <a:ea typeface="標楷體" pitchFamily="65" charset="-120"/>
              </a:rPr>
              <a:t>stat.moc.gov.tw</a:t>
            </a:r>
          </a:p>
          <a:p>
            <a:r>
              <a:rPr lang="zh-TW" altLang="en-US" sz="2400" b="1" dirty="0">
                <a:solidFill>
                  <a:schemeClr val="tx2"/>
                </a:solidFill>
                <a:ea typeface="標楷體" pitchFamily="65" charset="-120"/>
              </a:rPr>
              <a:t>敬請</a:t>
            </a:r>
            <a:r>
              <a:rPr lang="zh-TW" altLang="en-US" sz="2400" b="1" dirty="0" smtClean="0">
                <a:solidFill>
                  <a:schemeClr val="tx2"/>
                </a:solidFill>
                <a:ea typeface="標楷體" pitchFamily="65" charset="-120"/>
              </a:rPr>
              <a:t>參考</a:t>
            </a:r>
            <a:endParaRPr lang="en-US" altLang="zh-TW" sz="2400" b="1" dirty="0" smtClean="0">
              <a:solidFill>
                <a:schemeClr val="tx2"/>
              </a:solidFill>
              <a:ea typeface="標楷體" pitchFamily="65" charset="-120"/>
            </a:endParaRPr>
          </a:p>
        </p:txBody>
      </p:sp>
      <p:sp>
        <p:nvSpPr>
          <p:cNvPr id="7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17246" y="6496050"/>
            <a:ext cx="2133600" cy="365125"/>
          </a:xfrm>
        </p:spPr>
        <p:txBody>
          <a:bodyPr/>
          <a:lstStyle/>
          <a:p>
            <a:r>
              <a:rPr lang="en-US" altLang="zh-TW" dirty="0" smtClean="0"/>
              <a:t>19</a:t>
            </a:r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204864"/>
            <a:ext cx="7200800" cy="4324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65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123728" y="2636912"/>
            <a:ext cx="5040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>
                <a:solidFill>
                  <a:schemeClr val="tx2"/>
                </a:solidFill>
                <a:ea typeface="標楷體" pitchFamily="65" charset="-120"/>
              </a:rPr>
              <a:t>簡報完畢</a:t>
            </a:r>
            <a:endParaRPr lang="en-US" altLang="zh-TW" sz="4000" b="1" dirty="0">
              <a:solidFill>
                <a:schemeClr val="tx2"/>
              </a:solidFill>
              <a:ea typeface="標楷體" pitchFamily="65" charset="-120"/>
            </a:endParaRPr>
          </a:p>
          <a:p>
            <a:pPr algn="ctr"/>
            <a:r>
              <a:rPr lang="zh-TW" altLang="en-US" sz="4000" b="1" dirty="0">
                <a:solidFill>
                  <a:schemeClr val="tx2"/>
                </a:solidFill>
                <a:ea typeface="標楷體" pitchFamily="65" charset="-120"/>
              </a:rPr>
              <a:t>敬請指教</a:t>
            </a:r>
          </a:p>
        </p:txBody>
      </p:sp>
    </p:spTree>
    <p:extLst>
      <p:ext uri="{BB962C8B-B14F-4D97-AF65-F5344CB8AC3E}">
        <p14:creationId xmlns:p14="http://schemas.microsoft.com/office/powerpoint/2010/main" val="290331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一、緣由</a:t>
            </a:r>
            <a:r>
              <a:rPr lang="zh-TW" altLang="en-US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1991</a:t>
            </a:r>
            <a:r>
              <a:rPr lang="zh-TW" altLang="zh-TW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年起</a:t>
            </a:r>
            <a:r>
              <a:rPr lang="zh-TW" altLang="zh-TW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前文建會與文化部</a:t>
            </a:r>
            <a:r>
              <a:rPr lang="zh-TW" altLang="zh-TW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每年</a:t>
            </a:r>
            <a:r>
              <a:rPr lang="zh-TW" altLang="zh-TW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版「文化統計」，參酌聯合國教科文組織之文化統計架構、衡諸國情，發展出以「文化與行政」、「文化與教育」、「文化與社會」、「文化與產業」四大範疇之文化統計資料，藉以展現我國文化樣貌、廣泛地勾勒我國文化輪廓樣貌。</a:t>
            </a:r>
          </a:p>
          <a:p>
            <a:r>
              <a:rPr lang="zh-TW" altLang="zh-TW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而為瞭解我國民眾文化參與及消費概況，每年於文化統計出版計畫</a:t>
            </a:r>
            <a:r>
              <a:rPr lang="zh-TW" altLang="zh-TW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中進行文化</a:t>
            </a:r>
            <a:r>
              <a:rPr lang="zh-TW" altLang="zh-TW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參與及消費</a:t>
            </a:r>
            <a:r>
              <a:rPr lang="zh-TW" altLang="zh-TW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調查，</a:t>
            </a:r>
            <a:r>
              <a:rPr lang="zh-TW" altLang="zh-TW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深入瞭解民眾文化參與率、參與頻率及消費之變化狀況，以期能掌握民眾之文化素養輪廓</a:t>
            </a:r>
            <a:r>
              <a:rPr lang="zh-TW" altLang="zh-TW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2016</a:t>
            </a:r>
            <a:r>
              <a:rPr lang="zh-TW" altLang="zh-TW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年陸續</a:t>
            </a:r>
            <a:r>
              <a:rPr lang="zh-TW" altLang="zh-TW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開放歷年調查統計原始資料，供各界關注相關文化研究者使用。</a:t>
            </a:r>
          </a:p>
          <a:p>
            <a:r>
              <a:rPr lang="zh-TW" altLang="zh-TW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</a:t>
            </a:r>
            <a:r>
              <a:rPr lang="zh-TW" altLang="zh-TW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次報告特別針對</a:t>
            </a:r>
            <a:r>
              <a:rPr lang="en-US" altLang="zh-TW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2018</a:t>
            </a:r>
            <a:r>
              <a:rPr lang="zh-TW" altLang="zh-TW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zh-TW" altLang="zh-TW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文化統計</a:t>
            </a:r>
            <a:r>
              <a:rPr lang="zh-TW" altLang="zh-TW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中有關於</a:t>
            </a:r>
            <a:r>
              <a:rPr lang="zh-TW" altLang="zh-TW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性別統計及問項作一整理分析，俾便觀察文化政策及文化消費中，性別之比重及影響，以作為日後政策之參考。</a:t>
            </a:r>
          </a:p>
          <a:p>
            <a:endParaRPr lang="zh-TW" altLang="en-US" dirty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17246" y="6496050"/>
            <a:ext cx="2133600" cy="365125"/>
          </a:xfrm>
        </p:spPr>
        <p:txBody>
          <a:bodyPr/>
          <a:lstStyle/>
          <a:p>
            <a:r>
              <a:rPr lang="en-US" altLang="zh-TW" dirty="0" smtClean="0"/>
              <a:t>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3481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F54D7-BAAD-47C9-8C3B-4147EEEC550B}" type="slidenum">
              <a:rPr lang="zh-TW" altLang="en-US" smtClean="0"/>
              <a:t>4</a:t>
            </a:fld>
            <a:endParaRPr lang="zh-TW" altLang="en-US" dirty="0"/>
          </a:p>
        </p:txBody>
      </p:sp>
      <p:sp>
        <p:nvSpPr>
          <p:cNvPr id="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69950" y="260350"/>
            <a:ext cx="8274050" cy="460375"/>
          </a:xfrm>
          <a:prstGeom prst="rect">
            <a:avLst/>
          </a:prstGeom>
          <a:noFill/>
        </p:spPr>
        <p:txBody>
          <a:bodyPr>
            <a:normAutofit fontScale="900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zh-TW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文化統計出版</a:t>
            </a:r>
            <a:r>
              <a:rPr kumimoji="0" lang="zh-TW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執行架構</a:t>
            </a:r>
            <a:endParaRPr kumimoji="0" lang="en-US" altLang="zh-TW" sz="2400" b="1" i="0" u="none" strike="noStrike" kern="0" cap="none" spc="0" normalizeH="0" baseline="0" noProof="0" dirty="0" smtClean="0">
              <a:ln>
                <a:noFill/>
              </a:ln>
              <a:solidFill>
                <a:srgbClr val="0066CC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5" name="AutoShape 5"/>
          <p:cNvSpPr>
            <a:spLocks noChangeArrowheads="1"/>
          </p:cNvSpPr>
          <p:nvPr/>
        </p:nvSpPr>
        <p:spPr bwMode="gray">
          <a:xfrm flipV="1">
            <a:off x="1752600" y="1981200"/>
            <a:ext cx="5759450" cy="288925"/>
          </a:xfrm>
          <a:prstGeom prst="upArrow">
            <a:avLst>
              <a:gd name="adj1" fmla="val 56454"/>
              <a:gd name="adj2" fmla="val 49324"/>
            </a:avLst>
          </a:prstGeom>
          <a:gradFill rotWithShape="1">
            <a:gsLst>
              <a:gs pos="0">
                <a:srgbClr val="FF9966"/>
              </a:gs>
              <a:gs pos="100000">
                <a:srgbClr val="FF9966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6" name="AutoShape 14"/>
          <p:cNvSpPr>
            <a:spLocks noChangeArrowheads="1"/>
          </p:cNvSpPr>
          <p:nvPr/>
        </p:nvSpPr>
        <p:spPr bwMode="auto">
          <a:xfrm>
            <a:off x="685800" y="1066800"/>
            <a:ext cx="8135938" cy="865188"/>
          </a:xfrm>
          <a:prstGeom prst="flowChartAlternateProcess">
            <a:avLst/>
          </a:prstGeom>
          <a:solidFill>
            <a:srgbClr val="FFCC00"/>
          </a:solidFill>
          <a:ln>
            <a:noFill/>
          </a:ln>
          <a:effectLst>
            <a:prstShdw prst="shdw17" dist="17961" dir="2700000">
              <a:srgbClr val="FFCC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文化統計架構</a:t>
            </a:r>
          </a:p>
          <a:p>
            <a:pPr marL="0" marR="0" lvl="0" indent="0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文化與行政  </a:t>
            </a:r>
            <a:r>
              <a:rPr kumimoji="1" lang="en-US" altLang="zh-TW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文化與教育  </a:t>
            </a:r>
            <a:r>
              <a:rPr kumimoji="1" lang="en-US" altLang="zh-TW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文化與社會 </a:t>
            </a:r>
            <a:r>
              <a:rPr kumimoji="1" lang="en-US" altLang="zh-TW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文化與產業</a:t>
            </a:r>
            <a:endParaRPr kumimoji="1" lang="en-US" altLang="zh-TW" sz="2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7" name="AutoShape 18"/>
          <p:cNvSpPr>
            <a:spLocks noChangeArrowheads="1"/>
          </p:cNvSpPr>
          <p:nvPr/>
        </p:nvSpPr>
        <p:spPr bwMode="gray">
          <a:xfrm flipV="1">
            <a:off x="1476375" y="5300663"/>
            <a:ext cx="5759450" cy="576262"/>
          </a:xfrm>
          <a:prstGeom prst="upArrow">
            <a:avLst>
              <a:gd name="adj1" fmla="val 56454"/>
              <a:gd name="adj2" fmla="val 49324"/>
            </a:avLst>
          </a:prstGeom>
          <a:gradFill rotWithShape="1">
            <a:gsLst>
              <a:gs pos="0">
                <a:srgbClr val="FF9966"/>
              </a:gs>
              <a:gs pos="100000">
                <a:srgbClr val="FF9966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8" name="AutoShape 12"/>
          <p:cNvSpPr>
            <a:spLocks noChangeArrowheads="1"/>
          </p:cNvSpPr>
          <p:nvPr/>
        </p:nvSpPr>
        <p:spPr bwMode="auto">
          <a:xfrm>
            <a:off x="533400" y="2362200"/>
            <a:ext cx="8353425" cy="1439863"/>
          </a:xfrm>
          <a:prstGeom prst="flowChartProcess">
            <a:avLst/>
          </a:prstGeom>
          <a:solidFill>
            <a:srgbClr val="CC6600"/>
          </a:solidFill>
          <a:ln>
            <a:noFill/>
          </a:ln>
          <a:effectLst>
            <a:prstShdw prst="shdw17" dist="17961" dir="2700000">
              <a:srgbClr val="CC66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文化統計資料蒐集與調查  </a:t>
            </a:r>
          </a:p>
        </p:txBody>
      </p:sp>
      <p:sp>
        <p:nvSpPr>
          <p:cNvPr id="39" name="AutoShape 22"/>
          <p:cNvSpPr>
            <a:spLocks noChangeArrowheads="1"/>
          </p:cNvSpPr>
          <p:nvPr/>
        </p:nvSpPr>
        <p:spPr bwMode="auto">
          <a:xfrm>
            <a:off x="4643438" y="2852738"/>
            <a:ext cx="1871662" cy="793750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  <a:effectLst>
            <a:prstShdw prst="shdw17" dist="17961" dir="2700000">
              <a:srgbClr val="FFFF9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公務機關與機構調查及提報</a:t>
            </a:r>
          </a:p>
        </p:txBody>
      </p:sp>
      <p:sp>
        <p:nvSpPr>
          <p:cNvPr id="40" name="AutoShape 23"/>
          <p:cNvSpPr>
            <a:spLocks noChangeArrowheads="1"/>
          </p:cNvSpPr>
          <p:nvPr/>
        </p:nvSpPr>
        <p:spPr bwMode="auto">
          <a:xfrm>
            <a:off x="655638" y="2828925"/>
            <a:ext cx="1822450" cy="830263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  <a:effectLst>
            <a:prstShdw prst="shdw17" dist="17961" dir="2700000">
              <a:srgbClr val="FFFF9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公務統計報告</a:t>
            </a:r>
          </a:p>
          <a:p>
            <a:pPr marL="0" marR="0" lvl="0" indent="0" algn="ctr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官方網站</a:t>
            </a:r>
          </a:p>
        </p:txBody>
      </p:sp>
      <p:sp>
        <p:nvSpPr>
          <p:cNvPr id="41" name="AutoShape 24"/>
          <p:cNvSpPr>
            <a:spLocks noChangeArrowheads="1"/>
          </p:cNvSpPr>
          <p:nvPr/>
        </p:nvSpPr>
        <p:spPr bwMode="auto">
          <a:xfrm>
            <a:off x="6799263" y="2794000"/>
            <a:ext cx="2014537" cy="909638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  <a:effectLst>
            <a:prstShdw prst="shdw17" dist="17961" dir="2700000">
              <a:srgbClr val="FFFF9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54000" rIns="54000" anchor="ctr"/>
          <a:lstStyle/>
          <a:p>
            <a:pPr marL="0" marR="0" lvl="0" indent="0" algn="ctr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民眾文化消費與參與問卷調查</a:t>
            </a:r>
          </a:p>
        </p:txBody>
      </p:sp>
      <p:sp>
        <p:nvSpPr>
          <p:cNvPr id="42" name="AutoShape 27"/>
          <p:cNvSpPr>
            <a:spLocks noChangeArrowheads="1"/>
          </p:cNvSpPr>
          <p:nvPr/>
        </p:nvSpPr>
        <p:spPr bwMode="auto">
          <a:xfrm>
            <a:off x="6372225" y="3009900"/>
            <a:ext cx="525463" cy="515938"/>
          </a:xfrm>
          <a:prstGeom prst="plus">
            <a:avLst>
              <a:gd name="adj" fmla="val 35537"/>
            </a:avLst>
          </a:prstGeom>
          <a:solidFill>
            <a:srgbClr val="FF9933"/>
          </a:solidFill>
          <a:ln>
            <a:noFill/>
          </a:ln>
          <a:effectLst>
            <a:prstShdw prst="shdw17" dist="17961" dir="2700000">
              <a:srgbClr val="FF99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38100" cap="sq">
                <a:solidFill>
                  <a:srgbClr val="FFFFFF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3" name="AutoShape 31"/>
          <p:cNvSpPr>
            <a:spLocks noChangeArrowheads="1"/>
          </p:cNvSpPr>
          <p:nvPr/>
        </p:nvSpPr>
        <p:spPr bwMode="auto">
          <a:xfrm>
            <a:off x="504266" y="4005263"/>
            <a:ext cx="1835485" cy="1368425"/>
          </a:xfrm>
          <a:prstGeom prst="flowChartAlternateProcess">
            <a:avLst/>
          </a:prstGeom>
          <a:solidFill>
            <a:srgbClr val="FFFF66"/>
          </a:solidFill>
          <a:ln>
            <a:noFill/>
          </a:ln>
          <a:effectLst>
            <a:prstShdw prst="shdw17" dist="17961" dir="2700000">
              <a:srgbClr val="FFFF66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rIns="18000"/>
          <a:lstStyle/>
          <a:p>
            <a:pPr marL="174625" indent="-174625" fontAlgn="ctr"/>
            <a:r>
              <a:rPr kumimoji="1" lang="en-US" altLang="zh-TW" sz="1600" dirty="0"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1600" dirty="0" smtClean="0">
                <a:latin typeface="標楷體" pitchFamily="65" charset="-120"/>
                <a:ea typeface="標楷體" pitchFamily="65" charset="-120"/>
              </a:rPr>
              <a:t>文化部 </a:t>
            </a:r>
            <a:r>
              <a:rPr kumimoji="1" lang="en-US" altLang="zh-TW" sz="1600" dirty="0"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1600" dirty="0">
                <a:latin typeface="標楷體" pitchFamily="65" charset="-120"/>
                <a:ea typeface="標楷體" pitchFamily="65" charset="-120"/>
              </a:rPr>
              <a:t>觀光局</a:t>
            </a:r>
          </a:p>
          <a:p>
            <a:pPr marL="174625" indent="-174625" fontAlgn="ctr"/>
            <a:r>
              <a:rPr kumimoji="1" lang="en-US" altLang="zh-TW" sz="1600" dirty="0"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1600" dirty="0">
                <a:latin typeface="標楷體" pitchFamily="65" charset="-120"/>
                <a:ea typeface="標楷體" pitchFamily="65" charset="-120"/>
              </a:rPr>
              <a:t>考選部 </a:t>
            </a:r>
            <a:r>
              <a:rPr kumimoji="1" lang="en-US" altLang="zh-TW" sz="1600" dirty="0"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1600" dirty="0">
                <a:latin typeface="標楷體" pitchFamily="65" charset="-120"/>
                <a:ea typeface="標楷體" pitchFamily="65" charset="-120"/>
              </a:rPr>
              <a:t>陸委會</a:t>
            </a:r>
          </a:p>
          <a:p>
            <a:pPr marL="174625" indent="-174625" fontAlgn="ctr"/>
            <a:r>
              <a:rPr kumimoji="1" lang="en-US" altLang="zh-TW" sz="1600" dirty="0"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1600" dirty="0" smtClean="0">
                <a:latin typeface="標楷體" pitchFamily="65" charset="-120"/>
                <a:ea typeface="標楷體" pitchFamily="65" charset="-120"/>
              </a:rPr>
              <a:t>主計總處 </a:t>
            </a:r>
            <a:endParaRPr kumimoji="1"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pPr marL="174625" indent="-174625" fontAlgn="ctr"/>
            <a:r>
              <a:rPr kumimoji="1" lang="en-US" altLang="zh-TW" sz="1600" dirty="0" smtClean="0"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1600" dirty="0" smtClean="0">
                <a:latin typeface="標楷體" pitchFamily="65" charset="-120"/>
                <a:ea typeface="標楷體" pitchFamily="65" charset="-120"/>
              </a:rPr>
              <a:t>僑委會</a:t>
            </a:r>
            <a:endParaRPr kumimoji="1" lang="zh-TW" altLang="en-US" sz="1600" dirty="0">
              <a:latin typeface="標楷體" pitchFamily="65" charset="-120"/>
              <a:ea typeface="標楷體" pitchFamily="65" charset="-120"/>
            </a:endParaRPr>
          </a:p>
          <a:p>
            <a:pPr marL="174625" indent="-174625" fontAlgn="ctr"/>
            <a:r>
              <a:rPr kumimoji="1" lang="en-US" altLang="zh-TW" sz="1600" dirty="0"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1600" dirty="0">
                <a:latin typeface="標楷體" pitchFamily="65" charset="-120"/>
                <a:ea typeface="標楷體" pitchFamily="65" charset="-120"/>
              </a:rPr>
              <a:t>教育部 </a:t>
            </a:r>
            <a:r>
              <a:rPr kumimoji="1" lang="en-US" altLang="zh-TW" sz="1600" dirty="0">
                <a:latin typeface="標楷體" pitchFamily="65" charset="-120"/>
                <a:ea typeface="標楷體" pitchFamily="65" charset="-120"/>
              </a:rPr>
              <a:t>․NCC</a:t>
            </a:r>
            <a:endParaRPr kumimoji="1" lang="zh-TW" altLang="en-US" sz="1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4" name="Line 36"/>
          <p:cNvSpPr>
            <a:spLocks noChangeShapeType="1"/>
          </p:cNvSpPr>
          <p:nvPr/>
        </p:nvSpPr>
        <p:spPr bwMode="auto">
          <a:xfrm>
            <a:off x="1406835" y="3644900"/>
            <a:ext cx="0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5" name="AutoShape 38"/>
          <p:cNvSpPr>
            <a:spLocks noChangeArrowheads="1"/>
          </p:cNvSpPr>
          <p:nvPr/>
        </p:nvSpPr>
        <p:spPr bwMode="auto">
          <a:xfrm>
            <a:off x="1593850" y="5928518"/>
            <a:ext cx="2016125" cy="531813"/>
          </a:xfrm>
          <a:prstGeom prst="flowChartAlternateProcess">
            <a:avLst/>
          </a:prstGeom>
          <a:solidFill>
            <a:srgbClr val="F4D17A"/>
          </a:solidFill>
          <a:ln>
            <a:noFill/>
          </a:ln>
          <a:effectLst>
            <a:prstShdw prst="shdw17" dist="17961" dir="2700000">
              <a:srgbClr val="F4D17A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資料整理與統計</a:t>
            </a:r>
          </a:p>
        </p:txBody>
      </p:sp>
      <p:sp>
        <p:nvSpPr>
          <p:cNvPr id="46" name="AutoShape 39"/>
          <p:cNvSpPr>
            <a:spLocks noChangeArrowheads="1"/>
          </p:cNvSpPr>
          <p:nvPr/>
        </p:nvSpPr>
        <p:spPr bwMode="auto">
          <a:xfrm>
            <a:off x="3825875" y="5928518"/>
            <a:ext cx="1800225" cy="531813"/>
          </a:xfrm>
          <a:prstGeom prst="flowChartAlternateProcess">
            <a:avLst/>
          </a:prstGeom>
          <a:solidFill>
            <a:srgbClr val="F4D17A"/>
          </a:solidFill>
          <a:ln>
            <a:noFill/>
          </a:ln>
          <a:effectLst>
            <a:prstShdw prst="shdw17" dist="17961" dir="2700000">
              <a:srgbClr val="F4D17A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期中期末報告</a:t>
            </a:r>
          </a:p>
        </p:txBody>
      </p:sp>
      <p:sp>
        <p:nvSpPr>
          <p:cNvPr id="47" name="AutoShape 40"/>
          <p:cNvSpPr>
            <a:spLocks noChangeArrowheads="1"/>
          </p:cNvSpPr>
          <p:nvPr/>
        </p:nvSpPr>
        <p:spPr bwMode="auto">
          <a:xfrm>
            <a:off x="5913437" y="5928518"/>
            <a:ext cx="1655763" cy="531813"/>
          </a:xfrm>
          <a:prstGeom prst="flowChartAlternateProcess">
            <a:avLst/>
          </a:prstGeom>
          <a:solidFill>
            <a:srgbClr val="F4D17A"/>
          </a:solidFill>
          <a:ln>
            <a:noFill/>
          </a:ln>
          <a:effectLst>
            <a:prstShdw prst="shdw17" dist="17961" dir="2700000">
              <a:srgbClr val="F4D17A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編製與出版</a:t>
            </a:r>
          </a:p>
        </p:txBody>
      </p:sp>
      <p:sp>
        <p:nvSpPr>
          <p:cNvPr id="48" name="Rectangle 41"/>
          <p:cNvSpPr>
            <a:spLocks noChangeArrowheads="1"/>
          </p:cNvSpPr>
          <p:nvPr/>
        </p:nvSpPr>
        <p:spPr bwMode="auto">
          <a:xfrm>
            <a:off x="1449387" y="5855493"/>
            <a:ext cx="6259513" cy="720725"/>
          </a:xfrm>
          <a:prstGeom prst="rect">
            <a:avLst/>
          </a:prstGeom>
          <a:noFill/>
          <a:ln w="9525" cap="rnd">
            <a:solidFill>
              <a:srgbClr val="FF66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0" name="Line 43"/>
          <p:cNvSpPr>
            <a:spLocks noChangeShapeType="1"/>
          </p:cNvSpPr>
          <p:nvPr/>
        </p:nvSpPr>
        <p:spPr bwMode="auto">
          <a:xfrm>
            <a:off x="3609975" y="6215856"/>
            <a:ext cx="215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1" name="Line 44"/>
          <p:cNvSpPr>
            <a:spLocks noChangeShapeType="1"/>
          </p:cNvSpPr>
          <p:nvPr/>
        </p:nvSpPr>
        <p:spPr bwMode="auto">
          <a:xfrm>
            <a:off x="5626100" y="6215856"/>
            <a:ext cx="2873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3" name="AutoShape 46"/>
          <p:cNvSpPr>
            <a:spLocks noChangeArrowheads="1"/>
          </p:cNvSpPr>
          <p:nvPr/>
        </p:nvSpPr>
        <p:spPr bwMode="auto">
          <a:xfrm>
            <a:off x="2478088" y="4005263"/>
            <a:ext cx="2330450" cy="1439961"/>
          </a:xfrm>
          <a:prstGeom prst="flowChartAlternateProcess">
            <a:avLst/>
          </a:prstGeom>
          <a:solidFill>
            <a:srgbClr val="FFFF66"/>
          </a:solidFill>
          <a:ln>
            <a:noFill/>
          </a:ln>
          <a:effectLst>
            <a:prstShdw prst="shdw17" dist="17961" dir="2700000">
              <a:srgbClr val="FFFF66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0800" rIns="0" bIns="10800"/>
          <a:lstStyle/>
          <a:p>
            <a:pPr marL="174625" indent="-174625" fontAlgn="ctr"/>
            <a:r>
              <a:rPr kumimoji="1" lang="en-US" altLang="zh-TW" sz="1500" dirty="0" smtClean="0"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1500" dirty="0" smtClean="0">
                <a:latin typeface="標楷體" pitchFamily="65" charset="-120"/>
                <a:ea typeface="標楷體" pitchFamily="65" charset="-120"/>
              </a:rPr>
              <a:t>來台旅客消費及動向調查</a:t>
            </a:r>
            <a:endParaRPr kumimoji="1" lang="zh-TW" altLang="en-US" sz="1500" dirty="0">
              <a:latin typeface="標楷體" pitchFamily="65" charset="-120"/>
              <a:ea typeface="標楷體" pitchFamily="65" charset="-120"/>
            </a:endParaRPr>
          </a:p>
          <a:p>
            <a:pPr marL="174625" indent="-174625" fontAlgn="ctr"/>
            <a:r>
              <a:rPr kumimoji="1" lang="en-US" altLang="zh-TW" sz="1500" dirty="0" smtClean="0"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1500" dirty="0" smtClean="0">
                <a:latin typeface="標楷體" pitchFamily="65" charset="-120"/>
                <a:ea typeface="標楷體" pitchFamily="65" charset="-120"/>
              </a:rPr>
              <a:t>臺灣地區家庭收支狀況調查</a:t>
            </a:r>
            <a:endParaRPr kumimoji="1" lang="en-US" altLang="zh-TW" sz="1500" dirty="0" smtClean="0">
              <a:latin typeface="標楷體" pitchFamily="65" charset="-120"/>
              <a:ea typeface="標楷體" pitchFamily="65" charset="-120"/>
            </a:endParaRPr>
          </a:p>
          <a:p>
            <a:pPr marL="174625" indent="-174625" fontAlgn="ctr"/>
            <a:r>
              <a:rPr kumimoji="1" lang="en-US" altLang="zh-TW" sz="1500" dirty="0" smtClean="0"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1500" dirty="0" smtClean="0">
                <a:latin typeface="標楷體" pitchFamily="65" charset="-120"/>
                <a:ea typeface="標楷體" pitchFamily="65" charset="-120"/>
              </a:rPr>
              <a:t>文化創意產業年報</a:t>
            </a:r>
            <a:endParaRPr kumimoji="1" lang="en-US" altLang="zh-TW" sz="15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4" name="Line 47"/>
          <p:cNvSpPr>
            <a:spLocks noChangeShapeType="1"/>
          </p:cNvSpPr>
          <p:nvPr/>
        </p:nvSpPr>
        <p:spPr bwMode="auto">
          <a:xfrm>
            <a:off x="3563938" y="3644900"/>
            <a:ext cx="0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5" name="AutoShape 48"/>
          <p:cNvSpPr>
            <a:spLocks noChangeArrowheads="1"/>
          </p:cNvSpPr>
          <p:nvPr/>
        </p:nvSpPr>
        <p:spPr bwMode="auto">
          <a:xfrm>
            <a:off x="4932363" y="4010044"/>
            <a:ext cx="2016125" cy="1435180"/>
          </a:xfrm>
          <a:prstGeom prst="flowChartAlternateProcess">
            <a:avLst/>
          </a:prstGeom>
          <a:solidFill>
            <a:srgbClr val="FFFF66"/>
          </a:solidFill>
          <a:ln>
            <a:noFill/>
          </a:ln>
          <a:effectLst>
            <a:prstShdw prst="shdw17" dist="17961" dir="2700000">
              <a:srgbClr val="FFFF66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marL="174625" indent="-174625" fontAlgn="ctr"/>
            <a:r>
              <a:rPr kumimoji="1" lang="en-US" altLang="zh-TW" sz="1500" dirty="0" smtClean="0"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1500" dirty="0" smtClean="0">
                <a:latin typeface="標楷體" pitchFamily="65" charset="-120"/>
                <a:ea typeface="標楷體" pitchFamily="65" charset="-120"/>
              </a:rPr>
              <a:t>文化部各單位</a:t>
            </a:r>
            <a:r>
              <a:rPr kumimoji="1" lang="en-US" altLang="zh-TW" sz="1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kumimoji="1" lang="zh-TW" altLang="en-US" sz="1500" dirty="0" smtClean="0">
                <a:latin typeface="標楷體" pitchFamily="65" charset="-120"/>
                <a:ea typeface="標楷體" pitchFamily="65" charset="-120"/>
              </a:rPr>
              <a:t>提報</a:t>
            </a:r>
            <a:r>
              <a:rPr kumimoji="1" lang="en-US" altLang="zh-TW" sz="15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174625" indent="-174625" fontAlgn="ctr"/>
            <a:r>
              <a:rPr kumimoji="1" lang="en-US" altLang="zh-TW" sz="1500" dirty="0" smtClean="0"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1500" dirty="0">
                <a:latin typeface="標楷體" pitchFamily="65" charset="-120"/>
                <a:ea typeface="標楷體" pitchFamily="65" charset="-120"/>
              </a:rPr>
              <a:t>中央政府相關部會</a:t>
            </a:r>
          </a:p>
          <a:p>
            <a:pPr marL="174625" indent="-174625" fontAlgn="ctr"/>
            <a:r>
              <a:rPr kumimoji="1" lang="en-US" altLang="zh-TW" sz="1500" dirty="0"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1500" dirty="0">
                <a:latin typeface="標楷體" pitchFamily="65" charset="-120"/>
                <a:ea typeface="標楷體" pitchFamily="65" charset="-120"/>
              </a:rPr>
              <a:t>地方政府相關單位</a:t>
            </a:r>
          </a:p>
          <a:p>
            <a:pPr marL="174625" indent="-174625" fontAlgn="ctr"/>
            <a:r>
              <a:rPr kumimoji="1" lang="en-US" altLang="zh-TW" sz="1500" dirty="0"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1500" dirty="0">
                <a:latin typeface="標楷體" pitchFamily="65" charset="-120"/>
                <a:ea typeface="標楷體" pitchFamily="65" charset="-120"/>
              </a:rPr>
              <a:t>第三部門</a:t>
            </a:r>
          </a:p>
          <a:p>
            <a:pPr marL="174625" indent="-174625" fontAlgn="ctr"/>
            <a:r>
              <a:rPr kumimoji="1" lang="en-US" altLang="zh-TW" sz="1500" dirty="0"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1500" dirty="0">
                <a:latin typeface="標楷體" pitchFamily="65" charset="-120"/>
                <a:ea typeface="標楷體" pitchFamily="65" charset="-120"/>
              </a:rPr>
              <a:t>推廣教育中心</a:t>
            </a:r>
          </a:p>
        </p:txBody>
      </p:sp>
      <p:sp>
        <p:nvSpPr>
          <p:cNvPr id="56" name="AutoShape 25"/>
          <p:cNvSpPr>
            <a:spLocks noChangeArrowheads="1"/>
          </p:cNvSpPr>
          <p:nvPr/>
        </p:nvSpPr>
        <p:spPr bwMode="auto">
          <a:xfrm>
            <a:off x="2627313" y="2852738"/>
            <a:ext cx="1893887" cy="830262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  <a:effectLst>
            <a:prstShdw prst="shdw17" dist="17961" dir="2700000">
              <a:srgbClr val="FFFF9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政府委託報告</a:t>
            </a:r>
          </a:p>
        </p:txBody>
      </p:sp>
      <p:sp>
        <p:nvSpPr>
          <p:cNvPr id="57" name="AutoShape 26"/>
          <p:cNvSpPr>
            <a:spLocks noChangeArrowheads="1"/>
          </p:cNvSpPr>
          <p:nvPr/>
        </p:nvSpPr>
        <p:spPr bwMode="auto">
          <a:xfrm>
            <a:off x="4349750" y="3009900"/>
            <a:ext cx="458788" cy="515938"/>
          </a:xfrm>
          <a:prstGeom prst="plus">
            <a:avLst>
              <a:gd name="adj" fmla="val 35537"/>
            </a:avLst>
          </a:prstGeom>
          <a:solidFill>
            <a:srgbClr val="FF9933"/>
          </a:solidFill>
          <a:ln>
            <a:noFill/>
          </a:ln>
          <a:effectLst>
            <a:prstShdw prst="shdw17" dist="17961" dir="2700000">
              <a:srgbClr val="FF99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38100" cap="sq">
                <a:solidFill>
                  <a:srgbClr val="FFFFFF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8" name="AutoShape 15"/>
          <p:cNvSpPr>
            <a:spLocks noChangeArrowheads="1"/>
          </p:cNvSpPr>
          <p:nvPr/>
        </p:nvSpPr>
        <p:spPr bwMode="auto">
          <a:xfrm>
            <a:off x="2268538" y="2997200"/>
            <a:ext cx="458787" cy="515938"/>
          </a:xfrm>
          <a:prstGeom prst="plus">
            <a:avLst>
              <a:gd name="adj" fmla="val 35537"/>
            </a:avLst>
          </a:prstGeom>
          <a:solidFill>
            <a:srgbClr val="FF9933"/>
          </a:solidFill>
          <a:ln>
            <a:noFill/>
          </a:ln>
          <a:effectLst>
            <a:prstShdw prst="shdw17" dist="17961" dir="2700000">
              <a:srgbClr val="FF99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38100" cap="sq">
                <a:solidFill>
                  <a:srgbClr val="FFFFFF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9" name="Line 49"/>
          <p:cNvSpPr>
            <a:spLocks noChangeShapeType="1"/>
          </p:cNvSpPr>
          <p:nvPr/>
        </p:nvSpPr>
        <p:spPr bwMode="auto">
          <a:xfrm>
            <a:off x="5724128" y="3663525"/>
            <a:ext cx="0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0" name="AutoShape 50"/>
          <p:cNvSpPr>
            <a:spLocks noChangeArrowheads="1"/>
          </p:cNvSpPr>
          <p:nvPr/>
        </p:nvSpPr>
        <p:spPr bwMode="auto">
          <a:xfrm>
            <a:off x="7092280" y="4005263"/>
            <a:ext cx="1851695" cy="1439961"/>
          </a:xfrm>
          <a:prstGeom prst="flowChartAlternateProcess">
            <a:avLst/>
          </a:prstGeom>
          <a:solidFill>
            <a:srgbClr val="FFFF66"/>
          </a:solidFill>
          <a:ln>
            <a:noFill/>
          </a:ln>
          <a:effectLst>
            <a:prstShdw prst="shdw17" dist="17961" dir="2700000">
              <a:srgbClr val="FFFF66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0800" rIns="0" bIns="0"/>
          <a:lstStyle/>
          <a:p>
            <a:pPr marL="174625" indent="-174625" fontAlgn="ctr"/>
            <a:r>
              <a:rPr kumimoji="1" lang="en-US" altLang="zh-TW" sz="1400" dirty="0"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1400" dirty="0">
                <a:latin typeface="標楷體" pitchFamily="65" charset="-120"/>
                <a:ea typeface="標楷體" pitchFamily="65" charset="-120"/>
              </a:rPr>
              <a:t>文化參與類型</a:t>
            </a:r>
          </a:p>
          <a:p>
            <a:pPr marL="174625" indent="-174625" fontAlgn="ctr"/>
            <a:r>
              <a:rPr kumimoji="1" lang="en-US" altLang="zh-TW" sz="1400" dirty="0"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1400" dirty="0">
                <a:latin typeface="標楷體" pitchFamily="65" charset="-120"/>
                <a:ea typeface="標楷體" pitchFamily="65" charset="-120"/>
              </a:rPr>
              <a:t>文化參與頻率</a:t>
            </a:r>
            <a:r>
              <a:rPr kumimoji="1" lang="en-US" altLang="zh-TW" sz="1400" dirty="0">
                <a:latin typeface="標楷體" pitchFamily="65" charset="-120"/>
                <a:ea typeface="標楷體" pitchFamily="65" charset="-120"/>
              </a:rPr>
              <a:t>/</a:t>
            </a:r>
            <a:r>
              <a:rPr kumimoji="1" lang="zh-TW" altLang="en-US" sz="1400" dirty="0">
                <a:latin typeface="標楷體" pitchFamily="65" charset="-120"/>
                <a:ea typeface="標楷體" pitchFamily="65" charset="-120"/>
              </a:rPr>
              <a:t>時間</a:t>
            </a:r>
          </a:p>
          <a:p>
            <a:pPr marL="174625" indent="-174625" fontAlgn="ctr"/>
            <a:r>
              <a:rPr kumimoji="1" lang="en-US" altLang="zh-TW" sz="1400" dirty="0"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1400" dirty="0">
                <a:latin typeface="標楷體" pitchFamily="65" charset="-120"/>
                <a:ea typeface="標楷體" pitchFamily="65" charset="-120"/>
              </a:rPr>
              <a:t>文化學習演出發表情況</a:t>
            </a:r>
          </a:p>
          <a:p>
            <a:pPr marL="174625" indent="-174625" fontAlgn="ctr"/>
            <a:r>
              <a:rPr kumimoji="1" lang="en-US" altLang="zh-TW" sz="1400" dirty="0"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1400" dirty="0">
                <a:latin typeface="標楷體" pitchFamily="65" charset="-120"/>
                <a:ea typeface="標楷體" pitchFamily="65" charset="-120"/>
              </a:rPr>
              <a:t>文化</a:t>
            </a:r>
            <a:r>
              <a:rPr kumimoji="1" lang="zh-TW" altLang="en-US" sz="1400" dirty="0" smtClean="0">
                <a:latin typeface="標楷體" pitchFamily="65" charset="-120"/>
                <a:ea typeface="標楷體" pitchFamily="65" charset="-120"/>
              </a:rPr>
              <a:t>消費項目</a:t>
            </a:r>
            <a:endParaRPr kumimoji="1" lang="zh-TW" altLang="en-US" sz="1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1" name="Line 51"/>
          <p:cNvSpPr>
            <a:spLocks noChangeShapeType="1"/>
          </p:cNvSpPr>
          <p:nvPr/>
        </p:nvSpPr>
        <p:spPr bwMode="auto">
          <a:xfrm>
            <a:off x="7812088" y="3716338"/>
            <a:ext cx="0" cy="288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270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65"/>
          <p:cNvSpPr>
            <a:spLocks noChangeArrowheads="1"/>
          </p:cNvSpPr>
          <p:nvPr/>
        </p:nvSpPr>
        <p:spPr bwMode="gray">
          <a:xfrm>
            <a:off x="147124" y="4149080"/>
            <a:ext cx="968492" cy="2304256"/>
          </a:xfrm>
          <a:prstGeom prst="bevel">
            <a:avLst>
              <a:gd name="adj" fmla="val 3718"/>
            </a:avLst>
          </a:prstGeom>
          <a:solidFill>
            <a:srgbClr val="68CCB7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EAEAE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lvl="0" algn="ctr">
              <a:defRPr/>
            </a:pPr>
            <a:r>
              <a:rPr lang="zh-TW" altLang="en-US" dirty="0"/>
              <a:t>中央政府文化相關機關人力概況</a:t>
            </a:r>
            <a:endParaRPr kumimoji="0" lang="zh-TW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cxnSp>
        <p:nvCxnSpPr>
          <p:cNvPr id="9" name="直線接點 8"/>
          <p:cNvCxnSpPr/>
          <p:nvPr/>
        </p:nvCxnSpPr>
        <p:spPr>
          <a:xfrm>
            <a:off x="0" y="3861048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物件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8176322"/>
              </p:ext>
            </p:extLst>
          </p:nvPr>
        </p:nvGraphicFramePr>
        <p:xfrm>
          <a:off x="1116792" y="1107395"/>
          <a:ext cx="6120680" cy="2498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矩形 4"/>
          <p:cNvSpPr/>
          <p:nvPr/>
        </p:nvSpPr>
        <p:spPr>
          <a:xfrm>
            <a:off x="140700" y="1340767"/>
            <a:ext cx="951724" cy="2031325"/>
          </a:xfrm>
          <a:prstGeom prst="rect">
            <a:avLst/>
          </a:prstGeom>
          <a:solidFill>
            <a:srgbClr val="68CCB7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EAEAE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algn="ctr"/>
            <a:r>
              <a:rPr lang="zh-TW" altLang="en-US" kern="0" dirty="0">
                <a:solidFill>
                  <a:sysClr val="windowText" lastClr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文化部及所屬機關（構）與行政法人人力概況</a:t>
            </a:r>
          </a:p>
        </p:txBody>
      </p:sp>
      <p:graphicFrame>
        <p:nvGraphicFramePr>
          <p:cNvPr id="15" name="物件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3936021"/>
              </p:ext>
            </p:extLst>
          </p:nvPr>
        </p:nvGraphicFramePr>
        <p:xfrm>
          <a:off x="1331640" y="3933056"/>
          <a:ext cx="6048672" cy="2496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矩形 10"/>
          <p:cNvSpPr/>
          <p:nvPr/>
        </p:nvSpPr>
        <p:spPr>
          <a:xfrm>
            <a:off x="7223073" y="1448488"/>
            <a:ext cx="1788337" cy="1600438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marL="174625" indent="-174625"/>
            <a:r>
              <a:rPr lang="en-US" altLang="zh-TW" sz="1400" dirty="0" smtClean="0">
                <a:latin typeface="+mn-ea"/>
              </a:rPr>
              <a:t>․</a:t>
            </a:r>
            <a:r>
              <a:rPr lang="zh-TW" altLang="en-US" sz="1400" dirty="0" smtClean="0">
                <a:latin typeface="+mn-ea"/>
              </a:rPr>
              <a:t>文化部及所屬機關在人力性別分布上，女性占比逐年攀升，</a:t>
            </a:r>
            <a:r>
              <a:rPr lang="en-US" altLang="zh-TW" sz="1400" dirty="0" smtClean="0">
                <a:latin typeface="+mn-ea"/>
              </a:rPr>
              <a:t>2014</a:t>
            </a:r>
            <a:r>
              <a:rPr lang="zh-TW" altLang="en-US" sz="1400" dirty="0" smtClean="0">
                <a:latin typeface="+mn-ea"/>
              </a:rPr>
              <a:t>年已達六成，之後穩定維持在六成以上，</a:t>
            </a:r>
            <a:r>
              <a:rPr lang="en-US" altLang="zh-TW" sz="1400" dirty="0" smtClean="0">
                <a:latin typeface="+mn-ea"/>
              </a:rPr>
              <a:t>2017</a:t>
            </a:r>
            <a:r>
              <a:rPr lang="zh-TW" altLang="en-US" sz="1400" dirty="0" smtClean="0">
                <a:latin typeface="+mn-ea"/>
              </a:rPr>
              <a:t>女性占比為</a:t>
            </a:r>
            <a:r>
              <a:rPr lang="en-US" altLang="zh-TW" sz="1400" dirty="0" smtClean="0">
                <a:latin typeface="+mn-ea"/>
              </a:rPr>
              <a:t>61.9%</a:t>
            </a:r>
            <a:r>
              <a:rPr lang="zh-TW" altLang="en-US" sz="1400" dirty="0" smtClean="0">
                <a:latin typeface="+mn-ea"/>
              </a:rPr>
              <a:t>。</a:t>
            </a:r>
            <a:endParaRPr lang="en-US" altLang="zh-TW" sz="1400" dirty="0" smtClean="0">
              <a:latin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355662" y="4221087"/>
            <a:ext cx="1788337" cy="1169551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marL="174625" indent="-174625"/>
            <a:r>
              <a:rPr lang="en-US" altLang="zh-TW" sz="1400" dirty="0" smtClean="0">
                <a:latin typeface="+mn-ea"/>
              </a:rPr>
              <a:t>․</a:t>
            </a:r>
            <a:r>
              <a:rPr lang="zh-TW" altLang="en-US" sz="1400" dirty="0" smtClean="0">
                <a:latin typeface="+mn-ea"/>
              </a:rPr>
              <a:t>中央政府文化相關機關人力性別結構上亦以女性居多，</a:t>
            </a:r>
            <a:r>
              <a:rPr lang="en-US" altLang="zh-TW" sz="1400" dirty="0" smtClean="0">
                <a:latin typeface="+mn-ea"/>
              </a:rPr>
              <a:t>2017</a:t>
            </a:r>
            <a:r>
              <a:rPr lang="zh-TW" altLang="en-US" sz="1400" dirty="0" smtClean="0">
                <a:latin typeface="+mn-ea"/>
              </a:rPr>
              <a:t>年女性占比為</a:t>
            </a:r>
            <a:r>
              <a:rPr lang="en-US" altLang="zh-TW" sz="1400" dirty="0" smtClean="0">
                <a:latin typeface="+mn-ea"/>
              </a:rPr>
              <a:t>55.9%</a:t>
            </a:r>
            <a:r>
              <a:rPr lang="zh-TW" altLang="en-US" sz="1400" dirty="0" smtClean="0">
                <a:latin typeface="+mn-ea"/>
              </a:rPr>
              <a:t>。</a:t>
            </a:r>
            <a:endParaRPr lang="en-US" altLang="zh-TW" sz="1400" dirty="0" smtClean="0">
              <a:latin typeface="+mn-ea"/>
            </a:endParaRPr>
          </a:p>
        </p:txBody>
      </p:sp>
      <p:sp>
        <p:nvSpPr>
          <p:cNvPr id="14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17246" y="6496050"/>
            <a:ext cx="2133600" cy="365125"/>
          </a:xfrm>
        </p:spPr>
        <p:txBody>
          <a:bodyPr/>
          <a:lstStyle/>
          <a:p>
            <a:fld id="{E11F54D7-BAAD-47C9-8C3B-4147EEEC550B}" type="slidenum">
              <a:rPr lang="zh-TW" altLang="en-US" smtClean="0"/>
              <a:t>5</a:t>
            </a:fld>
            <a:endParaRPr lang="zh-TW" altLang="en-US" dirty="0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769815" y="123156"/>
            <a:ext cx="8274050" cy="4603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defRPr/>
            </a:pPr>
            <a:r>
              <a:rPr lang="zh-TW" altLang="en-US" sz="32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lang="zh-TW" altLang="en-US" sz="3200" b="1" dirty="0" smtClean="0">
                <a:solidFill>
                  <a:schemeClr val="tx2"/>
                </a:solidFill>
                <a:latin typeface="新細明體" panose="02020500000000000000" pitchFamily="18" charset="-120"/>
              </a:rPr>
              <a:t>、</a:t>
            </a:r>
            <a:r>
              <a:rPr lang="zh-TW" altLang="zh-TW" sz="32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文化統計</a:t>
            </a:r>
            <a:r>
              <a:rPr lang="zh-TW" altLang="en-US" sz="32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數字觀察</a:t>
            </a:r>
            <a:r>
              <a:rPr lang="en-US" altLang="zh-TW" sz="32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2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人力概況</a:t>
            </a:r>
            <a:endParaRPr lang="en-US" altLang="zh-TW" sz="2400" b="1" kern="0" dirty="0" smtClean="0">
              <a:solidFill>
                <a:srgbClr val="0066C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1302247" y="555634"/>
            <a:ext cx="6107458" cy="4603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zh-TW" altLang="en-US" sz="2400" b="1" kern="0" dirty="0" smtClean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中央政府</a:t>
            </a:r>
            <a:endParaRPr lang="en-US" altLang="zh-TW" sz="2400" b="1" kern="0" dirty="0">
              <a:solidFill>
                <a:srgbClr val="0066CC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599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165"/>
          <p:cNvSpPr>
            <a:spLocks noChangeArrowheads="1"/>
          </p:cNvSpPr>
          <p:nvPr/>
        </p:nvSpPr>
        <p:spPr bwMode="gray">
          <a:xfrm>
            <a:off x="233094" y="4215616"/>
            <a:ext cx="824476" cy="1872208"/>
          </a:xfrm>
          <a:prstGeom prst="bevel">
            <a:avLst>
              <a:gd name="adj" fmla="val 3718"/>
            </a:avLst>
          </a:prstGeom>
          <a:solidFill>
            <a:srgbClr val="68CCB7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EAEAE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lvl="0" algn="ctr">
              <a:defRPr/>
            </a:pPr>
            <a:r>
              <a:rPr lang="zh-TW" altLang="en-US" kern="0" dirty="0">
                <a:solidFill>
                  <a:sysClr val="windowText" lastClr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文化事務財團法人人力概況</a:t>
            </a:r>
            <a:endParaRPr kumimoji="0" lang="zh-TW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5" name="AutoShape 165"/>
          <p:cNvSpPr>
            <a:spLocks noChangeArrowheads="1"/>
          </p:cNvSpPr>
          <p:nvPr/>
        </p:nvSpPr>
        <p:spPr bwMode="gray">
          <a:xfrm>
            <a:off x="175048" y="1124743"/>
            <a:ext cx="940568" cy="2304257"/>
          </a:xfrm>
          <a:prstGeom prst="bevel">
            <a:avLst>
              <a:gd name="adj" fmla="val 3718"/>
            </a:avLst>
          </a:prstGeom>
          <a:solidFill>
            <a:srgbClr val="68CCB7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EAEAE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lvl="0" algn="ctr">
              <a:defRPr/>
            </a:pPr>
            <a:r>
              <a:rPr lang="zh-TW" altLang="en-US" kern="0" dirty="0">
                <a:solidFill>
                  <a:sysClr val="windowText" lastClr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地方政府</a:t>
            </a:r>
            <a:r>
              <a:rPr lang="zh-TW" altLang="en-US" kern="0" dirty="0" smtClean="0">
                <a:solidFill>
                  <a:sysClr val="windowText" lastClr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文化局</a:t>
            </a:r>
            <a:r>
              <a:rPr lang="en-US" altLang="zh-TW" kern="0" dirty="0" smtClean="0">
                <a:solidFill>
                  <a:sysClr val="windowText" lastClr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(</a:t>
            </a:r>
            <a:r>
              <a:rPr lang="zh-TW" altLang="en-US" kern="0" dirty="0" smtClean="0">
                <a:solidFill>
                  <a:sysClr val="windowText" lastClr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處</a:t>
            </a:r>
            <a:r>
              <a:rPr lang="en-US" altLang="zh-TW" kern="0" dirty="0" smtClean="0">
                <a:solidFill>
                  <a:sysClr val="windowText" lastClr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)</a:t>
            </a:r>
            <a:r>
              <a:rPr lang="zh-TW" altLang="en-US" kern="0" dirty="0" smtClean="0">
                <a:solidFill>
                  <a:sysClr val="windowText" lastClr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人力</a:t>
            </a:r>
            <a:r>
              <a:rPr lang="zh-TW" altLang="en-US" kern="0" dirty="0">
                <a:solidFill>
                  <a:sysClr val="windowText" lastClr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概況</a:t>
            </a:r>
            <a:endParaRPr kumimoji="0" lang="zh-TW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cxnSp>
        <p:nvCxnSpPr>
          <p:cNvPr id="12" name="直線接點 11"/>
          <p:cNvCxnSpPr/>
          <p:nvPr/>
        </p:nvCxnSpPr>
        <p:spPr>
          <a:xfrm>
            <a:off x="-32115" y="3844498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1486156" y="303713"/>
            <a:ext cx="6107458" cy="4603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zh-TW" altLang="en-US" sz="2400" b="1" kern="0" dirty="0" smtClean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地方政府及文化</a:t>
            </a:r>
            <a:r>
              <a:rPr lang="zh-TW" altLang="en-US" sz="2400" b="1" kern="0" dirty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事務財團法人</a:t>
            </a:r>
            <a:r>
              <a:rPr lang="zh-TW" altLang="en-US" sz="2400" b="1" kern="0" dirty="0" smtClean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文化人力概況</a:t>
            </a:r>
            <a:endParaRPr lang="en-US" altLang="zh-TW" sz="2400" b="1" kern="0" dirty="0">
              <a:solidFill>
                <a:srgbClr val="0066CC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16" name="物件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7854168"/>
              </p:ext>
            </p:extLst>
          </p:nvPr>
        </p:nvGraphicFramePr>
        <p:xfrm>
          <a:off x="1259632" y="1042008"/>
          <a:ext cx="6063916" cy="2530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物件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3393385"/>
              </p:ext>
            </p:extLst>
          </p:nvPr>
        </p:nvGraphicFramePr>
        <p:xfrm>
          <a:off x="1403648" y="3964156"/>
          <a:ext cx="6120680" cy="2386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矩形 8"/>
          <p:cNvSpPr/>
          <p:nvPr/>
        </p:nvSpPr>
        <p:spPr>
          <a:xfrm>
            <a:off x="7236296" y="1287840"/>
            <a:ext cx="1788337" cy="1600438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marL="174625" indent="-174625"/>
            <a:r>
              <a:rPr lang="en-US" altLang="zh-TW" sz="1400" dirty="0" smtClean="0">
                <a:latin typeface="+mn-ea"/>
              </a:rPr>
              <a:t>․</a:t>
            </a:r>
            <a:r>
              <a:rPr lang="zh-TW" altLang="en-US" sz="1400" dirty="0" smtClean="0">
                <a:latin typeface="+mn-ea"/>
              </a:rPr>
              <a:t>地方政府文化局處人力性別結構上，</a:t>
            </a:r>
            <a:r>
              <a:rPr lang="en-US" altLang="zh-TW" sz="1400" dirty="0" smtClean="0">
                <a:latin typeface="+mn-ea"/>
              </a:rPr>
              <a:t>2017</a:t>
            </a:r>
            <a:r>
              <a:rPr lang="zh-TW" altLang="en-US" sz="1400" dirty="0" smtClean="0">
                <a:latin typeface="+mn-ea"/>
              </a:rPr>
              <a:t>年女性占</a:t>
            </a:r>
            <a:r>
              <a:rPr lang="en-US" altLang="zh-TW" sz="1400" dirty="0" smtClean="0">
                <a:latin typeface="+mn-ea"/>
              </a:rPr>
              <a:t>70.0%</a:t>
            </a:r>
            <a:r>
              <a:rPr lang="zh-TW" altLang="en-US" sz="1400" dirty="0" smtClean="0">
                <a:latin typeface="+mn-ea"/>
              </a:rPr>
              <a:t>，女性結構較文化部及所屬、中央政府文化相關機關之占比高。</a:t>
            </a:r>
            <a:endParaRPr lang="en-US" altLang="zh-TW" sz="1400" dirty="0" smtClean="0">
              <a:latin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370148" y="4077072"/>
            <a:ext cx="1637285" cy="1169551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marL="174625" indent="-174625"/>
            <a:r>
              <a:rPr lang="en-US" altLang="zh-TW" sz="1400" dirty="0" smtClean="0">
                <a:latin typeface="+mn-ea"/>
              </a:rPr>
              <a:t>․</a:t>
            </a:r>
            <a:r>
              <a:rPr lang="zh-TW" altLang="en-US" sz="1400" dirty="0" smtClean="0">
                <a:latin typeface="+mn-ea"/>
              </a:rPr>
              <a:t>在文化事務財團法人之人力結構上，女性占比亦超過五成，</a:t>
            </a:r>
            <a:r>
              <a:rPr lang="en-US" altLang="zh-TW" sz="1400" dirty="0" smtClean="0">
                <a:latin typeface="+mn-ea"/>
              </a:rPr>
              <a:t>2017</a:t>
            </a:r>
            <a:r>
              <a:rPr lang="zh-TW" altLang="en-US" sz="1400" dirty="0" smtClean="0">
                <a:latin typeface="+mn-ea"/>
              </a:rPr>
              <a:t>年為</a:t>
            </a:r>
            <a:r>
              <a:rPr lang="en-US" altLang="zh-TW" sz="1400" dirty="0" smtClean="0">
                <a:latin typeface="+mn-ea"/>
              </a:rPr>
              <a:t>57.0%</a:t>
            </a:r>
            <a:r>
              <a:rPr lang="zh-TW" altLang="en-US" sz="1400" dirty="0" smtClean="0">
                <a:latin typeface="+mn-ea"/>
              </a:rPr>
              <a:t>。</a:t>
            </a:r>
            <a:endParaRPr lang="en-US" altLang="zh-TW" sz="1400" dirty="0" smtClean="0">
              <a:latin typeface="+mn-ea"/>
            </a:endParaRPr>
          </a:p>
        </p:txBody>
      </p:sp>
      <p:sp>
        <p:nvSpPr>
          <p:cNvPr id="11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17246" y="6496050"/>
            <a:ext cx="2133600" cy="365125"/>
          </a:xfrm>
        </p:spPr>
        <p:txBody>
          <a:bodyPr/>
          <a:lstStyle/>
          <a:p>
            <a:r>
              <a:rPr lang="en-US" altLang="zh-TW" dirty="0" smtClean="0"/>
              <a:t>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0220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5"/>
          <p:cNvSpPr>
            <a:spLocks noChangeArrowheads="1"/>
          </p:cNvSpPr>
          <p:nvPr/>
        </p:nvSpPr>
        <p:spPr bwMode="gray">
          <a:xfrm>
            <a:off x="291140" y="1381676"/>
            <a:ext cx="824476" cy="1872208"/>
          </a:xfrm>
          <a:prstGeom prst="bevel">
            <a:avLst>
              <a:gd name="adj" fmla="val 3718"/>
            </a:avLst>
          </a:prstGeom>
          <a:solidFill>
            <a:srgbClr val="68CCB7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EAEAE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</a:rPr>
              <a:t>文化志工</a:t>
            </a:r>
            <a:endParaRPr kumimoji="0" lang="en-US" altLang="zh-TW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</a:rPr>
              <a:t>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</a:rPr>
              <a:t>中央政府</a:t>
            </a:r>
            <a:endParaRPr kumimoji="0" lang="zh-TW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graphicFrame>
        <p:nvGraphicFramePr>
          <p:cNvPr id="3" name="物件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80124"/>
              </p:ext>
            </p:extLst>
          </p:nvPr>
        </p:nvGraphicFramePr>
        <p:xfrm>
          <a:off x="1377838" y="1124744"/>
          <a:ext cx="6192688" cy="2386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486156" y="303713"/>
            <a:ext cx="6107458" cy="4603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zh-TW" altLang="en-US" sz="2400" b="1" kern="0" dirty="0" smtClean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文化志工人力概況</a:t>
            </a:r>
            <a:endParaRPr lang="en-US" altLang="zh-TW" sz="2400" b="1" kern="0" dirty="0">
              <a:solidFill>
                <a:srgbClr val="0066C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AutoShape 165"/>
          <p:cNvSpPr>
            <a:spLocks noChangeArrowheads="1"/>
          </p:cNvSpPr>
          <p:nvPr/>
        </p:nvSpPr>
        <p:spPr bwMode="gray">
          <a:xfrm>
            <a:off x="291140" y="4005064"/>
            <a:ext cx="824476" cy="1872208"/>
          </a:xfrm>
          <a:prstGeom prst="bevel">
            <a:avLst>
              <a:gd name="adj" fmla="val 3718"/>
            </a:avLst>
          </a:prstGeom>
          <a:solidFill>
            <a:srgbClr val="68CCB7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EAEAE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</a:rPr>
              <a:t>文化志工</a:t>
            </a:r>
            <a:endParaRPr kumimoji="0" lang="en-US" altLang="zh-TW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</a:rPr>
              <a:t>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</a:rPr>
              <a:t>地方政府</a:t>
            </a:r>
            <a:endParaRPr kumimoji="0" lang="zh-TW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graphicFrame>
        <p:nvGraphicFramePr>
          <p:cNvPr id="6" name="物件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1784753"/>
              </p:ext>
            </p:extLst>
          </p:nvPr>
        </p:nvGraphicFramePr>
        <p:xfrm>
          <a:off x="1263521" y="3645024"/>
          <a:ext cx="6188799" cy="2386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矩形 6"/>
          <p:cNvSpPr/>
          <p:nvPr/>
        </p:nvSpPr>
        <p:spPr>
          <a:xfrm>
            <a:off x="7452320" y="1484784"/>
            <a:ext cx="1437443" cy="3108543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marL="174625" indent="-174625"/>
            <a:r>
              <a:rPr lang="en-US" altLang="zh-TW" sz="1400" dirty="0" smtClean="0">
                <a:latin typeface="+mn-ea"/>
              </a:rPr>
              <a:t>․</a:t>
            </a:r>
            <a:r>
              <a:rPr lang="zh-TW" altLang="en-US" sz="1400" dirty="0" smtClean="0">
                <a:latin typeface="+mn-ea"/>
              </a:rPr>
              <a:t>在文化志工性別結構上，不管中央或地方之文化志工，歷年來女性占比皆在七成以上。</a:t>
            </a:r>
            <a:endParaRPr lang="en-US" altLang="zh-TW" sz="1400" dirty="0" smtClean="0">
              <a:latin typeface="+mn-ea"/>
            </a:endParaRPr>
          </a:p>
          <a:p>
            <a:pPr marL="174625" indent="-174625"/>
            <a:r>
              <a:rPr lang="en-US" altLang="zh-TW" sz="1400" dirty="0">
                <a:latin typeface="+mn-ea"/>
              </a:rPr>
              <a:t>․ </a:t>
            </a:r>
            <a:r>
              <a:rPr lang="en-US" altLang="zh-TW" sz="1400" dirty="0" smtClean="0">
                <a:latin typeface="+mn-ea"/>
              </a:rPr>
              <a:t>2017</a:t>
            </a:r>
            <a:r>
              <a:rPr lang="zh-TW" altLang="en-US" sz="1400" dirty="0" smtClean="0">
                <a:latin typeface="+mn-ea"/>
              </a:rPr>
              <a:t>年中央政府女性文化志工占比為</a:t>
            </a:r>
            <a:r>
              <a:rPr lang="en-US" altLang="zh-TW" sz="1400" dirty="0" smtClean="0">
                <a:latin typeface="+mn-ea"/>
              </a:rPr>
              <a:t>76.7%</a:t>
            </a:r>
            <a:r>
              <a:rPr lang="zh-TW" altLang="en-US" sz="1400" dirty="0" smtClean="0">
                <a:latin typeface="+mn-ea"/>
              </a:rPr>
              <a:t>，地方政府女性文化志工占比亦高達</a:t>
            </a:r>
            <a:r>
              <a:rPr lang="en-US" altLang="zh-TW" sz="1400" dirty="0" smtClean="0">
                <a:latin typeface="+mn-ea"/>
              </a:rPr>
              <a:t>77.2%</a:t>
            </a:r>
          </a:p>
          <a:p>
            <a:pPr marL="174625" indent="-174625"/>
            <a:endParaRPr lang="en-US" altLang="zh-TW" sz="1400" dirty="0" smtClean="0">
              <a:latin typeface="+mn-ea"/>
            </a:endParaRPr>
          </a:p>
        </p:txBody>
      </p:sp>
      <p:sp>
        <p:nvSpPr>
          <p:cNvPr id="8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17246" y="6496050"/>
            <a:ext cx="2133600" cy="365125"/>
          </a:xfrm>
        </p:spPr>
        <p:txBody>
          <a:bodyPr/>
          <a:lstStyle/>
          <a:p>
            <a:r>
              <a:rPr lang="en-US" altLang="zh-TW" dirty="0" smtClean="0"/>
              <a:t>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9983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050504" y="1409633"/>
            <a:ext cx="697788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chemeClr val="tx2"/>
                </a:solidFill>
                <a:ea typeface="標楷體" pitchFamily="65" charset="-120"/>
              </a:rPr>
              <a:t>小結</a:t>
            </a:r>
            <a:r>
              <a:rPr lang="en-US" altLang="zh-TW" sz="3200" b="1" dirty="0" smtClean="0">
                <a:solidFill>
                  <a:schemeClr val="tx2"/>
                </a:solidFill>
                <a:ea typeface="標楷體" pitchFamily="65" charset="-120"/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TW" altLang="en-US" sz="2400" dirty="0">
                <a:solidFill>
                  <a:schemeClr val="tx2"/>
                </a:solidFill>
                <a:ea typeface="標楷體" pitchFamily="65" charset="-120"/>
              </a:rPr>
              <a:t>不論中央與地方文化機關、財團法人，及文化志工，女性所佔比例均高於男性</a:t>
            </a:r>
            <a:r>
              <a:rPr lang="zh-TW" altLang="en-US" sz="2400" dirty="0" smtClean="0">
                <a:solidFill>
                  <a:schemeClr val="tx2"/>
                </a:solidFill>
                <a:ea typeface="標楷體" pitchFamily="65" charset="-120"/>
              </a:rPr>
              <a:t>，機關</a:t>
            </a:r>
            <a:r>
              <a:rPr lang="zh-TW" altLang="en-US" sz="2400" dirty="0">
                <a:solidFill>
                  <a:schemeClr val="tx2"/>
                </a:solidFill>
                <a:ea typeface="標楷體" pitchFamily="65" charset="-120"/>
              </a:rPr>
              <a:t>內部相關政策及措施，諸如廁所比例、育嬰及哺乳室需求、孕婦車位或女性夜間安全</a:t>
            </a:r>
            <a:r>
              <a:rPr lang="zh-TW" altLang="en-US" sz="2400" dirty="0" smtClean="0">
                <a:solidFill>
                  <a:schemeClr val="tx2"/>
                </a:solidFill>
                <a:ea typeface="標楷體" pitchFamily="65" charset="-120"/>
              </a:rPr>
              <a:t>等可參考加強</a:t>
            </a:r>
            <a:r>
              <a:rPr lang="zh-TW" altLang="en-US" sz="2400" dirty="0">
                <a:solidFill>
                  <a:schemeClr val="tx2"/>
                </a:solidFill>
                <a:ea typeface="標楷體" pitchFamily="65" charset="-120"/>
              </a:rPr>
              <a:t>。</a:t>
            </a:r>
            <a:endParaRPr lang="en-US" altLang="zh-TW" sz="2400" dirty="0">
              <a:solidFill>
                <a:schemeClr val="tx2"/>
              </a:solidFill>
              <a:ea typeface="標楷體" pitchFamily="65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TW" altLang="en-US" sz="2400" dirty="0">
                <a:solidFill>
                  <a:schemeClr val="tx2"/>
                </a:solidFill>
                <a:ea typeface="標楷體" pitchFamily="65" charset="-120"/>
              </a:rPr>
              <a:t>如何招募及增加誘因使男性員工或志工加入，也是各機關可思考之處。</a:t>
            </a:r>
          </a:p>
        </p:txBody>
      </p:sp>
      <p:sp>
        <p:nvSpPr>
          <p:cNvPr id="5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17246" y="6496050"/>
            <a:ext cx="2133600" cy="365125"/>
          </a:xfrm>
        </p:spPr>
        <p:txBody>
          <a:bodyPr/>
          <a:lstStyle/>
          <a:p>
            <a:r>
              <a:rPr lang="en-US" altLang="zh-TW" dirty="0" smtClean="0"/>
              <a:t>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28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15616" y="1412776"/>
            <a:ext cx="7344816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 smtClean="0">
                <a:solidFill>
                  <a:schemeClr val="tx2"/>
                </a:solidFill>
                <a:ea typeface="標楷體" pitchFamily="65" charset="-120"/>
              </a:rPr>
              <a:t>背景說明</a:t>
            </a:r>
            <a:r>
              <a:rPr lang="en-US" altLang="zh-TW" sz="3200" dirty="0" smtClean="0">
                <a:solidFill>
                  <a:schemeClr val="tx2"/>
                </a:solidFill>
                <a:ea typeface="標楷體" pitchFamily="65" charset="-120"/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TW" altLang="zh-TW" sz="2000" dirty="0" smtClean="0">
                <a:solidFill>
                  <a:schemeClr val="tx2"/>
                </a:solidFill>
                <a:ea typeface="標楷體" pitchFamily="65" charset="-120"/>
              </a:rPr>
              <a:t>為</a:t>
            </a:r>
            <a:r>
              <a:rPr lang="zh-TW" altLang="zh-TW" sz="2000" dirty="0">
                <a:solidFill>
                  <a:schemeClr val="tx2"/>
                </a:solidFill>
                <a:ea typeface="標楷體" pitchFamily="65" charset="-120"/>
              </a:rPr>
              <a:t>瞭解我國民眾文化參與及消費概況，文化部每年於文化統計出版計畫中，針對大眾傳播類、視覺藝術類活動、表演藝術類活動、文化藝術機構與設施、文藝民俗節慶活動等活動進行訪問</a:t>
            </a:r>
            <a:r>
              <a:rPr lang="en-US" altLang="zh-TW" sz="2000" dirty="0">
                <a:solidFill>
                  <a:schemeClr val="tx2"/>
                </a:solidFill>
                <a:ea typeface="標楷體" pitchFamily="65" charset="-120"/>
              </a:rPr>
              <a:t>15</a:t>
            </a:r>
            <a:r>
              <a:rPr lang="zh-TW" altLang="zh-TW" sz="2000" dirty="0">
                <a:solidFill>
                  <a:schemeClr val="tx2"/>
                </a:solidFill>
                <a:ea typeface="標楷體" pitchFamily="65" charset="-120"/>
              </a:rPr>
              <a:t>歲以上民眾之文化參與及消費調查。</a:t>
            </a:r>
            <a:endParaRPr lang="en-US" altLang="zh-TW" sz="2000" dirty="0">
              <a:solidFill>
                <a:schemeClr val="tx2"/>
              </a:solidFill>
              <a:ea typeface="標楷體" pitchFamily="65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TW" altLang="zh-TW" sz="2000" dirty="0">
                <a:solidFill>
                  <a:schemeClr val="tx2"/>
                </a:solidFill>
                <a:ea typeface="標楷體" pitchFamily="65" charset="-120"/>
              </a:rPr>
              <a:t>參考美國作法，設計多題組題目</a:t>
            </a:r>
            <a:r>
              <a:rPr lang="zh-TW" altLang="en-US" sz="2000" dirty="0">
                <a:solidFill>
                  <a:schemeClr val="tx2"/>
                </a:solidFill>
                <a:ea typeface="標楷體" pitchFamily="65" charset="-120"/>
              </a:rPr>
              <a:t>以期能涵蓋次產業題組</a:t>
            </a:r>
            <a:r>
              <a:rPr lang="zh-TW" altLang="zh-TW" sz="2000" dirty="0">
                <a:solidFill>
                  <a:schemeClr val="tx2"/>
                </a:solidFill>
                <a:ea typeface="標楷體" pitchFamily="65" charset="-120"/>
              </a:rPr>
              <a:t>，並</a:t>
            </a:r>
            <a:r>
              <a:rPr lang="zh-TW" altLang="en-US" sz="2000" dirty="0">
                <a:solidFill>
                  <a:schemeClr val="tx2"/>
                </a:solidFill>
                <a:ea typeface="標楷體" pitchFamily="65" charset="-120"/>
              </a:rPr>
              <a:t>將問卷設計為三模組，</a:t>
            </a:r>
            <a:r>
              <a:rPr lang="zh-TW" altLang="zh-TW" sz="2000" dirty="0">
                <a:solidFill>
                  <a:schemeClr val="tx2"/>
                </a:solidFill>
                <a:ea typeface="標楷體" pitchFamily="65" charset="-120"/>
              </a:rPr>
              <a:t>以題組輪調型式進行調查。</a:t>
            </a:r>
            <a:endParaRPr lang="en-US" altLang="zh-TW" sz="2000" dirty="0">
              <a:solidFill>
                <a:schemeClr val="tx2"/>
              </a:solidFill>
              <a:ea typeface="標楷體" pitchFamily="65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TW" altLang="zh-TW" sz="2000" dirty="0">
                <a:solidFill>
                  <a:schemeClr val="tx2"/>
                </a:solidFill>
                <a:ea typeface="標楷體" pitchFamily="65" charset="-120"/>
              </a:rPr>
              <a:t>參考英國作法，並針對</a:t>
            </a:r>
            <a:r>
              <a:rPr lang="zh-TW" altLang="en-US" sz="2000" dirty="0">
                <a:solidFill>
                  <a:schemeClr val="tx2"/>
                </a:solidFill>
                <a:ea typeface="標楷體" pitchFamily="65" charset="-120"/>
              </a:rPr>
              <a:t>次產業題組</a:t>
            </a:r>
            <a:r>
              <a:rPr lang="zh-TW" altLang="zh-TW" sz="2000" dirty="0">
                <a:solidFill>
                  <a:schemeClr val="tx2"/>
                </a:solidFill>
                <a:ea typeface="標楷體" pitchFamily="65" charset="-120"/>
              </a:rPr>
              <a:t>，規劃面訪方式進行調查</a:t>
            </a:r>
            <a:r>
              <a:rPr lang="zh-TW" altLang="en-US" sz="2000" dirty="0">
                <a:solidFill>
                  <a:schemeClr val="tx2"/>
                </a:solidFill>
                <a:ea typeface="標楷體" pitchFamily="65" charset="-120"/>
              </a:rPr>
              <a:t>，並擴大調查樣本，由</a:t>
            </a:r>
            <a:r>
              <a:rPr lang="en-US" altLang="zh-TW" sz="2000" dirty="0">
                <a:solidFill>
                  <a:schemeClr val="tx2"/>
                </a:solidFill>
                <a:ea typeface="標楷體" pitchFamily="65" charset="-120"/>
              </a:rPr>
              <a:t>2012</a:t>
            </a:r>
            <a:r>
              <a:rPr lang="zh-TW" altLang="en-US" sz="2000" dirty="0">
                <a:solidFill>
                  <a:schemeClr val="tx2"/>
                </a:solidFill>
                <a:ea typeface="標楷體" pitchFamily="65" charset="-120"/>
              </a:rPr>
              <a:t>年之</a:t>
            </a:r>
            <a:r>
              <a:rPr lang="en-US" altLang="zh-TW" sz="2000" dirty="0">
                <a:solidFill>
                  <a:schemeClr val="tx2"/>
                </a:solidFill>
                <a:ea typeface="標楷體" pitchFamily="65" charset="-120"/>
              </a:rPr>
              <a:t>2,000</a:t>
            </a:r>
            <a:r>
              <a:rPr lang="zh-TW" altLang="en-US" sz="2000" dirty="0">
                <a:solidFill>
                  <a:schemeClr val="tx2"/>
                </a:solidFill>
                <a:ea typeface="標楷體" pitchFamily="65" charset="-120"/>
              </a:rPr>
              <a:t>份樣本，增加至</a:t>
            </a:r>
            <a:r>
              <a:rPr lang="en-US" altLang="zh-TW" sz="2000" dirty="0">
                <a:solidFill>
                  <a:schemeClr val="tx2"/>
                </a:solidFill>
                <a:ea typeface="標楷體" pitchFamily="65" charset="-120"/>
              </a:rPr>
              <a:t>2013</a:t>
            </a:r>
            <a:r>
              <a:rPr lang="zh-TW" altLang="en-US" sz="2000" dirty="0">
                <a:solidFill>
                  <a:schemeClr val="tx2"/>
                </a:solidFill>
                <a:ea typeface="標楷體" pitchFamily="65" charset="-120"/>
              </a:rPr>
              <a:t>年之</a:t>
            </a:r>
            <a:r>
              <a:rPr lang="en-US" altLang="zh-TW" sz="2000" dirty="0">
                <a:solidFill>
                  <a:schemeClr val="tx2"/>
                </a:solidFill>
                <a:ea typeface="標楷體" pitchFamily="65" charset="-120"/>
              </a:rPr>
              <a:t>4,000</a:t>
            </a:r>
            <a:r>
              <a:rPr lang="zh-TW" altLang="en-US" sz="2000" dirty="0">
                <a:solidFill>
                  <a:schemeClr val="tx2"/>
                </a:solidFill>
                <a:ea typeface="標楷體" pitchFamily="65" charset="-120"/>
              </a:rPr>
              <a:t>份外，</a:t>
            </a:r>
            <a:r>
              <a:rPr lang="en-US" altLang="zh-TW" sz="2000" dirty="0" smtClean="0">
                <a:solidFill>
                  <a:schemeClr val="tx2"/>
                </a:solidFill>
                <a:ea typeface="標楷體" pitchFamily="65" charset="-120"/>
              </a:rPr>
              <a:t>2014</a:t>
            </a:r>
            <a:r>
              <a:rPr lang="zh-TW" altLang="en-US" sz="2000" dirty="0" smtClean="0">
                <a:solidFill>
                  <a:schemeClr val="tx2"/>
                </a:solidFill>
                <a:ea typeface="標楷體" pitchFamily="65" charset="-120"/>
              </a:rPr>
              <a:t>起調查</a:t>
            </a:r>
            <a:r>
              <a:rPr lang="zh-TW" altLang="en-US" sz="2000" dirty="0">
                <a:solidFill>
                  <a:schemeClr val="tx2"/>
                </a:solidFill>
                <a:ea typeface="標楷體" pitchFamily="65" charset="-120"/>
              </a:rPr>
              <a:t>更擴大增加至</a:t>
            </a:r>
            <a:r>
              <a:rPr lang="en-US" altLang="zh-TW" sz="2000" dirty="0">
                <a:solidFill>
                  <a:schemeClr val="tx2"/>
                </a:solidFill>
                <a:ea typeface="標楷體" pitchFamily="65" charset="-120"/>
              </a:rPr>
              <a:t>10,000</a:t>
            </a:r>
            <a:r>
              <a:rPr lang="zh-TW" altLang="en-US" sz="2000" dirty="0">
                <a:solidFill>
                  <a:schemeClr val="tx2"/>
                </a:solidFill>
                <a:ea typeface="標楷體" pitchFamily="65" charset="-120"/>
              </a:rPr>
              <a:t>份</a:t>
            </a:r>
            <a:r>
              <a:rPr lang="zh-TW" altLang="zh-TW" sz="2000" dirty="0">
                <a:solidFill>
                  <a:schemeClr val="tx2"/>
                </a:solidFill>
                <a:ea typeface="標楷體" pitchFamily="65" charset="-120"/>
              </a:rPr>
              <a:t>。</a:t>
            </a:r>
            <a:endParaRPr lang="en-US" altLang="zh-TW" sz="2000" dirty="0">
              <a:solidFill>
                <a:schemeClr val="tx2"/>
              </a:solidFill>
              <a:ea typeface="標楷體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822377" y="476672"/>
            <a:ext cx="5184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800" b="1" dirty="0" smtClean="0">
                <a:solidFill>
                  <a:schemeClr val="tx2"/>
                </a:solidFill>
                <a:ea typeface="標楷體" pitchFamily="65" charset="-120"/>
              </a:rPr>
              <a:t>三</a:t>
            </a:r>
            <a:r>
              <a:rPr lang="zh-TW" altLang="en-US" sz="2800" b="1" dirty="0" smtClean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sz="2800" b="1" dirty="0" smtClean="0">
                <a:solidFill>
                  <a:schemeClr val="tx2"/>
                </a:solidFill>
                <a:ea typeface="標楷體" pitchFamily="65" charset="-120"/>
              </a:rPr>
              <a:t>2017-2018</a:t>
            </a:r>
            <a:r>
              <a:rPr lang="zh-TW" altLang="en-US" sz="2800" b="1" dirty="0" smtClean="0">
                <a:solidFill>
                  <a:schemeClr val="tx2"/>
                </a:solidFill>
                <a:ea typeface="標楷體" pitchFamily="65" charset="-120"/>
              </a:rPr>
              <a:t>文化</a:t>
            </a:r>
            <a:r>
              <a:rPr lang="zh-TW" altLang="en-US" sz="2800" b="1" dirty="0">
                <a:solidFill>
                  <a:schemeClr val="tx2"/>
                </a:solidFill>
                <a:ea typeface="標楷體" pitchFamily="65" charset="-120"/>
              </a:rPr>
              <a:t>消費</a:t>
            </a:r>
            <a:r>
              <a:rPr lang="zh-TW" altLang="en-US" sz="2800" b="1" dirty="0" smtClean="0">
                <a:solidFill>
                  <a:schemeClr val="tx2"/>
                </a:solidFill>
                <a:ea typeface="標楷體" pitchFamily="65" charset="-120"/>
              </a:rPr>
              <a:t>調查</a:t>
            </a:r>
            <a:endParaRPr lang="zh-TW" altLang="en-US" sz="2800" b="1" dirty="0">
              <a:solidFill>
                <a:schemeClr val="tx2"/>
              </a:solidFill>
              <a:ea typeface="標楷體" pitchFamily="65" charset="-120"/>
            </a:endParaRPr>
          </a:p>
        </p:txBody>
      </p:sp>
      <p:sp>
        <p:nvSpPr>
          <p:cNvPr id="9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17246" y="6496050"/>
            <a:ext cx="2133600" cy="365125"/>
          </a:xfrm>
        </p:spPr>
        <p:txBody>
          <a:bodyPr/>
          <a:lstStyle/>
          <a:p>
            <a:r>
              <a:rPr lang="en-US" altLang="zh-TW" dirty="0" smtClean="0"/>
              <a:t>7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7607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10531</TotalTime>
  <Words>2687</Words>
  <Application>Microsoft Office PowerPoint</Application>
  <PresentationFormat>如螢幕大小 (4:3)</PresentationFormat>
  <Paragraphs>358</Paragraphs>
  <Slides>23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23</vt:i4>
      </vt:variant>
    </vt:vector>
  </HeadingPairs>
  <TitlesOfParts>
    <vt:vector size="35" baseType="lpstr">
      <vt:lpstr>MS Gothic</vt:lpstr>
      <vt:lpstr>MingLiU</vt:lpstr>
      <vt:lpstr>MingLiU</vt:lpstr>
      <vt:lpstr>新細明體</vt:lpstr>
      <vt:lpstr>標楷體</vt:lpstr>
      <vt:lpstr>Arial</vt:lpstr>
      <vt:lpstr>Calibri</vt:lpstr>
      <vt:lpstr>Calibri Light</vt:lpstr>
      <vt:lpstr>Times New Roman</vt:lpstr>
      <vt:lpstr>Wingdings</vt:lpstr>
      <vt:lpstr>自訂設計</vt:lpstr>
      <vt:lpstr>Office 佈景主題</vt:lpstr>
      <vt:lpstr>PowerPoint 簡報</vt:lpstr>
      <vt:lpstr>PowerPoint 簡報</vt:lpstr>
      <vt:lpstr>一、緣由說明</vt:lpstr>
      <vt:lpstr>文化統計出版執行架構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USRE</dc:creator>
  <cp:lastModifiedBy>范益綜</cp:lastModifiedBy>
  <cp:revision>1001</cp:revision>
  <cp:lastPrinted>2016-03-30T10:14:24Z</cp:lastPrinted>
  <dcterms:created xsi:type="dcterms:W3CDTF">2013-01-04T08:59:16Z</dcterms:created>
  <dcterms:modified xsi:type="dcterms:W3CDTF">2019-05-27T03:43:07Z</dcterms:modified>
</cp:coreProperties>
</file>